
<file path=[Content_Types].xml><?xml version="1.0" encoding="utf-8"?>
<Types xmlns="http://schemas.openxmlformats.org/package/2006/content-types">
  <Default ContentType="image/gif" Extension="gif"/>
  <Default ContentType="image/svg+xml" Extension="svg"/>
  <Default ContentType="application/xml" Extension="xml"/>
  <Default ContentType="image/png" Extension="png"/>
  <Default ContentType="application/vnd.openxmlformats-package.relationships+xml" Extension="rels"/>
  <Default ContentType="image/x-emf" Extension="emf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4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715000" cx="10160000"/>
  <p:notesSz cx="6858000" cy="9144000"/>
  <p:defaultTextStyle>
    <a:defPPr defTabSz="914400" hangingPunct="0" indent="0" latinLnBrk="1" lvl="0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800" u="none" cap="none" strike="noStrike">
        <a:ln>
          <a:noFill/>
        </a:ln>
        <a:solidFill>
          <a:srgbClr val="000000"/>
        </a:solidFill>
        <a:effectLst/>
      </a:defRPr>
    </a:defPPr>
    <a:lvl1pPr defTabSz="914400" hangingPunct="0" indent="0" latinLnBrk="0" lvl="0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1pPr>
    <a:lvl2pPr defTabSz="914400" hangingPunct="0" indent="0" latinLnBrk="0" lvl="1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2pPr>
    <a:lvl3pPr defTabSz="914400" hangingPunct="0" indent="0" latinLnBrk="0" lvl="2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3pPr>
    <a:lvl4pPr defTabSz="914400" hangingPunct="0" indent="0" latinLnBrk="0" lvl="3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4pPr>
    <a:lvl5pPr defTabSz="914400" hangingPunct="0" indent="0" latinLnBrk="0" lvl="4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5pPr>
    <a:lvl6pPr defTabSz="914400" hangingPunct="0" indent="0" latinLnBrk="0" lvl="5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6pPr>
    <a:lvl7pPr defTabSz="914400" hangingPunct="0" indent="0" latinLnBrk="0" lvl="6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7pPr>
    <a:lvl8pPr defTabSz="914400" hangingPunct="0" indent="0" latinLnBrk="0" lvl="7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8pPr>
    <a:lvl9pPr defTabSz="914400" hangingPunct="0" indent="0" latinLnBrk="0" lvl="8" marL="0" marR="0" rtl="0" algn="l" fontAlgn="auto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i="0" kumimoji="0" normalizeH="0" spc="0" sz="1400" u="none" cap="none" strike="noStrike">
        <a:ln>
          <a:noFill/>
        </a:ln>
        <a:solidFill>
          <a:srgbClr val="000000"/>
        </a:solidFill>
        <a:effectLst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>
        <p15:guide id="1" orient="horz" pos="1800">
          <p15:clr>
            <a:srgbClr val="000000"/>
          </p15:clr>
        </p15:guide>
        <p15:guide id="2" pos="3200">
          <p15:clr>
            <a:srgbClr val="000000"/>
          </p15:clr>
        </p15:guide>
      </p15:sldGuideLst>
    </p:ext>
  </p:extLst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1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800" orient="horz"/>
        <p:guide pos="32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1.xml"/><Relationship Id="rId3" Type="http://schemas.openxmlformats.org/officeDocument/2006/relationships/presProps" Target="presProps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Shape 19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0200243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54704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87303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20958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48012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83863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66869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dirty="0"/>
              <a:t>Alcoholimetro.   Auto. Moto.  Carga</a:t>
            </a:r>
          </a:p>
        </p:txBody>
      </p:sp>
    </p:spTree>
    <p:extLst>
      <p:ext uri="{BB962C8B-B14F-4D97-AF65-F5344CB8AC3E}">
        <p14:creationId xmlns:p14="http://schemas.microsoft.com/office/powerpoint/2010/main" val="2413094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25122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767370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353052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0189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07000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0433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72794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2491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05934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72908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41601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85920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34929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41131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270000" y="935302"/>
            <a:ext cx="7620000" cy="1989667"/>
          </a:xfrm>
          <a:prstGeom prst="rect">
            <a:avLst/>
          </a:prstGeom>
        </p:spPr>
        <p:txBody>
          <a:bodyPr anchor="b"/>
          <a:lstStyle>
            <a:lvl1pPr algn="ctr">
              <a:defRPr sz="5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001697"/>
            <a:ext cx="7620000" cy="1379803"/>
          </a:xfrm>
          <a:prstGeom prst="rect">
            <a:avLst/>
          </a:prstGeom>
        </p:spPr>
        <p:txBody>
          <a:bodyPr/>
          <a:lstStyle>
            <a:lvl1pPr marL="215835" indent="-135380" algn="ctr">
              <a:buClrTx/>
              <a:buSzTx/>
              <a:buFontTx/>
              <a:buNone/>
              <a:defRPr sz="2000"/>
            </a:lvl1pPr>
            <a:lvl2pPr marL="215835" indent="80454" algn="ctr">
              <a:buClrTx/>
              <a:buSzTx/>
              <a:buFontTx/>
              <a:buNone/>
              <a:defRPr sz="2000"/>
            </a:lvl2pPr>
            <a:lvl3pPr marL="215835" indent="80454" algn="ctr">
              <a:buClrTx/>
              <a:buSzTx/>
              <a:buFontTx/>
              <a:buNone/>
              <a:defRPr sz="2000"/>
            </a:lvl3pPr>
            <a:lvl4pPr marL="215835" indent="80454" algn="ctr">
              <a:buClrTx/>
              <a:buSzTx/>
              <a:buFontTx/>
              <a:buNone/>
              <a:defRPr sz="2000"/>
            </a:lvl4pPr>
            <a:lvl5pPr marL="215835" indent="80454" algn="ctr">
              <a:buClrTx/>
              <a:buSzTx/>
              <a:buFontTx/>
              <a:buNone/>
              <a:defRPr sz="2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5944525" y="1630495"/>
            <a:ext cx="4843202" cy="2190752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8" name="Nivel de texto 1…"/>
          <p:cNvSpPr txBox="1">
            <a:spLocks noGrp="1"/>
          </p:cNvSpPr>
          <p:nvPr>
            <p:ph type="body" idx="1"/>
          </p:nvPr>
        </p:nvSpPr>
        <p:spPr>
          <a:xfrm rot="5400000">
            <a:off x="1499526" y="-496755"/>
            <a:ext cx="4843199" cy="6445252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o del título"/>
          <p:cNvSpPr txBox="1">
            <a:spLocks noGrp="1"/>
          </p:cNvSpPr>
          <p:nvPr>
            <p:ph type="title"/>
          </p:nvPr>
        </p:nvSpPr>
        <p:spPr>
          <a:xfrm>
            <a:off x="1270000" y="935302"/>
            <a:ext cx="7620000" cy="1989667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 defTabSz="761970">
              <a:defRPr sz="50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0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3001697"/>
            <a:ext cx="7620000" cy="137980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761970">
              <a:buClrTx/>
              <a:buSzTx/>
              <a:buFontTx/>
              <a:buNone/>
              <a:defRPr sz="2000"/>
            </a:lvl1pPr>
            <a:lvl2pPr marL="0" indent="0" algn="ctr" defTabSz="761970">
              <a:buClrTx/>
              <a:buSzTx/>
              <a:buFontTx/>
              <a:buNone/>
              <a:defRPr sz="2000"/>
            </a:lvl2pPr>
            <a:lvl3pPr marL="0" indent="0" algn="ctr" defTabSz="761970">
              <a:buClrTx/>
              <a:buSzTx/>
              <a:buFontTx/>
              <a:buNone/>
              <a:defRPr sz="2000"/>
            </a:lvl3pPr>
            <a:lvl4pPr marL="0" indent="0" algn="ctr" defTabSz="761970">
              <a:buClrTx/>
              <a:buSzTx/>
              <a:buFontTx/>
              <a:buNone/>
              <a:defRPr sz="2000"/>
            </a:lvl4pPr>
            <a:lvl5pPr marL="0" indent="0" algn="ctr" defTabSz="761970">
              <a:buClrTx/>
              <a:buSzTx/>
              <a:buFontTx/>
              <a:buNone/>
              <a:defRPr sz="2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 defTabSz="761970">
              <a:defRPr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 marL="190491" indent="-190491" defTabSz="761970">
              <a:buClrTx/>
              <a:buSzPct val="100000"/>
            </a:lvl1pPr>
            <a:lvl2pPr marL="600050" indent="-219064" defTabSz="761970">
              <a:buClrTx/>
              <a:buSzPct val="100000"/>
            </a:lvl2pPr>
            <a:lvl3pPr marL="1035801" indent="-273832" defTabSz="761970">
              <a:buClrTx/>
              <a:buSzPct val="100000"/>
            </a:lvl3pPr>
            <a:lvl4pPr marL="1435040" indent="-292087" defTabSz="761970">
              <a:buClrTx/>
              <a:buSzPct val="100000"/>
            </a:lvl4pPr>
            <a:lvl5pPr marL="1816025" indent="-292087" defTabSz="761970">
              <a:buClrTx/>
              <a:buSzPct val="100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o del título"/>
          <p:cNvSpPr txBox="1">
            <a:spLocks noGrp="1"/>
          </p:cNvSpPr>
          <p:nvPr>
            <p:ph type="title"/>
          </p:nvPr>
        </p:nvSpPr>
        <p:spPr>
          <a:xfrm>
            <a:off x="693207" y="1424782"/>
            <a:ext cx="8763001" cy="2377284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761970">
              <a:defRPr sz="50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25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3207" y="3824551"/>
            <a:ext cx="8763001" cy="125015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76197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 defTabSz="76197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 defTabSz="76197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 defTabSz="76197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 defTabSz="76197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26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 defTabSz="761970">
              <a:defRPr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34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8500" y="1521354"/>
            <a:ext cx="4318000" cy="3626116"/>
          </a:xfrm>
          <a:prstGeom prst="rect">
            <a:avLst/>
          </a:prstGeom>
        </p:spPr>
        <p:txBody>
          <a:bodyPr lIns="45718" tIns="45718" rIns="45718" bIns="45718"/>
          <a:lstStyle>
            <a:lvl1pPr marL="190491" indent="-190491" defTabSz="761970">
              <a:buClrTx/>
              <a:buSzPct val="100000"/>
            </a:lvl1pPr>
            <a:lvl2pPr marL="600050" indent="-219064" defTabSz="761970">
              <a:buClrTx/>
              <a:buSzPct val="100000"/>
            </a:lvl2pPr>
            <a:lvl3pPr marL="1035801" indent="-273832" defTabSz="761970">
              <a:buClrTx/>
              <a:buSzPct val="100000"/>
            </a:lvl3pPr>
            <a:lvl4pPr marL="1435040" indent="-292087" defTabSz="761970">
              <a:buClrTx/>
              <a:buSzPct val="100000"/>
            </a:lvl4pPr>
            <a:lvl5pPr marL="1816025" indent="-292087" defTabSz="761970">
              <a:buClrTx/>
              <a:buSzPct val="100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04271"/>
            <a:ext cx="8763001" cy="1104636"/>
          </a:xfrm>
          <a:prstGeom prst="rect">
            <a:avLst/>
          </a:prstGeom>
        </p:spPr>
        <p:txBody>
          <a:bodyPr lIns="45718" tIns="45718" rIns="45718" bIns="45718"/>
          <a:lstStyle>
            <a:lvl1pPr defTabSz="761970">
              <a:defRPr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43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822" y="1400969"/>
            <a:ext cx="4298159" cy="686596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 defTabSz="761970">
              <a:buClrTx/>
              <a:buSzTx/>
              <a:buFontTx/>
              <a:buNone/>
              <a:defRPr sz="2000" b="1"/>
            </a:lvl1pPr>
            <a:lvl2pPr marL="0" indent="0" defTabSz="761970">
              <a:buClrTx/>
              <a:buSzTx/>
              <a:buFontTx/>
              <a:buNone/>
              <a:defRPr sz="2000" b="1"/>
            </a:lvl2pPr>
            <a:lvl3pPr marL="0" indent="0" defTabSz="761970">
              <a:buClrTx/>
              <a:buSzTx/>
              <a:buFontTx/>
              <a:buNone/>
              <a:defRPr sz="2000" b="1"/>
            </a:lvl3pPr>
            <a:lvl4pPr marL="0" indent="0" defTabSz="761970">
              <a:buClrTx/>
              <a:buSzTx/>
              <a:buFontTx/>
              <a:buNone/>
              <a:defRPr sz="2000" b="1"/>
            </a:lvl4pPr>
            <a:lvl5pPr marL="0" indent="0" defTabSz="761970">
              <a:buClrTx/>
              <a:buSzTx/>
              <a:buFontTx/>
              <a:buNone/>
              <a:defRPr sz="20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44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5143500" y="1400969"/>
            <a:ext cx="4319324" cy="686596"/>
          </a:xfrm>
          <a:prstGeom prst="rect">
            <a:avLst/>
          </a:prstGeom>
        </p:spPr>
        <p:txBody>
          <a:bodyPr lIns="45718" tIns="45718" rIns="45718" bIns="45718" anchor="b"/>
          <a:lstStyle/>
          <a:p>
            <a:endParaRPr/>
          </a:p>
        </p:txBody>
      </p:sp>
      <p:sp>
        <p:nvSpPr>
          <p:cNvPr id="14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 defTabSz="761970">
              <a:defRPr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53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81000"/>
            <a:ext cx="3276868" cy="1333500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761970">
              <a:defRPr sz="26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68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319323" y="822855"/>
            <a:ext cx="5143503" cy="4061355"/>
          </a:xfrm>
          <a:prstGeom prst="rect">
            <a:avLst/>
          </a:prstGeom>
        </p:spPr>
        <p:txBody>
          <a:bodyPr lIns="45718" tIns="45718" rIns="45718" bIns="45718"/>
          <a:lstStyle>
            <a:lvl1pPr marL="190491" indent="-190491" defTabSz="761970">
              <a:buClrTx/>
              <a:buSzPct val="100000"/>
              <a:defRPr sz="2600"/>
            </a:lvl1pPr>
            <a:lvl2pPr marL="596323" indent="-215337" defTabSz="761970">
              <a:buClrTx/>
              <a:buSzPct val="100000"/>
              <a:defRPr sz="2600"/>
            </a:lvl2pPr>
            <a:lvl3pPr marL="1009609" indent="-247639" defTabSz="761970">
              <a:buClrTx/>
              <a:buSzPct val="100000"/>
              <a:defRPr sz="2600"/>
            </a:lvl3pPr>
            <a:lvl4pPr marL="1452503" indent="-309549" defTabSz="761970">
              <a:buClrTx/>
              <a:buSzPct val="100000"/>
              <a:defRPr sz="2600"/>
            </a:lvl4pPr>
            <a:lvl5pPr marL="1833488" indent="-309549" defTabSz="761970">
              <a:buClrTx/>
              <a:buSzPct val="100000"/>
              <a:defRPr sz="2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69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99824" y="1714500"/>
            <a:ext cx="3276864" cy="3176323"/>
          </a:xfrm>
          <a:prstGeom prst="rect">
            <a:avLst/>
          </a:prstGeom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0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81000"/>
            <a:ext cx="3276868" cy="1333500"/>
          </a:xfrm>
          <a:prstGeom prst="rect">
            <a:avLst/>
          </a:prstGeom>
        </p:spPr>
        <p:txBody>
          <a:bodyPr lIns="45718" tIns="45718" rIns="45718" bIns="45718" anchor="b"/>
          <a:lstStyle>
            <a:lvl1pPr defTabSz="761970">
              <a:defRPr sz="26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78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4319323" y="822855"/>
            <a:ext cx="5143503" cy="406135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7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822" y="1714500"/>
            <a:ext cx="3276868" cy="317632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761970">
              <a:buClrTx/>
              <a:buSzTx/>
              <a:buFontTx/>
              <a:buNone/>
              <a:defRPr sz="1300"/>
            </a:lvl1pPr>
            <a:lvl2pPr marL="0" indent="0" defTabSz="761970">
              <a:buClrTx/>
              <a:buSzTx/>
              <a:buFontTx/>
              <a:buNone/>
              <a:defRPr sz="1300"/>
            </a:lvl2pPr>
            <a:lvl3pPr marL="0" indent="0" defTabSz="761970">
              <a:buClrTx/>
              <a:buSzTx/>
              <a:buFontTx/>
              <a:buNone/>
              <a:defRPr sz="1300"/>
            </a:lvl3pPr>
            <a:lvl4pPr marL="0" indent="0" defTabSz="761970">
              <a:buClrTx/>
              <a:buSzTx/>
              <a:buFontTx/>
              <a:buNone/>
              <a:defRPr sz="1300"/>
            </a:lvl4pPr>
            <a:lvl5pPr marL="0" indent="0" defTabSz="761970">
              <a:buClrTx/>
              <a:buSzTx/>
              <a:buFontTx/>
              <a:buNone/>
              <a:defRPr sz="13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80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16103" y="5335603"/>
            <a:ext cx="245400" cy="22698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88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 marL="914400" indent="-342900"/>
            <a:lvl3pPr marL="1371600" indent="-342900"/>
            <a:lvl4pPr marL="1828800" indent="-342900"/>
            <a:lvl5pPr marL="2286000" indent="-3429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89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28665" y="5334860"/>
            <a:ext cx="232836" cy="22846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693207" y="1424782"/>
            <a:ext cx="8763001" cy="2377284"/>
          </a:xfrm>
          <a:prstGeom prst="rect">
            <a:avLst/>
          </a:prstGeom>
        </p:spPr>
        <p:txBody>
          <a:bodyPr anchor="b"/>
          <a:lstStyle>
            <a:lvl1pPr>
              <a:defRPr sz="5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3207" y="3824551"/>
            <a:ext cx="8763001" cy="1250159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22860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22860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22860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228600"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8500" y="1521354"/>
            <a:ext cx="4318000" cy="362611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2;p26"/>
          <p:cNvSpPr txBox="1">
            <a:spLocks noGrp="1"/>
          </p:cNvSpPr>
          <p:nvPr>
            <p:ph type="body" sz="half" idx="21"/>
          </p:nvPr>
        </p:nvSpPr>
        <p:spPr>
          <a:xfrm>
            <a:off x="5143500" y="1521351"/>
            <a:ext cx="4318000" cy="362611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04271"/>
            <a:ext cx="8763001" cy="11046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822" y="1400969"/>
            <a:ext cx="4298159" cy="686596"/>
          </a:xfrm>
          <a:prstGeom prst="rect">
            <a:avLst/>
          </a:prstGeom>
        </p:spPr>
        <p:txBody>
          <a:bodyPr anchor="b"/>
          <a:lstStyle>
            <a:lvl1pPr marL="0" indent="228600">
              <a:buClrTx/>
              <a:buSzTx/>
              <a:buFontTx/>
              <a:buNone/>
              <a:defRPr sz="2000" b="1"/>
            </a:lvl1pPr>
            <a:lvl2pPr marL="0" indent="228600">
              <a:buClrTx/>
              <a:buSzTx/>
              <a:buFontTx/>
              <a:buNone/>
              <a:defRPr sz="2000" b="1"/>
            </a:lvl2pPr>
            <a:lvl3pPr marL="0" indent="228600">
              <a:buClrTx/>
              <a:buSzTx/>
              <a:buFontTx/>
              <a:buNone/>
              <a:defRPr sz="2000" b="1"/>
            </a:lvl3pPr>
            <a:lvl4pPr marL="0" indent="228600">
              <a:buClrTx/>
              <a:buSzTx/>
              <a:buFontTx/>
              <a:buNone/>
              <a:defRPr sz="2000" b="1"/>
            </a:lvl4pPr>
            <a:lvl5pPr marL="0" indent="228600">
              <a:buClrTx/>
              <a:buSzTx/>
              <a:buFontTx/>
              <a:buNone/>
              <a:defRPr sz="20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39;p27"/>
          <p:cNvSpPr txBox="1">
            <a:spLocks noGrp="1"/>
          </p:cNvSpPr>
          <p:nvPr>
            <p:ph type="body" sz="half" idx="21"/>
          </p:nvPr>
        </p:nvSpPr>
        <p:spPr>
          <a:xfrm>
            <a:off x="699824" y="2087563"/>
            <a:ext cx="4298156" cy="307049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Google Shape;40;p27"/>
          <p:cNvSpPr txBox="1">
            <a:spLocks noGrp="1"/>
          </p:cNvSpPr>
          <p:nvPr>
            <p:ph type="body" sz="quarter" idx="22"/>
          </p:nvPr>
        </p:nvSpPr>
        <p:spPr>
          <a:xfrm>
            <a:off x="5143500" y="1400969"/>
            <a:ext cx="4319324" cy="686596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2" name="Google Shape;41;p27"/>
          <p:cNvSpPr txBox="1">
            <a:spLocks noGrp="1"/>
          </p:cNvSpPr>
          <p:nvPr>
            <p:ph type="body" sz="half" idx="23"/>
          </p:nvPr>
        </p:nvSpPr>
        <p:spPr>
          <a:xfrm>
            <a:off x="5143500" y="2087563"/>
            <a:ext cx="4319324" cy="307049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81000"/>
            <a:ext cx="3276868" cy="1333500"/>
          </a:xfrm>
          <a:prstGeom prst="rect">
            <a:avLst/>
          </a:prstGeom>
        </p:spPr>
        <p:txBody>
          <a:bodyPr anchor="b"/>
          <a:lstStyle>
            <a:lvl1pPr>
              <a:defRPr sz="2600"/>
            </a:lvl1pPr>
          </a:lstStyle>
          <a:p>
            <a:r>
              <a:t>Texto del título</a:t>
            </a:r>
          </a:p>
        </p:txBody>
      </p:sp>
      <p:sp>
        <p:nvSpPr>
          <p:cNvPr id="6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319323" y="822855"/>
            <a:ext cx="5143503" cy="4061355"/>
          </a:xfrm>
          <a:prstGeom prst="rect">
            <a:avLst/>
          </a:prstGeom>
        </p:spPr>
        <p:txBody>
          <a:bodyPr/>
          <a:lstStyle>
            <a:lvl1pPr indent="-397954">
              <a:buSzPts val="2600"/>
              <a:defRPr sz="2600"/>
            </a:lvl1pPr>
            <a:lvl2pPr marL="963540" indent="-425885">
              <a:buSzPts val="2600"/>
              <a:defRPr sz="2600"/>
            </a:lvl2pPr>
            <a:lvl3pPr marL="1478277" indent="-462277">
              <a:buSzPts val="2600"/>
              <a:defRPr sz="2600"/>
            </a:lvl3pPr>
            <a:lvl4pPr marL="2037832" indent="-543486">
              <a:buSzPts val="2600"/>
              <a:defRPr sz="2600"/>
            </a:lvl4pPr>
            <a:lvl5pPr marL="2495032" indent="-543486">
              <a:buSzPts val="2600"/>
              <a:defRPr sz="2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0" name="Google Shape;57;p30"/>
          <p:cNvSpPr txBox="1">
            <a:spLocks noGrp="1"/>
          </p:cNvSpPr>
          <p:nvPr>
            <p:ph type="body" sz="quarter" idx="21"/>
          </p:nvPr>
        </p:nvSpPr>
        <p:spPr>
          <a:xfrm>
            <a:off x="699824" y="1714500"/>
            <a:ext cx="3276864" cy="317632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o del título"/>
          <p:cNvSpPr txBox="1">
            <a:spLocks noGrp="1"/>
          </p:cNvSpPr>
          <p:nvPr>
            <p:ph type="title"/>
          </p:nvPr>
        </p:nvSpPr>
        <p:spPr>
          <a:xfrm>
            <a:off x="699822" y="381000"/>
            <a:ext cx="3276868" cy="1333500"/>
          </a:xfrm>
          <a:prstGeom prst="rect">
            <a:avLst/>
          </a:prstGeom>
        </p:spPr>
        <p:txBody>
          <a:bodyPr anchor="b"/>
          <a:lstStyle>
            <a:lvl1pPr>
              <a:defRPr sz="2600"/>
            </a:lvl1pPr>
          </a:lstStyle>
          <a:p>
            <a:r>
              <a:t>Texto del título</a:t>
            </a:r>
          </a:p>
        </p:txBody>
      </p:sp>
      <p:sp>
        <p:nvSpPr>
          <p:cNvPr id="79" name="Google Shape;63;p31"/>
          <p:cNvSpPr>
            <a:spLocks noGrp="1"/>
          </p:cNvSpPr>
          <p:nvPr>
            <p:ph type="pic" sz="half" idx="21"/>
          </p:nvPr>
        </p:nvSpPr>
        <p:spPr>
          <a:xfrm>
            <a:off x="4319323" y="822855"/>
            <a:ext cx="5143503" cy="406135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699822" y="1714500"/>
            <a:ext cx="3276868" cy="3176323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1300"/>
            </a:lvl1pPr>
            <a:lvl2pPr marL="0" indent="228600">
              <a:buClrTx/>
              <a:buSzTx/>
              <a:buFontTx/>
              <a:buNone/>
              <a:defRPr sz="1300"/>
            </a:lvl2pPr>
            <a:lvl3pPr marL="0" indent="228600">
              <a:buClrTx/>
              <a:buSzTx/>
              <a:buFontTx/>
              <a:buNone/>
              <a:defRPr sz="1300"/>
            </a:lvl3pPr>
            <a:lvl4pPr marL="0" indent="228600">
              <a:buClrTx/>
              <a:buSzTx/>
              <a:buFontTx/>
              <a:buNone/>
              <a:defRPr sz="1300"/>
            </a:lvl4pPr>
            <a:lvl5pPr marL="0" indent="228600">
              <a:buClrTx/>
              <a:buSzTx/>
              <a:buFontTx/>
              <a:buNone/>
              <a:defRPr sz="13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89" name="Nivel de texto 1…"/>
          <p:cNvSpPr txBox="1">
            <a:spLocks noGrp="1"/>
          </p:cNvSpPr>
          <p:nvPr>
            <p:ph type="body" idx="1"/>
          </p:nvPr>
        </p:nvSpPr>
        <p:spPr>
          <a:xfrm rot="5400000">
            <a:off x="3266942" y="-1047089"/>
            <a:ext cx="3626116" cy="8763001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E6F1F2">
                <a:alpha val="69192"/>
                <a:lumMod val="0"/>
                <a:lumOff val="100000"/>
              </a:srgbClr>
            </a:gs>
            <a:gs pos="5000">
              <a:schemeClr val="accent6">
                <a:tint val="66000"/>
                <a:satMod val="160000"/>
                <a:lumMod val="0"/>
                <a:lumOff val="100000"/>
              </a:schemeClr>
            </a:gs>
            <a:gs pos="98000">
              <a:srgbClr val="CCE2E5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28667" y="5334860"/>
            <a:ext cx="232835" cy="228469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65835" marR="0" indent="-394333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21617" marR="0" indent="-492917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1677" marR="0" indent="-525777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68877" marR="0" indent="-525777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26077" marR="0" indent="-525777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83279" marR="0" indent="-525777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0479" marR="0" indent="-525779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297679" marR="0" indent="-525779" algn="l" defTabSz="914400" rtl="0" latinLnBrk="0">
        <a:lnSpc>
          <a:spcPct val="90000"/>
        </a:lnSpc>
        <a:spcBef>
          <a:spcPts val="800"/>
        </a:spcBef>
        <a:spcAft>
          <a:spcPts val="0"/>
        </a:spcAft>
        <a:buClr>
          <a:srgbClr val="000000"/>
        </a:buClr>
        <a:buSzPts val="2300"/>
        <a:buFont typeface="Arial"/>
        <a:buChar char="•"/>
        <a:tabLst/>
        <a:defRPr sz="2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sv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67.svg"/><Relationship Id="rId9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84.png"/><Relationship Id="rId5" Type="http://schemas.openxmlformats.org/officeDocument/2006/relationships/image" Target="../media/image80.png"/><Relationship Id="rId10" Type="http://schemas.openxmlformats.org/officeDocument/2006/relationships/image" Target="../media/image94.svg"/><Relationship Id="rId4" Type="http://schemas.openxmlformats.org/officeDocument/2006/relationships/image" Target="../media/image79.png"/><Relationship Id="rId9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106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13.sv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emf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10" Type="http://schemas.openxmlformats.org/officeDocument/2006/relationships/image" Target="../media/image29.gif"/><Relationship Id="rId4" Type="http://schemas.openxmlformats.org/officeDocument/2006/relationships/image" Target="../media/image37.emf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E6F1F2">
                <a:alpha val="69192"/>
                <a:lumMod val="0"/>
                <a:lumOff val="100000"/>
              </a:srgbClr>
            </a:gs>
            <a:gs pos="5000">
              <a:schemeClr val="accent6">
                <a:tint val="66000"/>
                <a:satMod val="160000"/>
                <a:lumMod val="0"/>
                <a:lumOff val="100000"/>
              </a:schemeClr>
            </a:gs>
            <a:gs pos="98000">
              <a:srgbClr val="CCE2E5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="" xmlns:a16="http://schemas.microsoft.com/office/drawing/2014/main" id="{3F9D4CFC-C9ED-F64F-A9A9-86259E4C68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22488"/>
          <a:stretch/>
        </p:blipFill>
        <p:spPr>
          <a:xfrm>
            <a:off x="1" y="486136"/>
            <a:ext cx="10160000" cy="5280777"/>
          </a:xfrm>
          <a:prstGeom prst="rect">
            <a:avLst/>
          </a:prstGeom>
        </p:spPr>
      </p:pic>
      <p:sp>
        <p:nvSpPr>
          <p:cNvPr id="199" name="Google Shape;85;p1"/>
          <p:cNvSpPr txBox="1">
            <a:spLocks noGrp="1"/>
          </p:cNvSpPr>
          <p:nvPr>
            <p:ph type="body" sz="quarter" idx="1"/>
          </p:nvPr>
        </p:nvSpPr>
        <p:spPr>
          <a:xfrm>
            <a:off x="10218897" y="6031927"/>
            <a:ext cx="1413567" cy="4220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defRPr b="1"/>
            </a:lvl1pPr>
          </a:lstStyle>
          <a:p>
            <a:r>
              <a:t>2022</a:t>
            </a:r>
          </a:p>
        </p:txBody>
      </p:sp>
      <p:sp>
        <p:nvSpPr>
          <p:cNvPr id="6" name="Google Shape;84;p1">
            <a:extLst>
              <a:ext uri="{FF2B5EF4-FFF2-40B4-BE49-F238E27FC236}">
                <a16:creationId xmlns="" xmlns:a16="http://schemas.microsoft.com/office/drawing/2014/main" id="{F6733D62-0B39-5246-A1C2-02300078ADEE}"/>
              </a:ext>
            </a:extLst>
          </p:cNvPr>
          <p:cNvSpPr txBox="1">
            <a:spLocks/>
          </p:cNvSpPr>
          <p:nvPr/>
        </p:nvSpPr>
        <p:spPr>
          <a:xfrm>
            <a:off x="551544" y="600068"/>
            <a:ext cx="8338454" cy="710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b">
            <a:normAutofit fontScale="97500"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 defTabSz="514350" hangingPunct="1">
              <a:defRPr sz="2100" b="1"/>
            </a:pPr>
            <a:r>
              <a:rPr lang="es-MX" sz="1800" dirty="0" smtClean="0">
                <a:solidFill>
                  <a:schemeClr val="tx2">
                    <a:lumMod val="75000"/>
                  </a:schemeClr>
                </a:solidFill>
              </a:rPr>
              <a:t>s </a:t>
            </a:r>
            <a:endParaRPr lang="es-MX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34F0ABA0-8DED-6541-884B-6A07F8F4DE28}"/>
              </a:ext>
            </a:extLst>
          </p:cNvPr>
          <p:cNvSpPr/>
          <p:nvPr/>
        </p:nvSpPr>
        <p:spPr>
          <a:xfrm>
            <a:off x="406400" y="309219"/>
            <a:ext cx="975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50">
              <a:defRPr sz="2100" b="1"/>
            </a:pPr>
            <a:r>
              <a:rPr lang="es-MX" sz="2800" dirty="0">
                <a:solidFill>
                  <a:schemeClr val="bg2">
                    <a:lumMod val="75000"/>
                  </a:schemeClr>
                </a:solidFill>
              </a:rPr>
              <a:t>Ley General de Movilidad y Seguridad Vial*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147;p10"/>
          <p:cNvSpPr txBox="1">
            <a:spLocks noGrp="1"/>
          </p:cNvSpPr>
          <p:nvPr>
            <p:ph type="title"/>
          </p:nvPr>
        </p:nvSpPr>
        <p:spPr>
          <a:xfrm>
            <a:off x="685147" y="357355"/>
            <a:ext cx="8763001" cy="38617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000" b="1"/>
            </a:lvl1pPr>
          </a:lstStyle>
          <a:p>
            <a:pPr algn="l"/>
            <a:r>
              <a:rPr sz="2400" dirty="0" err="1"/>
              <a:t>Estrategia</a:t>
            </a:r>
            <a:r>
              <a:rPr sz="2400" dirty="0"/>
              <a:t> Nacional de </a:t>
            </a:r>
            <a:r>
              <a:rPr sz="2400" dirty="0" err="1"/>
              <a:t>Movilidad</a:t>
            </a:r>
            <a:r>
              <a:rPr sz="2400" dirty="0"/>
              <a:t> y </a:t>
            </a:r>
            <a:r>
              <a:rPr sz="2400" dirty="0" err="1"/>
              <a:t>Seguridad</a:t>
            </a:r>
            <a:r>
              <a:rPr sz="2400" dirty="0"/>
              <a:t> Vial</a:t>
            </a:r>
          </a:p>
        </p:txBody>
      </p:sp>
      <p:sp>
        <p:nvSpPr>
          <p:cNvPr id="232" name="Google Shape;148;p10"/>
          <p:cNvSpPr txBox="1">
            <a:spLocks noGrp="1"/>
          </p:cNvSpPr>
          <p:nvPr>
            <p:ph type="body" idx="1"/>
          </p:nvPr>
        </p:nvSpPr>
        <p:spPr>
          <a:xfrm>
            <a:off x="4655941" y="4387021"/>
            <a:ext cx="5090556" cy="11833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758951">
              <a:lnSpc>
                <a:spcPct val="100000"/>
              </a:lnSpc>
              <a:spcBef>
                <a:spcPts val="1300"/>
              </a:spcBef>
              <a:buClrTx/>
              <a:buSzPct val="100000"/>
              <a:buNone/>
              <a:defRPr sz="1800"/>
            </a:pPr>
            <a:r>
              <a:rPr sz="1400" dirty="0"/>
              <a:t>Los </a:t>
            </a:r>
            <a:r>
              <a:rPr sz="1400" dirty="0" err="1"/>
              <a:t>Observatorios</a:t>
            </a:r>
            <a:r>
              <a:rPr sz="1400" dirty="0"/>
              <a:t> </a:t>
            </a:r>
            <a:r>
              <a:rPr sz="1400" dirty="0" err="1"/>
              <a:t>Ciudadanos</a:t>
            </a:r>
            <a:r>
              <a:rPr sz="1400" dirty="0"/>
              <a:t> de </a:t>
            </a:r>
            <a:r>
              <a:rPr sz="1400" dirty="0" err="1"/>
              <a:t>Movilidad</a:t>
            </a:r>
            <a:r>
              <a:rPr sz="1400" dirty="0"/>
              <a:t> y </a:t>
            </a:r>
            <a:r>
              <a:rPr sz="1400" dirty="0" err="1"/>
              <a:t>Seguridad</a:t>
            </a:r>
            <a:r>
              <a:rPr sz="1400" dirty="0"/>
              <a:t> Vial </a:t>
            </a:r>
            <a:r>
              <a:rPr sz="1400" dirty="0" err="1"/>
              <a:t>podrán</a:t>
            </a:r>
            <a:r>
              <a:rPr sz="1400" dirty="0"/>
              <a:t> </a:t>
            </a:r>
            <a:r>
              <a:rPr sz="1400" dirty="0" err="1"/>
              <a:t>llevar</a:t>
            </a:r>
            <a:r>
              <a:rPr sz="1400" dirty="0"/>
              <a:t> a </a:t>
            </a:r>
            <a:r>
              <a:rPr sz="1400" dirty="0" err="1"/>
              <a:t>cabo</a:t>
            </a:r>
            <a:r>
              <a:rPr sz="1400" dirty="0"/>
              <a:t>, de </a:t>
            </a:r>
            <a:r>
              <a:rPr sz="1400" dirty="0" err="1"/>
              <a:t>manera</a:t>
            </a:r>
            <a:r>
              <a:rPr sz="1400" dirty="0"/>
              <a:t> </a:t>
            </a:r>
            <a:r>
              <a:rPr sz="1400" dirty="0" err="1"/>
              <a:t>conjunta</a:t>
            </a:r>
            <a:r>
              <a:rPr sz="1400" dirty="0"/>
              <a:t> con los </a:t>
            </a:r>
            <a:r>
              <a:rPr sz="1400" dirty="0" err="1"/>
              <a:t>institutos</a:t>
            </a:r>
            <a:r>
              <a:rPr sz="1400" dirty="0"/>
              <a:t> de </a:t>
            </a:r>
            <a:r>
              <a:rPr sz="1400" dirty="0" err="1"/>
              <a:t>planeación</a:t>
            </a:r>
            <a:r>
              <a:rPr sz="1400" dirty="0"/>
              <a:t> de las </a:t>
            </a:r>
            <a:r>
              <a:rPr sz="1400" dirty="0" err="1"/>
              <a:t>entidades</a:t>
            </a:r>
            <a:r>
              <a:rPr sz="1400" dirty="0"/>
              <a:t> </a:t>
            </a:r>
            <a:r>
              <a:rPr sz="1400" dirty="0" err="1"/>
              <a:t>federativas</a:t>
            </a:r>
            <a:r>
              <a:rPr sz="1400" dirty="0"/>
              <a:t> y los </a:t>
            </a:r>
            <a:r>
              <a:rPr sz="1400" dirty="0" err="1"/>
              <a:t>metropolitanos</a:t>
            </a:r>
            <a:r>
              <a:rPr sz="1400" dirty="0"/>
              <a:t>, </a:t>
            </a:r>
            <a:r>
              <a:rPr sz="1400" dirty="0" err="1"/>
              <a:t>procesos</a:t>
            </a:r>
            <a:r>
              <a:rPr sz="1400" dirty="0"/>
              <a:t> de consulta y </a:t>
            </a:r>
            <a:r>
              <a:rPr sz="1400" dirty="0" err="1"/>
              <a:t>deliberación</a:t>
            </a:r>
            <a:r>
              <a:rPr sz="1400" dirty="0"/>
              <a:t> </a:t>
            </a:r>
            <a:r>
              <a:rPr sz="1400" dirty="0" err="1"/>
              <a:t>sobre</a:t>
            </a:r>
            <a:r>
              <a:rPr sz="1400" dirty="0"/>
              <a:t> </a:t>
            </a:r>
            <a:r>
              <a:rPr sz="1400" dirty="0" err="1"/>
              <a:t>temas</a:t>
            </a:r>
            <a:r>
              <a:rPr sz="1400" dirty="0"/>
              <a:t> de </a:t>
            </a:r>
            <a:r>
              <a:rPr sz="1400" dirty="0" err="1"/>
              <a:t>movilidad</a:t>
            </a:r>
            <a:r>
              <a:rPr sz="1400" dirty="0"/>
              <a:t> y </a:t>
            </a:r>
            <a:r>
              <a:rPr sz="1400" dirty="0" err="1"/>
              <a:t>seguridad</a:t>
            </a:r>
            <a:r>
              <a:rPr sz="1400" dirty="0"/>
              <a:t> vial.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9FD3BEEC-0372-A949-9F1C-455E48261AB0}"/>
              </a:ext>
            </a:extLst>
          </p:cNvPr>
          <p:cNvSpPr/>
          <p:nvPr/>
        </p:nvSpPr>
        <p:spPr>
          <a:xfrm>
            <a:off x="685147" y="2128711"/>
            <a:ext cx="3564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58951">
              <a:spcBef>
                <a:spcPts val="1300"/>
              </a:spcBef>
              <a:buSzPct val="100000"/>
              <a:defRPr sz="1800"/>
            </a:pP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Establecerá las bases para el desarrollo de la movilidad y la seguridad vial en el corto, mediano y largo plazo.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87E65A71-1CB3-4648-AC24-563E8ACD02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299" y="1102416"/>
            <a:ext cx="1026295" cy="102629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36E17C80-C995-5F4D-A14A-B3D9030B9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140" y="3266512"/>
            <a:ext cx="1132808" cy="113280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738CC5EA-7FA4-3544-A4C6-669B3AAE0B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7796" y="1034039"/>
            <a:ext cx="964757" cy="96475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9A69D599-D5E0-AA4E-A425-4A090B1FA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0934" y="3133796"/>
            <a:ext cx="1049389" cy="1049389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36B13BB3-40B8-C748-86BD-CB4E8F42681E}"/>
              </a:ext>
            </a:extLst>
          </p:cNvPr>
          <p:cNvSpPr/>
          <p:nvPr/>
        </p:nvSpPr>
        <p:spPr>
          <a:xfrm>
            <a:off x="4655941" y="2098963"/>
            <a:ext cx="4819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58951">
              <a:spcBef>
                <a:spcPts val="1300"/>
              </a:spcBef>
              <a:buSzPct val="100000"/>
              <a:defRPr sz="1800"/>
            </a:pP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Podrá ser revisada -y en su caso actualizada- cada cuatro años o cuando ocurran cambios profundos que puedan afectar la estructura de movilidad del país.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="" xmlns:a16="http://schemas.microsoft.com/office/drawing/2014/main" id="{DE4D7D21-49FE-5141-9EE5-2BDE1121F161}"/>
              </a:ext>
            </a:extLst>
          </p:cNvPr>
          <p:cNvSpPr/>
          <p:nvPr/>
        </p:nvSpPr>
        <p:spPr>
          <a:xfrm>
            <a:off x="1110387" y="4460305"/>
            <a:ext cx="31160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58951">
              <a:spcBef>
                <a:spcPts val="1300"/>
              </a:spcBef>
              <a:buSzPct val="100000"/>
              <a:defRPr sz="1800"/>
            </a:pP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Gestionará, desde un enfoque de sistemas seguros, la movilidad y seguridad vial.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adroTexto 1"/>
          <p:cNvSpPr txBox="1"/>
          <p:nvPr/>
        </p:nvSpPr>
        <p:spPr>
          <a:xfrm>
            <a:off x="612965" y="871742"/>
            <a:ext cx="9197241" cy="877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just">
              <a:lnSpc>
                <a:spcPct val="107000"/>
              </a:lnSpc>
              <a:spcBef>
                <a:spcPts val="16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Es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donde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se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organiza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actualiza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, publica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estandariza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información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movilidad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seguridad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vial.</a:t>
            </a:r>
          </a:p>
          <a:p>
            <a:pPr algn="just">
              <a:lnSpc>
                <a:spcPct val="107000"/>
              </a:lnSpc>
              <a:spcBef>
                <a:spcPts val="1600"/>
              </a:spcBef>
              <a:defRPr sz="2000" b="1">
                <a:latin typeface="Calibri"/>
                <a:ea typeface="Calibri"/>
                <a:cs typeface="Calibri"/>
                <a:sym typeface="Calibri"/>
              </a:defRPr>
            </a:pPr>
            <a:r>
              <a:rPr sz="1800" b="0" dirty="0">
                <a:solidFill>
                  <a:schemeClr val="bg2">
                    <a:lumMod val="75000"/>
                  </a:schemeClr>
                </a:solidFill>
              </a:rPr>
              <a:t>Forma </a:t>
            </a:r>
            <a:r>
              <a:rPr sz="1800" b="0" dirty="0" err="1">
                <a:solidFill>
                  <a:schemeClr val="bg2">
                    <a:lumMod val="75000"/>
                  </a:schemeClr>
                </a:solidFill>
              </a:rPr>
              <a:t>parte</a:t>
            </a:r>
            <a:r>
              <a:rPr sz="1800" b="0" dirty="0">
                <a:solidFill>
                  <a:schemeClr val="bg2">
                    <a:lumMod val="75000"/>
                  </a:schemeClr>
                </a:solidFill>
              </a:rPr>
              <a:t> del Sistema de </a:t>
            </a:r>
            <a:r>
              <a:rPr sz="1800" b="0" dirty="0" err="1">
                <a:solidFill>
                  <a:schemeClr val="bg2">
                    <a:lumMod val="75000"/>
                  </a:schemeClr>
                </a:solidFill>
              </a:rPr>
              <a:t>Información</a:t>
            </a:r>
            <a:r>
              <a:rPr sz="1800" b="0" dirty="0">
                <a:solidFill>
                  <a:schemeClr val="bg2">
                    <a:lumMod val="75000"/>
                  </a:schemeClr>
                </a:solidFill>
              </a:rPr>
              <a:t> Territorial y </a:t>
            </a:r>
            <a:r>
              <a:rPr sz="1800" b="0" dirty="0" err="1">
                <a:solidFill>
                  <a:schemeClr val="bg2">
                    <a:lumMod val="75000"/>
                  </a:schemeClr>
                </a:solidFill>
              </a:rPr>
              <a:t>Urbano</a:t>
            </a:r>
            <a:r>
              <a:rPr sz="1800" b="0" dirty="0">
                <a:solidFill>
                  <a:schemeClr val="bg2">
                    <a:lumMod val="75000"/>
                  </a:schemeClr>
                </a:solidFill>
              </a:rPr>
              <a:t> de SEDATU. </a:t>
            </a:r>
            <a:endParaRPr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35" name="CuadroTexto 3"/>
          <p:cNvSpPr txBox="1"/>
          <p:nvPr/>
        </p:nvSpPr>
        <p:spPr>
          <a:xfrm>
            <a:off x="612965" y="270381"/>
            <a:ext cx="6608817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l"/>
            <a:r>
              <a:rPr sz="2800" dirty="0" err="1"/>
              <a:t>Información</a:t>
            </a:r>
            <a:r>
              <a:rPr sz="2800" dirty="0"/>
              <a:t> de </a:t>
            </a:r>
            <a:r>
              <a:rPr sz="2800" dirty="0" err="1"/>
              <a:t>Movilidad</a:t>
            </a:r>
            <a:r>
              <a:rPr sz="2800" dirty="0"/>
              <a:t> y </a:t>
            </a:r>
            <a:r>
              <a:rPr sz="2800" dirty="0" err="1"/>
              <a:t>Seguridad</a:t>
            </a:r>
            <a:r>
              <a:rPr sz="2800" dirty="0"/>
              <a:t> Vial 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0816CC56-FB83-4F41-BAF1-8189DCAE322D}"/>
              </a:ext>
            </a:extLst>
          </p:cNvPr>
          <p:cNvSpPr/>
          <p:nvPr/>
        </p:nvSpPr>
        <p:spPr>
          <a:xfrm>
            <a:off x="1937774" y="1984897"/>
            <a:ext cx="275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La información del Registro Público Vehicular 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CE7E8E15-CBF6-F443-9286-1C0FADE9072C}"/>
              </a:ext>
            </a:extLst>
          </p:cNvPr>
          <p:cNvSpPr/>
          <p:nvPr/>
        </p:nvSpPr>
        <p:spPr>
          <a:xfrm>
            <a:off x="1937773" y="2904288"/>
            <a:ext cx="2180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Licencias de conducir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EB8ED728-1657-784F-BA52-1AEF9DEA0F9B}"/>
              </a:ext>
            </a:extLst>
          </p:cNvPr>
          <p:cNvSpPr/>
          <p:nvPr/>
        </p:nvSpPr>
        <p:spPr>
          <a:xfrm>
            <a:off x="1937773" y="3659885"/>
            <a:ext cx="2451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Operadores de servicios de transporte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FC721F24-4B5F-FD44-8489-4B70CCF031DD}"/>
              </a:ext>
            </a:extLst>
          </p:cNvPr>
          <p:cNvSpPr/>
          <p:nvPr/>
        </p:nvSpPr>
        <p:spPr>
          <a:xfrm>
            <a:off x="1937773" y="4678682"/>
            <a:ext cx="2734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Conductores de vehículos de servicios de transporte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92E89527-68BA-A544-9EAC-FA37E34578DE}"/>
              </a:ext>
            </a:extLst>
          </p:cNvPr>
          <p:cNvSpPr/>
          <p:nvPr/>
        </p:nvSpPr>
        <p:spPr>
          <a:xfrm>
            <a:off x="6381670" y="1941755"/>
            <a:ext cx="2783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Información sobre infracciones cometidas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5470800A-2246-7D48-B751-8A8F9B2B3A74}"/>
              </a:ext>
            </a:extLst>
          </p:cNvPr>
          <p:cNvSpPr/>
          <p:nvPr/>
        </p:nvSpPr>
        <p:spPr>
          <a:xfrm>
            <a:off x="6381670" y="2740196"/>
            <a:ext cx="2189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Información sobre siniestros de tránsito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444AE83A-523D-8D47-9865-5FF34933B708}"/>
              </a:ext>
            </a:extLst>
          </p:cNvPr>
          <p:cNvSpPr/>
          <p:nvPr/>
        </p:nvSpPr>
        <p:spPr>
          <a:xfrm>
            <a:off x="6381670" y="3599234"/>
            <a:ext cx="35327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Información sobre encuestas de calidad en el servicio de transporte público o de uso particular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B9F0116B-90D0-B844-A708-5CD3BD0CC7A3}"/>
              </a:ext>
            </a:extLst>
          </p:cNvPr>
          <p:cNvSpPr/>
          <p:nvPr/>
        </p:nvSpPr>
        <p:spPr>
          <a:xfrm>
            <a:off x="6381670" y="4678683"/>
            <a:ext cx="3128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Alta y baja de placas de vehículos nuevos o usados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0BCFB16B-7677-8542-AAE2-99A935272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738" y="2008871"/>
            <a:ext cx="719667" cy="719667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1A3895CF-EC9E-2C4B-A1D9-4F9DFD611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009" y="2915151"/>
            <a:ext cx="552394" cy="55239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4DF683A0-C237-4641-91A7-5EFC38F377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040" y="4703804"/>
            <a:ext cx="707886" cy="70788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461E224F-5D60-0A43-9887-1B95AF9340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812" y="3775213"/>
            <a:ext cx="552394" cy="55239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D663F9F5-EDB1-C74C-B29C-F767EBCE86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6983" y="3775213"/>
            <a:ext cx="552395" cy="55239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5AF425CD-263A-9947-B7FC-1968820577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3638" y="1941755"/>
            <a:ext cx="629664" cy="62966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9AED5AFE-690C-3344-9374-264D9D0C0B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04228" y="2719754"/>
            <a:ext cx="888915" cy="88891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="" xmlns:a16="http://schemas.microsoft.com/office/drawing/2014/main" id="{7D38512C-785C-CB4F-8BB2-E0513F2157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88015" y="3759346"/>
            <a:ext cx="707886" cy="70788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="" xmlns:a16="http://schemas.microsoft.com/office/drawing/2014/main" id="{47701190-142C-2F46-8E10-D4B36AF2C1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81102" y="4678682"/>
            <a:ext cx="707886" cy="70788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redondeado 5">
            <a:extLst>
              <a:ext uri="{FF2B5EF4-FFF2-40B4-BE49-F238E27FC236}">
                <a16:creationId xmlns="" xmlns:a16="http://schemas.microsoft.com/office/drawing/2014/main" id="{4A397741-653C-DE41-BF8F-201FA6BFFC25}"/>
              </a:ext>
            </a:extLst>
          </p:cNvPr>
          <p:cNvSpPr/>
          <p:nvPr/>
        </p:nvSpPr>
        <p:spPr>
          <a:xfrm>
            <a:off x="590535" y="1294155"/>
            <a:ext cx="3191329" cy="3773714"/>
          </a:xfrm>
          <a:prstGeom prst="roundRect">
            <a:avLst/>
          </a:prstGeom>
          <a:gradFill flip="none" rotWithShape="1">
            <a:gsLst>
              <a:gs pos="84000">
                <a:srgbClr val="E8F2F3"/>
              </a:gs>
              <a:gs pos="2000">
                <a:schemeClr val="bg2">
                  <a:lumMod val="0"/>
                  <a:lumOff val="100000"/>
                </a:schemeClr>
              </a:gs>
              <a:gs pos="99000">
                <a:srgbClr val="D0E4E6"/>
              </a:gs>
            </a:gsLst>
            <a:lin ang="5400000" scaled="1"/>
            <a:tileRect/>
          </a:gradFill>
          <a:ln w="28575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8CDA4352-8CCF-E742-8135-1464DD52E1B3}"/>
              </a:ext>
            </a:extLst>
          </p:cNvPr>
          <p:cNvSpPr/>
          <p:nvPr/>
        </p:nvSpPr>
        <p:spPr>
          <a:xfrm>
            <a:off x="1032313" y="1799430"/>
            <a:ext cx="230777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chemeClr val="bg2">
                    <a:lumMod val="75000"/>
                  </a:schemeClr>
                </a:solidFill>
              </a:rPr>
              <a:t>Articulo 4</a:t>
            </a:r>
          </a:p>
          <a:p>
            <a:r>
              <a:rPr lang="es-MX" b="1" dirty="0">
                <a:solidFill>
                  <a:schemeClr val="bg2">
                    <a:lumMod val="75000"/>
                  </a:schemeClr>
                </a:solidFill>
              </a:rPr>
              <a:t>Perspectiva de género.</a:t>
            </a:r>
            <a:r>
              <a:rPr lang="es-MX" dirty="0">
                <a:solidFill>
                  <a:schemeClr val="bg2">
                    <a:lumMod val="75000"/>
                  </a:schemeClr>
                </a:solidFill>
              </a:rPr>
              <a:t> Visión científica, analítica y política que busca eliminar las causas de la desigualdad, la injusticia y la jerarquización de las personas basada en el género y que promueve la igualdad entre hombres y mujeres.</a:t>
            </a:r>
          </a:p>
        </p:txBody>
      </p:sp>
      <p:pic>
        <p:nvPicPr>
          <p:cNvPr id="13" name="Gráfico 12">
            <a:extLst>
              <a:ext uri="{FF2B5EF4-FFF2-40B4-BE49-F238E27FC236}">
                <a16:creationId xmlns="" xmlns:a16="http://schemas.microsoft.com/office/drawing/2014/main" id="{04B79EB5-8558-B843-BC58-C08F967843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31500" y="1373756"/>
            <a:ext cx="5416945" cy="3614510"/>
          </a:xfrm>
          <a:prstGeom prst="rect">
            <a:avLst/>
          </a:prstGeom>
        </p:spPr>
      </p:pic>
      <p:sp>
        <p:nvSpPr>
          <p:cNvPr id="14" name="CuadroTexto 3">
            <a:extLst>
              <a:ext uri="{FF2B5EF4-FFF2-40B4-BE49-F238E27FC236}">
                <a16:creationId xmlns="" xmlns:a16="http://schemas.microsoft.com/office/drawing/2014/main" id="{D28F19A4-89A1-5E42-960B-9039DC249415}"/>
              </a:ext>
            </a:extLst>
          </p:cNvPr>
          <p:cNvSpPr txBox="1"/>
          <p:nvPr/>
        </p:nvSpPr>
        <p:spPr>
          <a:xfrm>
            <a:off x="590535" y="516152"/>
            <a:ext cx="9126317" cy="954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l"/>
            <a:r>
              <a:rPr lang="es-MX" sz="2800" dirty="0"/>
              <a:t>Movilidad y seguridad vial con perspectiva de género</a:t>
            </a:r>
            <a:br>
              <a:rPr lang="es-MX" sz="2800" dirty="0"/>
            </a:b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74046260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adroTexto 3"/>
          <p:cNvSpPr txBox="1"/>
          <p:nvPr/>
        </p:nvSpPr>
        <p:spPr>
          <a:xfrm>
            <a:off x="620536" y="387728"/>
            <a:ext cx="7290228" cy="458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lnSpc>
                <a:spcPct val="107000"/>
              </a:lnSpc>
              <a:spcBef>
                <a:spcPts val="1600"/>
              </a:spcBef>
              <a:defRPr sz="2000" b="1">
                <a:latin typeface="+mn-lt"/>
                <a:ea typeface="+mn-ea"/>
                <a:cs typeface="+mn-cs"/>
                <a:sym typeface="Arial"/>
              </a:defRPr>
            </a:pPr>
            <a:r>
              <a:rPr sz="2400" dirty="0" err="1"/>
              <a:t>Movilidad</a:t>
            </a:r>
            <a:r>
              <a:rPr sz="2400" dirty="0"/>
              <a:t> con </a:t>
            </a:r>
            <a:r>
              <a:rPr sz="2400" dirty="0" err="1"/>
              <a:t>perspectiva</a:t>
            </a:r>
            <a:r>
              <a:rPr sz="2400" dirty="0"/>
              <a:t> de </a:t>
            </a:r>
            <a:r>
              <a:rPr sz="2400" dirty="0" err="1"/>
              <a:t>género</a:t>
            </a:r>
            <a:r>
              <a:rPr sz="2400" b="0" dirty="0"/>
              <a:t>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D01254CC-A74F-DA4C-91B5-A9FA9B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92" y="1384971"/>
            <a:ext cx="1136024" cy="113602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42E39D6-410D-0D44-A86B-E4F832C8F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565" y="1448821"/>
            <a:ext cx="1020633" cy="1020633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F86F58C7-5EAC-CF4E-B750-031B2A7F735E}"/>
              </a:ext>
            </a:extLst>
          </p:cNvPr>
          <p:cNvSpPr/>
          <p:nvPr/>
        </p:nvSpPr>
        <p:spPr>
          <a:xfrm>
            <a:off x="450719" y="2789560"/>
            <a:ext cx="22344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ctr">
              <a:buSzPts val="21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Acciones afirmativas y con perspectiva de género para prevenir y erradicar las violencias de género en el espacio púbico y el transporte público.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943B4628-CE0F-E14C-A46C-4DE4EB9B5873}"/>
              </a:ext>
            </a:extLst>
          </p:cNvPr>
          <p:cNvSpPr/>
          <p:nvPr/>
        </p:nvSpPr>
        <p:spPr>
          <a:xfrm>
            <a:off x="2977666" y="2789560"/>
            <a:ext cx="21023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ctr">
              <a:buSzPts val="2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Mejorar y hacer más segura, incluyente y eficiente la experiencia de la movilidad de las mujeres y la movilidad de cuidado.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999A2264-D9BF-334F-8D3C-13B18A1B8ABE}"/>
              </a:ext>
            </a:extLst>
          </p:cNvPr>
          <p:cNvSpPr/>
          <p:nvPr/>
        </p:nvSpPr>
        <p:spPr>
          <a:xfrm>
            <a:off x="5284319" y="2789560"/>
            <a:ext cx="20141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ctr">
              <a:buSzPts val="2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Fomentar y garantizar la participación de las mujeres, con perspectiva interseccional.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A76A2500-29EC-9843-A471-A3E3D0B8C31F}"/>
              </a:ext>
            </a:extLst>
          </p:cNvPr>
          <p:cNvSpPr/>
          <p:nvPr/>
        </p:nvSpPr>
        <p:spPr>
          <a:xfrm>
            <a:off x="7590971" y="2789560"/>
            <a:ext cx="21183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ctr">
              <a:buSzPts val="2100"/>
              <a:defRPr sz="21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Capacitar y sensibilizar en materia de género a las personas responsables de diseñar, operar y evaluar los sistemas de movilidad.</a:t>
            </a:r>
          </a:p>
        </p:txBody>
      </p:sp>
      <p:pic>
        <p:nvPicPr>
          <p:cNvPr id="13" name="Gráfico 12">
            <a:extLst>
              <a:ext uri="{FF2B5EF4-FFF2-40B4-BE49-F238E27FC236}">
                <a16:creationId xmlns="" xmlns:a16="http://schemas.microsoft.com/office/drawing/2014/main" id="{7FABAF74-3C2B-0F45-BE05-AE83EEFD52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03918" y="1093204"/>
            <a:ext cx="1465943" cy="146594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AFBD0EF4-D0A2-4543-A32E-0666B4D21D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3899" y="1261049"/>
            <a:ext cx="1383868" cy="138386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áfico 21">
            <a:extLst>
              <a:ext uri="{FF2B5EF4-FFF2-40B4-BE49-F238E27FC236}">
                <a16:creationId xmlns="" xmlns:a16="http://schemas.microsoft.com/office/drawing/2014/main" id="{38DBE476-80A7-C247-92AD-02219B4FE4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27600" y="1872810"/>
            <a:ext cx="2973064" cy="2162229"/>
          </a:xfrm>
          <a:prstGeom prst="rect">
            <a:avLst/>
          </a:prstGeom>
        </p:spPr>
      </p:pic>
      <p:sp>
        <p:nvSpPr>
          <p:cNvPr id="240" name="Google Shape;184;p14"/>
          <p:cNvSpPr txBox="1">
            <a:spLocks noGrp="1"/>
          </p:cNvSpPr>
          <p:nvPr>
            <p:ph type="title"/>
          </p:nvPr>
        </p:nvSpPr>
        <p:spPr>
          <a:xfrm>
            <a:off x="387926" y="267926"/>
            <a:ext cx="7475914" cy="676848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841247">
              <a:defRPr sz="1900" b="1"/>
            </a:lvl1pPr>
          </a:lstStyle>
          <a:p>
            <a:pPr algn="l"/>
            <a:r>
              <a:rPr sz="3200" dirty="0" err="1"/>
              <a:t>Medidas</a:t>
            </a:r>
            <a:r>
              <a:rPr sz="3200" dirty="0"/>
              <a:t> </a:t>
            </a:r>
            <a:r>
              <a:rPr sz="3200" dirty="0" err="1"/>
              <a:t>mínimas</a:t>
            </a:r>
            <a:r>
              <a:rPr sz="3200" dirty="0"/>
              <a:t> </a:t>
            </a:r>
            <a:r>
              <a:rPr sz="3200" dirty="0" err="1"/>
              <a:t>en</a:t>
            </a:r>
            <a:r>
              <a:rPr sz="3200" dirty="0"/>
              <a:t> </a:t>
            </a:r>
            <a:r>
              <a:rPr sz="3200" dirty="0" err="1"/>
              <a:t>reglamentos</a:t>
            </a:r>
            <a:r>
              <a:rPr sz="3200" dirty="0"/>
              <a:t> de </a:t>
            </a:r>
            <a:r>
              <a:rPr sz="3200" dirty="0" err="1"/>
              <a:t>tránsito</a:t>
            </a:r>
            <a:endParaRPr sz="3200" dirty="0"/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82534265-3FD7-FB41-89CF-BC2F65442E67}"/>
              </a:ext>
            </a:extLst>
          </p:cNvPr>
          <p:cNvSpPr/>
          <p:nvPr/>
        </p:nvSpPr>
        <p:spPr>
          <a:xfrm>
            <a:off x="2054675" y="1095187"/>
            <a:ext cx="27055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Licencias y permisos de conducir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B380EC8D-A20C-8A47-A277-6D4BDED2076A}"/>
              </a:ext>
            </a:extLst>
          </p:cNvPr>
          <p:cNvSpPr/>
          <p:nvPr/>
        </p:nvSpPr>
        <p:spPr>
          <a:xfrm>
            <a:off x="1710857" y="1872810"/>
            <a:ext cx="25905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Paso preferencial para personas peatonas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E602DA31-5F10-B54A-B775-086CAA405805}"/>
              </a:ext>
            </a:extLst>
          </p:cNvPr>
          <p:cNvSpPr/>
          <p:nvPr/>
        </p:nvSpPr>
        <p:spPr>
          <a:xfrm>
            <a:off x="1316430" y="2693702"/>
            <a:ext cx="18142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Límites de velocidad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BAC16753-E509-2B48-8931-EEDF1F28819F}"/>
              </a:ext>
            </a:extLst>
          </p:cNvPr>
          <p:cNvSpPr/>
          <p:nvPr/>
        </p:nvSpPr>
        <p:spPr>
          <a:xfrm>
            <a:off x="1958983" y="3550652"/>
            <a:ext cx="1861379" cy="85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Cinturón de seguridad obligatorio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D5ABF058-9F44-C34A-A2E1-B0C43D3C3582}"/>
              </a:ext>
            </a:extLst>
          </p:cNvPr>
          <p:cNvSpPr/>
          <p:nvPr/>
        </p:nvSpPr>
        <p:spPr>
          <a:xfrm>
            <a:off x="3387945" y="4479443"/>
            <a:ext cx="3384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Sistemas de sujeción para menores de 12 años en transporte privado y para sillas de ruedas en transporte público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F692B6FF-5DB0-BD42-B100-9CF9D5A27F3E}"/>
              </a:ext>
            </a:extLst>
          </p:cNvPr>
          <p:cNvSpPr/>
          <p:nvPr/>
        </p:nvSpPr>
        <p:spPr>
          <a:xfrm>
            <a:off x="6636066" y="1219227"/>
            <a:ext cx="23613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Uso obligatorio de casco en motocicleta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810FDF00-B3C7-734D-9965-9D8F416D91B7}"/>
              </a:ext>
            </a:extLst>
          </p:cNvPr>
          <p:cNvSpPr/>
          <p:nvPr/>
        </p:nvSpPr>
        <p:spPr>
          <a:xfrm>
            <a:off x="7238752" y="2274581"/>
            <a:ext cx="2544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Prohibición de uso del teléfono celular y otros dispositivos electrónicos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A65C08F7-2A0F-164A-8751-6931826A8229}"/>
              </a:ext>
            </a:extLst>
          </p:cNvPr>
          <p:cNvSpPr/>
          <p:nvPr/>
        </p:nvSpPr>
        <p:spPr>
          <a:xfrm>
            <a:off x="7130845" y="3660201"/>
            <a:ext cx="1508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Pruebas de alcoholemia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6A70F937-B1A4-1B45-9B61-14B5A6B5D6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6430" y="968465"/>
            <a:ext cx="632170" cy="63217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533085D1-7135-CF4B-9A10-38BEEABFD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224" y="1839425"/>
            <a:ext cx="632170" cy="63217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19E609FE-631A-6948-8514-E444DA00BD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926" y="2617202"/>
            <a:ext cx="897392" cy="89739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519F5A00-F721-0E44-B581-F3372642DE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6360" y="3609220"/>
            <a:ext cx="737775" cy="7377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F368F25B-8119-A74A-8005-AFE4D40FEE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1332" y="4555977"/>
            <a:ext cx="651441" cy="65144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8E67679A-5B24-B14D-A3F8-A3C39B052F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1579" y="1199077"/>
            <a:ext cx="625073" cy="62507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49A82B75-3CAC-DD42-93BC-AEF055020A3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43599" y="2274581"/>
            <a:ext cx="897392" cy="897392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48B66C24-3A16-6F4C-A2F2-B7B937BA2C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9852" y="3518110"/>
            <a:ext cx="781028" cy="78102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184;p14"/>
          <p:cNvSpPr txBox="1">
            <a:spLocks noGrp="1"/>
          </p:cNvSpPr>
          <p:nvPr>
            <p:ph type="title"/>
          </p:nvPr>
        </p:nvSpPr>
        <p:spPr>
          <a:xfrm>
            <a:off x="940028" y="480903"/>
            <a:ext cx="6816729" cy="386174"/>
          </a:xfrm>
          <a:prstGeom prst="rect">
            <a:avLst/>
          </a:prstGeom>
        </p:spPr>
        <p:txBody>
          <a:bodyPr>
            <a:noAutofit/>
          </a:bodyPr>
          <a:lstStyle>
            <a:lvl1pPr defTabSz="530351">
              <a:defRPr sz="1217" b="1"/>
            </a:lvl1pPr>
          </a:lstStyle>
          <a:p>
            <a:r>
              <a:rPr sz="3200" dirty="0" err="1"/>
              <a:t>Alcoholemia</a:t>
            </a:r>
            <a:endParaRPr sz="3200" dirty="0"/>
          </a:p>
        </p:txBody>
      </p:sp>
      <p:sp>
        <p:nvSpPr>
          <p:cNvPr id="244" name="Google Shape;185;p14"/>
          <p:cNvSpPr txBox="1">
            <a:spLocks noGrp="1"/>
          </p:cNvSpPr>
          <p:nvPr>
            <p:ph type="body" idx="1"/>
          </p:nvPr>
        </p:nvSpPr>
        <p:spPr>
          <a:xfrm>
            <a:off x="6293256" y="3483031"/>
            <a:ext cx="2850164" cy="15534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defTabSz="722376">
              <a:lnSpc>
                <a:spcPct val="107000"/>
              </a:lnSpc>
              <a:spcBef>
                <a:spcPts val="1200"/>
              </a:spcBef>
              <a:buClrTx/>
              <a:buSzPct val="100000"/>
              <a:buNone/>
              <a:defRPr sz="2000"/>
            </a:pP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transporte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pasajeros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 de carga, cero alcohol.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Queda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prohibido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conducir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cualquier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concentración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alcohol por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espiración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sangre</a:t>
            </a: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26E3760D-0C0E-0D42-8AED-CDDEB2B0D436}"/>
              </a:ext>
            </a:extLst>
          </p:cNvPr>
          <p:cNvSpPr/>
          <p:nvPr/>
        </p:nvSpPr>
        <p:spPr>
          <a:xfrm>
            <a:off x="940028" y="1038335"/>
            <a:ext cx="5260566" cy="6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2376">
              <a:lnSpc>
                <a:spcPct val="107000"/>
              </a:lnSpc>
              <a:spcBef>
                <a:spcPts val="12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Obligación de entidades federativas y municipios de realizar pruebas de alcoholemia de manera permanente.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E3C405D9-483D-E746-9F99-28C460F7778B}"/>
              </a:ext>
            </a:extLst>
          </p:cNvPr>
          <p:cNvSpPr/>
          <p:nvPr/>
        </p:nvSpPr>
        <p:spPr>
          <a:xfrm>
            <a:off x="940028" y="3483031"/>
            <a:ext cx="2111189" cy="139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2376">
              <a:lnSpc>
                <a:spcPct val="107000"/>
              </a:lnSpc>
              <a:spcBef>
                <a:spcPts val="12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Prohibido conducir con una alcoholemia superior a 0.25 mg/L en aire espirado o 0.05g/dL en sangre.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411C98B3-5541-D44B-8EC3-5BF1A75E7BDC}"/>
              </a:ext>
            </a:extLst>
          </p:cNvPr>
          <p:cNvSpPr/>
          <p:nvPr/>
        </p:nvSpPr>
        <p:spPr>
          <a:xfrm>
            <a:off x="3433070" y="3483031"/>
            <a:ext cx="2850164" cy="139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2376">
              <a:lnSpc>
                <a:spcPct val="107000"/>
              </a:lnSpc>
              <a:spcBef>
                <a:spcPts val="12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Para las personas que conduzcan motocicletas, el límite es una alcoholemia superior a 0.1 mg/L en aire espirado o 0.02 g/dL en sangre.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FC03248E-7D5B-E642-A3E8-33F175CB4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576" y="620494"/>
            <a:ext cx="979537" cy="97953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01870980-7218-E64B-A7D5-17DC285E6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345" y="2189394"/>
            <a:ext cx="1084153" cy="108415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7C9DE51B-3AEF-B046-8655-7C913638F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4174" y="2005579"/>
            <a:ext cx="1282148" cy="128214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4FFF7A21-3461-6042-81F6-BBE3D207BB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7162" y="2216213"/>
            <a:ext cx="1030514" cy="10305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áfico 20">
            <a:extLst>
              <a:ext uri="{FF2B5EF4-FFF2-40B4-BE49-F238E27FC236}">
                <a16:creationId xmlns="" xmlns:a16="http://schemas.microsoft.com/office/drawing/2014/main" id="{5A4053F0-D97A-B946-981E-EB1B126F2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8985" y="657931"/>
            <a:ext cx="6952834" cy="5191449"/>
          </a:xfrm>
          <a:prstGeom prst="rect">
            <a:avLst/>
          </a:prstGeom>
        </p:spPr>
      </p:pic>
      <p:sp>
        <p:nvSpPr>
          <p:cNvPr id="246" name="Google Shape;184;p14"/>
          <p:cNvSpPr txBox="1"/>
          <p:nvPr/>
        </p:nvSpPr>
        <p:spPr>
          <a:xfrm>
            <a:off x="657634" y="403352"/>
            <a:ext cx="8671553" cy="6633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ctr">
            <a:normAutofit/>
          </a:bodyPr>
          <a:lstStyle>
            <a:lvl1pPr algn="ctr">
              <a:lnSpc>
                <a:spcPct val="90000"/>
              </a:lnSpc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l"/>
            <a:r>
              <a:rPr sz="3200" dirty="0" err="1"/>
              <a:t>Velocidad</a:t>
            </a:r>
            <a:r>
              <a:rPr lang="es-ES" sz="3200" dirty="0"/>
              <a:t>es</a:t>
            </a:r>
            <a:r>
              <a:rPr sz="3200" dirty="0"/>
              <a:t> </a:t>
            </a:r>
            <a:r>
              <a:rPr sz="3200" dirty="0" err="1"/>
              <a:t>máxima</a:t>
            </a:r>
            <a:r>
              <a:rPr lang="es-ES" sz="3200" dirty="0"/>
              <a:t>s</a:t>
            </a:r>
            <a:endParaRPr sz="3200" dirty="0"/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457D8418-08A4-9E4C-BD6E-AA9B61064326}"/>
              </a:ext>
            </a:extLst>
          </p:cNvPr>
          <p:cNvSpPr txBox="1"/>
          <p:nvPr/>
        </p:nvSpPr>
        <p:spPr>
          <a:xfrm>
            <a:off x="535364" y="3651484"/>
            <a:ext cx="1759227" cy="1077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30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en calles secundarias y calles terciarias.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71FB192F-31A4-DC44-AE26-C63B02B3E3AF}"/>
              </a:ext>
            </a:extLst>
          </p:cNvPr>
          <p:cNvSpPr txBox="1"/>
          <p:nvPr/>
        </p:nvSpPr>
        <p:spPr>
          <a:xfrm>
            <a:off x="562531" y="2478762"/>
            <a:ext cx="1881497" cy="1077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50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en avenidas primarias sin acceso controlado.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395762C2-69A7-DF43-A1DA-87D3C4198F81}"/>
              </a:ext>
            </a:extLst>
          </p:cNvPr>
          <p:cNvSpPr txBox="1"/>
          <p:nvPr/>
        </p:nvSpPr>
        <p:spPr>
          <a:xfrm>
            <a:off x="3806451" y="1057295"/>
            <a:ext cx="2426011" cy="10464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80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en carriles centrales de avenidas de acceso controlado.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883846A4-AEB3-3842-BD6A-F74AC19ACE5A}"/>
              </a:ext>
            </a:extLst>
          </p:cNvPr>
          <p:cNvSpPr txBox="1"/>
          <p:nvPr/>
        </p:nvSpPr>
        <p:spPr>
          <a:xfrm>
            <a:off x="666744" y="1321433"/>
            <a:ext cx="3139707" cy="1107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80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en </a:t>
            </a:r>
            <a:r>
              <a:rPr lang="es-MX" sz="1800" dirty="0">
                <a:latin typeface="Calibri" panose="020F0502020204030204" pitchFamily="34" charset="0"/>
                <a:cs typeface="Calibri" panose="020F0502020204030204" pitchFamily="34" charset="0"/>
              </a:rPr>
              <a:t>carreteras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 estatales fuera de zonas urbanas; </a:t>
            </a:r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50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dentro de zonas urbanas.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"/>
            </a:endParaRP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="" xmlns:a16="http://schemas.microsoft.com/office/drawing/2014/main" id="{19631596-E6DD-014C-A725-1162BE7775A1}"/>
              </a:ext>
            </a:extLst>
          </p:cNvPr>
          <p:cNvCxnSpPr>
            <a:cxnSpLocks/>
          </p:cNvCxnSpPr>
          <p:nvPr/>
        </p:nvCxnSpPr>
        <p:spPr>
          <a:xfrm flipV="1">
            <a:off x="2155371" y="3703634"/>
            <a:ext cx="784944" cy="6012"/>
          </a:xfrm>
          <a:prstGeom prst="straightConnector1">
            <a:avLst/>
          </a:prstGeom>
          <a:noFill/>
          <a:ln w="25400" cap="flat">
            <a:solidFill>
              <a:schemeClr val="accent6">
                <a:lumMod val="75000"/>
              </a:schemeClr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Conector recto de flecha 13">
            <a:extLst>
              <a:ext uri="{FF2B5EF4-FFF2-40B4-BE49-F238E27FC236}">
                <a16:creationId xmlns="" xmlns:a16="http://schemas.microsoft.com/office/drawing/2014/main" id="{08626DB6-E008-0541-B111-89E99AF78B28}"/>
              </a:ext>
            </a:extLst>
          </p:cNvPr>
          <p:cNvCxnSpPr>
            <a:cxnSpLocks/>
          </p:cNvCxnSpPr>
          <p:nvPr/>
        </p:nvCxnSpPr>
        <p:spPr>
          <a:xfrm>
            <a:off x="2444028" y="2832697"/>
            <a:ext cx="1062782" cy="239976"/>
          </a:xfrm>
          <a:prstGeom prst="straightConnector1">
            <a:avLst/>
          </a:prstGeom>
          <a:noFill/>
          <a:ln w="25400" cap="flat">
            <a:solidFill>
              <a:schemeClr val="accent6">
                <a:lumMod val="75000"/>
              </a:schemeClr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Conector recto de flecha 16">
            <a:extLst>
              <a:ext uri="{FF2B5EF4-FFF2-40B4-BE49-F238E27FC236}">
                <a16:creationId xmlns="" xmlns:a16="http://schemas.microsoft.com/office/drawing/2014/main" id="{3E84F500-A4A9-2343-B058-023F27D770EA}"/>
              </a:ext>
            </a:extLst>
          </p:cNvPr>
          <p:cNvCxnSpPr>
            <a:cxnSpLocks/>
          </p:cNvCxnSpPr>
          <p:nvPr/>
        </p:nvCxnSpPr>
        <p:spPr>
          <a:xfrm>
            <a:off x="4345757" y="1915614"/>
            <a:ext cx="365129" cy="677108"/>
          </a:xfrm>
          <a:prstGeom prst="straightConnector1">
            <a:avLst/>
          </a:prstGeom>
          <a:noFill/>
          <a:ln w="25400" cap="flat">
            <a:solidFill>
              <a:srgbClr val="FFC000"/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Conector recto de flecha 19">
            <a:extLst>
              <a:ext uri="{FF2B5EF4-FFF2-40B4-BE49-F238E27FC236}">
                <a16:creationId xmlns="" xmlns:a16="http://schemas.microsoft.com/office/drawing/2014/main" id="{A395CB57-633B-A140-B42E-BFA4C60C6938}"/>
              </a:ext>
            </a:extLst>
          </p:cNvPr>
          <p:cNvCxnSpPr>
            <a:cxnSpLocks/>
          </p:cNvCxnSpPr>
          <p:nvPr/>
        </p:nvCxnSpPr>
        <p:spPr>
          <a:xfrm>
            <a:off x="3026004" y="2036190"/>
            <a:ext cx="1684882" cy="628539"/>
          </a:xfrm>
          <a:prstGeom prst="straightConnector1">
            <a:avLst/>
          </a:prstGeom>
          <a:noFill/>
          <a:ln w="25400" cap="flat">
            <a:solidFill>
              <a:srgbClr val="FFC000"/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Conector recto de flecha 22">
            <a:extLst>
              <a:ext uri="{FF2B5EF4-FFF2-40B4-BE49-F238E27FC236}">
                <a16:creationId xmlns="" xmlns:a16="http://schemas.microsoft.com/office/drawing/2014/main" id="{AC99BB81-2145-A945-94D6-577ADBB4BA0F}"/>
              </a:ext>
            </a:extLst>
          </p:cNvPr>
          <p:cNvCxnSpPr>
            <a:cxnSpLocks/>
          </p:cNvCxnSpPr>
          <p:nvPr/>
        </p:nvCxnSpPr>
        <p:spPr>
          <a:xfrm flipH="1">
            <a:off x="4801071" y="1672046"/>
            <a:ext cx="1807440" cy="1050494"/>
          </a:xfrm>
          <a:prstGeom prst="straightConnector1">
            <a:avLst/>
          </a:prstGeom>
          <a:noFill/>
          <a:ln w="25400" cap="flat">
            <a:solidFill>
              <a:srgbClr val="FFC000"/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Rectángulo 24">
            <a:extLst>
              <a:ext uri="{FF2B5EF4-FFF2-40B4-BE49-F238E27FC236}">
                <a16:creationId xmlns="" xmlns:a16="http://schemas.microsoft.com/office/drawing/2014/main" id="{9F8CF76F-780C-9A40-9576-2A909F8ED2B8}"/>
              </a:ext>
            </a:extLst>
          </p:cNvPr>
          <p:cNvSpPr/>
          <p:nvPr/>
        </p:nvSpPr>
        <p:spPr>
          <a:xfrm>
            <a:off x="7044767" y="2939458"/>
            <a:ext cx="27915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Ninguna intersección, independientemente de la naturaleza de la vía, podrá tener velocidad de operación mayor a </a:t>
            </a:r>
            <a:r>
              <a:rPr lang="es-MX" sz="1600" b="1" dirty="0">
                <a:solidFill>
                  <a:schemeClr val="bg2">
                    <a:lumMod val="75000"/>
                  </a:schemeClr>
                </a:solidFill>
              </a:rPr>
              <a:t>50 Km/h </a:t>
            </a: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en cualquiera de sus accesos.</a:t>
            </a:r>
          </a:p>
        </p:txBody>
      </p:sp>
      <p:cxnSp>
        <p:nvCxnSpPr>
          <p:cNvPr id="29" name="Conector recto de flecha 28">
            <a:extLst>
              <a:ext uri="{FF2B5EF4-FFF2-40B4-BE49-F238E27FC236}">
                <a16:creationId xmlns="" xmlns:a16="http://schemas.microsoft.com/office/drawing/2014/main" id="{0ADF071A-DB0E-E84D-9C33-483AD48F71B3}"/>
              </a:ext>
            </a:extLst>
          </p:cNvPr>
          <p:cNvCxnSpPr>
            <a:cxnSpLocks/>
          </p:cNvCxnSpPr>
          <p:nvPr/>
        </p:nvCxnSpPr>
        <p:spPr>
          <a:xfrm flipH="1">
            <a:off x="5374939" y="2103120"/>
            <a:ext cx="1278253" cy="729577"/>
          </a:xfrm>
          <a:prstGeom prst="straightConnector1">
            <a:avLst/>
          </a:prstGeom>
          <a:noFill/>
          <a:ln w="25400" cap="flat">
            <a:solidFill>
              <a:schemeClr val="accent2">
                <a:lumMod val="50000"/>
              </a:schemeClr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Conector recto de flecha 33">
            <a:extLst>
              <a:ext uri="{FF2B5EF4-FFF2-40B4-BE49-F238E27FC236}">
                <a16:creationId xmlns="" xmlns:a16="http://schemas.microsoft.com/office/drawing/2014/main" id="{FB51AD97-94BE-7343-B64F-720682D1169E}"/>
              </a:ext>
            </a:extLst>
          </p:cNvPr>
          <p:cNvCxnSpPr>
            <a:cxnSpLocks/>
          </p:cNvCxnSpPr>
          <p:nvPr/>
        </p:nvCxnSpPr>
        <p:spPr>
          <a:xfrm flipH="1">
            <a:off x="5940858" y="2497545"/>
            <a:ext cx="995489" cy="575128"/>
          </a:xfrm>
          <a:prstGeom prst="straightConnector1">
            <a:avLst/>
          </a:prstGeom>
          <a:noFill/>
          <a:ln w="25400" cap="flat">
            <a:solidFill>
              <a:srgbClr val="C00000"/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Conector recto de flecha 48">
            <a:extLst>
              <a:ext uri="{FF2B5EF4-FFF2-40B4-BE49-F238E27FC236}">
                <a16:creationId xmlns="" xmlns:a16="http://schemas.microsoft.com/office/drawing/2014/main" id="{F063FB31-C841-8948-B19F-949D981BB08F}"/>
              </a:ext>
            </a:extLst>
          </p:cNvPr>
          <p:cNvCxnSpPr>
            <a:cxnSpLocks/>
          </p:cNvCxnSpPr>
          <p:nvPr/>
        </p:nvCxnSpPr>
        <p:spPr>
          <a:xfrm>
            <a:off x="2940315" y="2103120"/>
            <a:ext cx="566495" cy="892515"/>
          </a:xfrm>
          <a:prstGeom prst="straightConnector1">
            <a:avLst/>
          </a:prstGeom>
          <a:noFill/>
          <a:ln w="25400" cap="flat">
            <a:solidFill>
              <a:schemeClr val="accent6">
                <a:lumMod val="75000"/>
              </a:schemeClr>
            </a:solidFill>
            <a:prstDash val="solid"/>
            <a:round/>
            <a:tailEnd type="triangle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3" name="Rectángulo 52">
            <a:extLst>
              <a:ext uri="{FF2B5EF4-FFF2-40B4-BE49-F238E27FC236}">
                <a16:creationId xmlns="" xmlns:a16="http://schemas.microsoft.com/office/drawing/2014/main" id="{024405E6-34B3-AD4B-B823-2C58B33AB304}"/>
              </a:ext>
            </a:extLst>
          </p:cNvPr>
          <p:cNvSpPr/>
          <p:nvPr/>
        </p:nvSpPr>
        <p:spPr>
          <a:xfrm>
            <a:off x="7044767" y="2326175"/>
            <a:ext cx="3176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110 km/h 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para automóviles.</a:t>
            </a:r>
          </a:p>
        </p:txBody>
      </p:sp>
      <p:sp>
        <p:nvSpPr>
          <p:cNvPr id="54" name="Rectángulo 53">
            <a:extLst>
              <a:ext uri="{FF2B5EF4-FFF2-40B4-BE49-F238E27FC236}">
                <a16:creationId xmlns="" xmlns:a16="http://schemas.microsoft.com/office/drawing/2014/main" id="{6D20BFCF-8948-9542-85B7-A45AE1AA0721}"/>
              </a:ext>
            </a:extLst>
          </p:cNvPr>
          <p:cNvSpPr/>
          <p:nvPr/>
        </p:nvSpPr>
        <p:spPr>
          <a:xfrm>
            <a:off x="6762716" y="1915614"/>
            <a:ext cx="3176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b="1" dirty="0">
                <a:latin typeface="Calibri" panose="020F0502020204030204" pitchFamily="34" charset="0"/>
                <a:cs typeface="Calibri" panose="020F0502020204030204" pitchFamily="34" charset="0"/>
              </a:rPr>
              <a:t>95 km/h</a:t>
            </a:r>
            <a:r>
              <a:rPr lang="es-MX" sz="1600" dirty="0">
                <a:latin typeface="Calibri" panose="020F0502020204030204" pitchFamily="34" charset="0"/>
                <a:cs typeface="Calibri" panose="020F0502020204030204" pitchFamily="34" charset="0"/>
              </a:rPr>
              <a:t> para autobuses.</a:t>
            </a:r>
          </a:p>
        </p:txBody>
      </p:sp>
      <p:sp>
        <p:nvSpPr>
          <p:cNvPr id="62" name="Rectángulo 61">
            <a:extLst>
              <a:ext uri="{FF2B5EF4-FFF2-40B4-BE49-F238E27FC236}">
                <a16:creationId xmlns="" xmlns:a16="http://schemas.microsoft.com/office/drawing/2014/main" id="{37FF5297-5399-2C49-B550-B066827910B7}"/>
              </a:ext>
            </a:extLst>
          </p:cNvPr>
          <p:cNvSpPr/>
          <p:nvPr/>
        </p:nvSpPr>
        <p:spPr>
          <a:xfrm>
            <a:off x="6729067" y="925934"/>
            <a:ext cx="3097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b="1" dirty="0"/>
              <a:t>80 km/h </a:t>
            </a:r>
            <a:r>
              <a:rPr lang="es-MX" sz="1600" dirty="0"/>
              <a:t>para transporte de bienes y mercancías en carreteras y autopistas de jurisdicción federal. 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ítulo 1"/>
          <p:cNvSpPr txBox="1">
            <a:spLocks noGrp="1"/>
          </p:cNvSpPr>
          <p:nvPr>
            <p:ph type="title"/>
          </p:nvPr>
        </p:nvSpPr>
        <p:spPr>
          <a:xfrm>
            <a:off x="782347" y="346048"/>
            <a:ext cx="7984282" cy="646331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100" b="1"/>
            </a:lvl1pPr>
          </a:lstStyle>
          <a:p>
            <a:pPr algn="l"/>
            <a:r>
              <a:rPr sz="2800" dirty="0"/>
              <a:t>Derechos de las </a:t>
            </a:r>
            <a:r>
              <a:rPr sz="2800" dirty="0" err="1"/>
              <a:t>víctimas</a:t>
            </a:r>
            <a:r>
              <a:rPr sz="2800" dirty="0"/>
              <a:t>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AFE9423A-4A6B-354D-A19D-232E14A6B9D5}"/>
              </a:ext>
            </a:extLst>
          </p:cNvPr>
          <p:cNvSpPr/>
          <p:nvPr/>
        </p:nvSpPr>
        <p:spPr>
          <a:xfrm>
            <a:off x="2206326" y="1380928"/>
            <a:ext cx="21274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Recibir atención médica y psicológica de manera integral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9BCC4391-3DBB-9045-BE69-25D7E12F95FB}"/>
              </a:ext>
            </a:extLst>
          </p:cNvPr>
          <p:cNvSpPr/>
          <p:nvPr/>
        </p:nvSpPr>
        <p:spPr>
          <a:xfrm>
            <a:off x="2206326" y="2706756"/>
            <a:ext cx="1787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Reparación integral del daño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EDB7A510-4D45-0D4E-A949-983CEF69ED44}"/>
              </a:ext>
            </a:extLst>
          </p:cNvPr>
          <p:cNvSpPr/>
          <p:nvPr/>
        </p:nvSpPr>
        <p:spPr>
          <a:xfrm>
            <a:off x="2206326" y="4173924"/>
            <a:ext cx="2020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Recibir información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1E928998-0BBB-F947-B36D-FD554100ECF0}"/>
              </a:ext>
            </a:extLst>
          </p:cNvPr>
          <p:cNvSpPr/>
          <p:nvPr/>
        </p:nvSpPr>
        <p:spPr>
          <a:xfrm>
            <a:off x="6338044" y="1541076"/>
            <a:ext cx="2583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Garantizar el respeto irrestricto a su dignidad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DE2FF522-ED87-1D41-B184-DD9AD0A6CBC5}"/>
              </a:ext>
            </a:extLst>
          </p:cNvPr>
          <p:cNvSpPr/>
          <p:nvPr/>
        </p:nvSpPr>
        <p:spPr>
          <a:xfrm>
            <a:off x="6338044" y="2706756"/>
            <a:ext cx="2311019" cy="65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Respetar su privacidad e intimidad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7FF35B59-41C4-B041-8738-DD300D078C9A}"/>
              </a:ext>
            </a:extLst>
          </p:cNvPr>
          <p:cNvSpPr/>
          <p:nvPr/>
        </p:nvSpPr>
        <p:spPr>
          <a:xfrm>
            <a:off x="6338044" y="3850758"/>
            <a:ext cx="3473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2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Todos los demás derechos reconocidos en la Constitución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E02B8D64-BAE5-1247-8079-9BB187242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26" y="1196337"/>
            <a:ext cx="942579" cy="94257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8A5AB425-7EBE-0C42-9DC5-A8F30AF47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091" y="3901211"/>
            <a:ext cx="904294" cy="90429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32264EF5-5042-B14A-9C16-2C5510404D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983" y="2597336"/>
            <a:ext cx="899866" cy="89986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43765432-EECE-1248-A3FD-BBE46B8600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1205" y="3685833"/>
            <a:ext cx="899865" cy="89986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6DAB9C74-6008-3244-9F9C-95202B3191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8319" y="1119666"/>
            <a:ext cx="1085428" cy="108542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201563D6-5963-7043-B569-FC607ABF95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4612" y="2519626"/>
            <a:ext cx="746458" cy="74645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ítulo 1"/>
          <p:cNvSpPr txBox="1">
            <a:spLocks noGrp="1"/>
          </p:cNvSpPr>
          <p:nvPr>
            <p:ph type="title"/>
          </p:nvPr>
        </p:nvSpPr>
        <p:spPr>
          <a:xfrm>
            <a:off x="382630" y="280689"/>
            <a:ext cx="7787410" cy="525198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2000" b="1"/>
            </a:lvl1pPr>
          </a:lstStyle>
          <a:p>
            <a:pPr algn="l"/>
            <a:r>
              <a:rPr sz="3200" dirty="0" err="1"/>
              <a:t>Transporte</a:t>
            </a:r>
            <a:r>
              <a:rPr sz="3200" dirty="0"/>
              <a:t> </a:t>
            </a:r>
            <a:r>
              <a:rPr sz="3200" dirty="0" err="1"/>
              <a:t>público</a:t>
            </a:r>
            <a:r>
              <a:rPr sz="3200" dirty="0"/>
              <a:t> 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6631E24A-6CDA-A042-A868-30A34120B3AD}"/>
              </a:ext>
            </a:extLst>
          </p:cNvPr>
          <p:cNvSpPr/>
          <p:nvPr/>
        </p:nvSpPr>
        <p:spPr>
          <a:xfrm>
            <a:off x="169682" y="1848795"/>
            <a:ext cx="28421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Deberá ofrecer múltiples opciones de servicios y modos de transporte que satisfagan las necesidades de desplazamiento.</a:t>
            </a:r>
            <a:endParaRPr lang="es-MX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0871DF7D-F9E1-024C-803F-F5FE9415AF90}"/>
              </a:ext>
            </a:extLst>
          </p:cNvPr>
          <p:cNvSpPr/>
          <p:nvPr/>
        </p:nvSpPr>
        <p:spPr>
          <a:xfrm>
            <a:off x="722055" y="4274763"/>
            <a:ext cx="2238319" cy="775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Servicios de transporte específico para personas con discapacidad.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B8B47D37-D123-6B4C-8A34-3B6D8C5A5AE6}"/>
              </a:ext>
            </a:extLst>
          </p:cNvPr>
          <p:cNvSpPr/>
          <p:nvPr/>
        </p:nvSpPr>
        <p:spPr>
          <a:xfrm>
            <a:off x="6558578" y="3827032"/>
            <a:ext cx="2918206" cy="1006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Capacitación de las personas que operan los servicios de transporte público y servicios de emergencia en Lengua de Señas Mexicana.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70C25AB7-CC78-8543-AB4B-DE722F698623}"/>
              </a:ext>
            </a:extLst>
          </p:cNvPr>
          <p:cNvSpPr/>
          <p:nvPr/>
        </p:nvSpPr>
        <p:spPr>
          <a:xfrm>
            <a:off x="6647049" y="1722224"/>
            <a:ext cx="31296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Políticas de proximidad, que faciliten la accesibilidad entre la vivienda, el trabajo y servicios educativos, de salud, culturales y complementarios.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C22683F8-CA77-8245-94D3-9331A68FC743}"/>
              </a:ext>
            </a:extLst>
          </p:cNvPr>
          <p:cNvSpPr/>
          <p:nvPr/>
        </p:nvSpPr>
        <p:spPr>
          <a:xfrm>
            <a:off x="3601423" y="4833398"/>
            <a:ext cx="2238319" cy="787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Visión integral con criterio de calle completa.</a:t>
            </a:r>
            <a:b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s-MX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B5A2420A-8AB0-0447-A440-CB355FA19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9128" y="892914"/>
            <a:ext cx="781827" cy="78182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59D8DA51-1F74-834D-802F-F73756BA5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6991" y="3316740"/>
            <a:ext cx="787671" cy="78767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0BA65D9B-5534-464F-BCBD-E25F21BFF6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6587" y="2899942"/>
            <a:ext cx="706907" cy="70690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126DEB43-F6C2-6141-BFC5-85F1D32C5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822" y="1254780"/>
            <a:ext cx="550501" cy="55050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B7A57F55-CE75-AD42-91D5-54DF9FFAA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4248" y="1173160"/>
            <a:ext cx="501581" cy="50158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D1363ABA-9992-ED46-B8F7-F5BC4EEE80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4191" y="1211267"/>
            <a:ext cx="550501" cy="550501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="" xmlns:a16="http://schemas.microsoft.com/office/drawing/2014/main" id="{643BDEE3-21D4-E145-BC97-E67129A0C1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64635" y="1083505"/>
            <a:ext cx="3129643" cy="208828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F569B29C-5652-B148-9310-C1947A0034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0523" y="3331202"/>
            <a:ext cx="1197589" cy="119758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164;p12"/>
          <p:cNvSpPr txBox="1">
            <a:spLocks noGrp="1"/>
          </p:cNvSpPr>
          <p:nvPr>
            <p:ph type="title"/>
          </p:nvPr>
        </p:nvSpPr>
        <p:spPr>
          <a:xfrm>
            <a:off x="604486" y="310450"/>
            <a:ext cx="6702001" cy="825663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2000" b="1"/>
            </a:lvl1pPr>
          </a:lstStyle>
          <a:p>
            <a:r>
              <a:rPr sz="2800" dirty="0" err="1"/>
              <a:t>Planeación</a:t>
            </a:r>
            <a:r>
              <a:rPr sz="2800" dirty="0"/>
              <a:t> de la </a:t>
            </a:r>
            <a:r>
              <a:rPr sz="2800" dirty="0" err="1"/>
              <a:t>Movilidad</a:t>
            </a:r>
            <a:r>
              <a:rPr sz="2800" dirty="0"/>
              <a:t> y la </a:t>
            </a:r>
            <a:r>
              <a:rPr sz="2800" dirty="0" err="1"/>
              <a:t>Seguridad</a:t>
            </a:r>
            <a:r>
              <a:rPr sz="2800" dirty="0"/>
              <a:t> Vial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2403F34E-DCBF-A148-B8CF-E47BAD511B97}"/>
              </a:ext>
            </a:extLst>
          </p:cNvPr>
          <p:cNvSpPr/>
          <p:nvPr/>
        </p:nvSpPr>
        <p:spPr>
          <a:xfrm>
            <a:off x="1539180" y="1214504"/>
            <a:ext cx="36788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Estará integrada en los instrumentos territoriales y urbanos de entidades federativas, municipales, metropolitanos, rurales e insulares vigentes.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4C52EC2D-6232-224F-87AC-8E22EC143E60}"/>
              </a:ext>
            </a:extLst>
          </p:cNvPr>
          <p:cNvSpPr/>
          <p:nvPr/>
        </p:nvSpPr>
        <p:spPr>
          <a:xfrm>
            <a:off x="1539180" y="2830446"/>
            <a:ext cx="2857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Tiene como base los principios y jerarquía de la movilidad. 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79688713-1A10-0C4B-9B12-1170DF32B73A}"/>
              </a:ext>
            </a:extLst>
          </p:cNvPr>
          <p:cNvSpPr/>
          <p:nvPr/>
        </p:nvSpPr>
        <p:spPr>
          <a:xfrm>
            <a:off x="1539180" y="4319743"/>
            <a:ext cx="3200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Adopta las medidas necesarias para prevenir todo tipo de violencia.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6D0E1650-413C-1D40-860E-1983083EDCD6}"/>
              </a:ext>
            </a:extLst>
          </p:cNvPr>
          <p:cNvSpPr/>
          <p:nvPr/>
        </p:nvSpPr>
        <p:spPr>
          <a:xfrm>
            <a:off x="6602586" y="1116107"/>
            <a:ext cx="28064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Impulsa programas y proyectos de movilidad con políticas de proximidad.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264294D9-DF5D-C74A-B3BD-8EBB5A903C0C}"/>
              </a:ext>
            </a:extLst>
          </p:cNvPr>
          <p:cNvSpPr/>
          <p:nvPr/>
        </p:nvSpPr>
        <p:spPr>
          <a:xfrm>
            <a:off x="6602586" y="2499821"/>
            <a:ext cx="30821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Establece medidas que incentiven el uso del transporte público, vehículos no motorizados, vehículos no contaminantes.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DAB439EB-A8FE-664A-A0FE-C4421C1C5EE8}"/>
              </a:ext>
            </a:extLst>
          </p:cNvPr>
          <p:cNvSpPr/>
          <p:nvPr/>
        </p:nvSpPr>
        <p:spPr>
          <a:xfrm>
            <a:off x="6602585" y="4091411"/>
            <a:ext cx="3082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  <a:buSzPct val="100000"/>
              <a:defRPr sz="20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Prioriza y fortalece el transporte público de pasajeros con accesibilidad igualitaria e incluye.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34C21D8B-7775-1D49-B677-94630E2FC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86" y="1305705"/>
            <a:ext cx="825663" cy="82566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6DA28FB4-EB02-6743-8B57-83A96A492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22509" y="2765554"/>
            <a:ext cx="832565" cy="83256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BF12B0A-3B01-6C45-B698-CF6A53CB11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508" y="4195847"/>
            <a:ext cx="832566" cy="83256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4CC90451-51D2-3C48-8D3E-1571B24E39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7342" y="1072609"/>
            <a:ext cx="1087185" cy="108718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E9340558-71C9-564E-B9BF-D85422BA0E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9868" y="2651016"/>
            <a:ext cx="902133" cy="90213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E35B41FE-1DCC-6B4E-AF7C-DA311F8812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7342" y="4055844"/>
            <a:ext cx="902133" cy="90213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02;p4"/>
          <p:cNvSpPr txBox="1">
            <a:spLocks noGrp="1"/>
          </p:cNvSpPr>
          <p:nvPr>
            <p:ph type="body" idx="1"/>
          </p:nvPr>
        </p:nvSpPr>
        <p:spPr>
          <a:xfrm>
            <a:off x="649535" y="2220899"/>
            <a:ext cx="2622366" cy="1045018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Es de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observancia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general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todo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el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territorio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nacional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marL="190491" indent="-190491" algn="ctr">
              <a:lnSpc>
                <a:spcPct val="100000"/>
              </a:lnSpc>
              <a:spcBef>
                <a:spcPts val="0"/>
              </a:spcBef>
              <a:buSzPts val="2100"/>
              <a:defRPr sz="2100"/>
            </a:pPr>
            <a:endParaRPr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" name="CuadroTexto 1"/>
          <p:cNvSpPr txBox="1"/>
          <p:nvPr/>
        </p:nvSpPr>
        <p:spPr>
          <a:xfrm>
            <a:off x="447525" y="335583"/>
            <a:ext cx="2906830" cy="553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3000" dirty="0" err="1">
                <a:solidFill>
                  <a:schemeClr val="bg2">
                    <a:lumMod val="75000"/>
                  </a:schemeClr>
                </a:solidFill>
              </a:rPr>
              <a:t>Alcance</a:t>
            </a:r>
            <a:r>
              <a:rPr sz="3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3000" dirty="0" err="1">
                <a:solidFill>
                  <a:schemeClr val="bg2">
                    <a:lumMod val="75000"/>
                  </a:schemeClr>
                </a:solidFill>
              </a:rPr>
              <a:t>nacional</a:t>
            </a:r>
            <a:r>
              <a:rPr sz="30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5563896A-B134-FF49-A0BB-51BD9B70D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285" y="1286729"/>
            <a:ext cx="849629" cy="859417"/>
          </a:xfrm>
          <a:prstGeom prst="rect">
            <a:avLst/>
          </a:prstGeom>
        </p:spPr>
      </p:pic>
      <p:sp>
        <p:nvSpPr>
          <p:cNvPr id="11" name="Google Shape;102;p4">
            <a:extLst>
              <a:ext uri="{FF2B5EF4-FFF2-40B4-BE49-F238E27FC236}">
                <a16:creationId xmlns="" xmlns:a16="http://schemas.microsoft.com/office/drawing/2014/main" id="{97F7C032-17DC-CF4A-A29D-C16919BB331F}"/>
              </a:ext>
            </a:extLst>
          </p:cNvPr>
          <p:cNvSpPr txBox="1">
            <a:spLocks/>
          </p:cNvSpPr>
          <p:nvPr/>
        </p:nvSpPr>
        <p:spPr>
          <a:xfrm>
            <a:off x="650409" y="4440673"/>
            <a:ext cx="3016394" cy="9350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>
            <a:noAutofit/>
          </a:bodyPr>
          <a:lstStyle>
            <a:lvl1pPr marL="457200" marR="0" indent="-342900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65835" marR="0" indent="-394333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1521617" marR="0" indent="-49291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20116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24688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29260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383279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8404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2976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Establece las medidas mínimas para prevenir y reducir las muertes y lesiones graves.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endParaRPr lang="es-MX" sz="1800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endParaRPr lang="es-MX" sz="1800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2100"/>
            </a:pPr>
            <a:endParaRPr lang="es-MX"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Google Shape;102;p4">
            <a:extLst>
              <a:ext uri="{FF2B5EF4-FFF2-40B4-BE49-F238E27FC236}">
                <a16:creationId xmlns="" xmlns:a16="http://schemas.microsoft.com/office/drawing/2014/main" id="{41BEE333-A864-2643-9644-5980199233B3}"/>
              </a:ext>
            </a:extLst>
          </p:cNvPr>
          <p:cNvSpPr txBox="1">
            <a:spLocks/>
          </p:cNvSpPr>
          <p:nvPr/>
        </p:nvSpPr>
        <p:spPr>
          <a:xfrm>
            <a:off x="7323016" y="4496535"/>
            <a:ext cx="1912473" cy="773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>
            <a:noAutofit/>
          </a:bodyPr>
          <a:lstStyle>
            <a:lvl1pPr marL="457200" marR="0" indent="-342900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65835" marR="0" indent="-394333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1521617" marR="0" indent="-49291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20116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24688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29260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383279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8404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2976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Define la jerarquía de la movilidad.</a:t>
            </a:r>
          </a:p>
        </p:txBody>
      </p:sp>
      <p:sp>
        <p:nvSpPr>
          <p:cNvPr id="14" name="Google Shape;102;p4">
            <a:extLst>
              <a:ext uri="{FF2B5EF4-FFF2-40B4-BE49-F238E27FC236}">
                <a16:creationId xmlns="" xmlns:a16="http://schemas.microsoft.com/office/drawing/2014/main" id="{194F44D1-FB7B-EC4D-B94D-5A4BAEF392E8}"/>
              </a:ext>
            </a:extLst>
          </p:cNvPr>
          <p:cNvSpPr txBox="1">
            <a:spLocks/>
          </p:cNvSpPr>
          <p:nvPr/>
        </p:nvSpPr>
        <p:spPr>
          <a:xfrm>
            <a:off x="7111232" y="2146146"/>
            <a:ext cx="2336040" cy="1422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>
            <a:noAutofit/>
          </a:bodyPr>
          <a:lstStyle>
            <a:lvl1pPr marL="457200" marR="0" indent="-342900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65835" marR="0" indent="-394333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1521617" marR="0" indent="-49291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20116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24688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29260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383279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8404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2976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Precisa los mecanismos de coordinación de las autoridades de los tres órdenes de gobierno.</a:t>
            </a:r>
          </a:p>
        </p:txBody>
      </p:sp>
      <p:sp>
        <p:nvSpPr>
          <p:cNvPr id="15" name="Google Shape;102;p4">
            <a:extLst>
              <a:ext uri="{FF2B5EF4-FFF2-40B4-BE49-F238E27FC236}">
                <a16:creationId xmlns="" xmlns:a16="http://schemas.microsoft.com/office/drawing/2014/main" id="{83024EF3-D968-0243-8821-68BF8A031CD6}"/>
              </a:ext>
            </a:extLst>
          </p:cNvPr>
          <p:cNvSpPr txBox="1">
            <a:spLocks/>
          </p:cNvSpPr>
          <p:nvPr/>
        </p:nvSpPr>
        <p:spPr>
          <a:xfrm>
            <a:off x="3928316" y="4614980"/>
            <a:ext cx="2312827" cy="773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 anchor="t">
            <a:noAutofit/>
          </a:bodyPr>
          <a:lstStyle>
            <a:lvl1pPr marL="457200" marR="0" indent="-342900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965835" marR="0" indent="-394333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1521617" marR="0" indent="-49291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20116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24688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2926077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383279" marR="0" indent="-525777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8404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297679" marR="0" indent="-525779" algn="l" defTabSz="914400" rtl="0" latinLnBrk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Char char="•"/>
              <a:tabLst/>
              <a:defRPr sz="23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SzPts val="2100"/>
              <a:buNone/>
              <a:defRPr sz="21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No invade los ámbitos de competencia.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C6C20F2E-9972-4746-8E71-A3559C2BD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208" y="3265917"/>
            <a:ext cx="1064835" cy="106483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CBFF7035-6F66-6742-B2C3-D1031D185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4074" y="1193717"/>
            <a:ext cx="810356" cy="810356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4D19B20A-5507-E745-B8B4-15F8CCEC10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2713" y="3568854"/>
            <a:ext cx="773079" cy="773079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="" xmlns:a16="http://schemas.microsoft.com/office/drawing/2014/main" id="{B91F4965-2D53-F34D-8BCA-24C8E81386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 t="16437" b="31571"/>
          <a:stretch/>
        </p:blipFill>
        <p:spPr>
          <a:xfrm>
            <a:off x="3036383" y="1008022"/>
            <a:ext cx="3859643" cy="200672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="" xmlns:a16="http://schemas.microsoft.com/office/drawing/2014/main" id="{B5B13B28-CA5D-CF49-8A4A-37816E6C1A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1152" y="3554381"/>
            <a:ext cx="942154" cy="94215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192;p15"/>
          <p:cNvSpPr txBox="1">
            <a:spLocks noGrp="1"/>
          </p:cNvSpPr>
          <p:nvPr>
            <p:ph type="title"/>
          </p:nvPr>
        </p:nvSpPr>
        <p:spPr>
          <a:xfrm>
            <a:off x="539221" y="299738"/>
            <a:ext cx="9081557" cy="665867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146303">
              <a:defRPr sz="720" b="1"/>
            </a:pPr>
            <a:r>
              <a:rPr sz="3000" dirty="0" err="1"/>
              <a:t>Estándares</a:t>
            </a:r>
            <a:r>
              <a:rPr sz="3000" dirty="0"/>
              <a:t> de </a:t>
            </a:r>
            <a:r>
              <a:rPr sz="3000" dirty="0" err="1"/>
              <a:t>vehículos</a:t>
            </a:r>
            <a:r>
              <a:rPr sz="3000" dirty="0"/>
              <a:t> </a:t>
            </a:r>
            <a:r>
              <a:rPr sz="3000" dirty="0" err="1"/>
              <a:t>nuevos</a:t>
            </a:r>
            <a:endParaRPr sz="3000" dirty="0"/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316BDC22-5E4E-2845-840E-06B7B0E3EBBB}"/>
              </a:ext>
            </a:extLst>
          </p:cNvPr>
          <p:cNvSpPr/>
          <p:nvPr/>
        </p:nvSpPr>
        <p:spPr>
          <a:xfrm>
            <a:off x="3865564" y="1334095"/>
            <a:ext cx="41575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3816">
              <a:buSzPct val="100000"/>
              <a:defRPr sz="1700"/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Deberán cumplir con los dispositivos, sistemas y estándares de seguridad que se establezcan en las NOM correspondientes, así como con criterios internacionales en la materia.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F106AB3D-BBF4-7B4E-AB42-B96B5F39E548}"/>
              </a:ext>
            </a:extLst>
          </p:cNvPr>
          <p:cNvSpPr/>
          <p:nvPr/>
        </p:nvSpPr>
        <p:spPr>
          <a:xfrm>
            <a:off x="3865564" y="2722395"/>
            <a:ext cx="44358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3816">
              <a:buSzPct val="100000"/>
              <a:defRPr sz="17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Establece un sistema de evaluación de vehículos nuevos, independiente de fabricantes y concesionarios.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F55B7896-1DEB-5240-AAA3-169D9E6AFE31}"/>
              </a:ext>
            </a:extLst>
          </p:cNvPr>
          <p:cNvSpPr/>
          <p:nvPr/>
        </p:nvSpPr>
        <p:spPr>
          <a:xfrm>
            <a:off x="3865564" y="3963626"/>
            <a:ext cx="41575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3816">
              <a:buSzPct val="100000"/>
              <a:defRPr sz="1700"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 a conocer el desempeño de protección y la seguridad de los vehículos, con un sistema de información de fácil comprensión.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7B6D3D76-60C8-8E48-B30C-5EFCD8E04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383" y="1072557"/>
            <a:ext cx="991245" cy="99124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9C6AEDCA-9489-484C-8E00-F7728B1F7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9652" y="2549848"/>
            <a:ext cx="822978" cy="82297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B764BD50-A267-D444-B9AE-699132D0D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6432" y="3831703"/>
            <a:ext cx="881149" cy="881149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="" xmlns:a16="http://schemas.microsoft.com/office/drawing/2014/main" id="{E3AC74E0-BCAF-EF44-821D-AAB6242B1D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20470" r="24501"/>
          <a:stretch/>
        </p:blipFill>
        <p:spPr>
          <a:xfrm>
            <a:off x="455881" y="1568180"/>
            <a:ext cx="2870829" cy="348107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adroTexto 5"/>
          <p:cNvSpPr txBox="1"/>
          <p:nvPr/>
        </p:nvSpPr>
        <p:spPr>
          <a:xfrm>
            <a:off x="711199" y="1645996"/>
            <a:ext cx="8737599" cy="3156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defRPr b="1">
                <a:latin typeface="Calibra"/>
                <a:ea typeface="Calibra"/>
                <a:cs typeface="Calibra"/>
                <a:sym typeface="Calibra"/>
              </a:defRPr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SEGUNDO. 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Congreso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 Unión y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legislaturas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entidades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federativas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EN UN PLAZO NO MAYOR A 180 DÍAS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partir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 entrada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vigor del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presente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decreto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deberán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aprobar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reformas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necesarias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leyes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competencia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a fin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armonizarlas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con lo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dispuesto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esta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Ley.</a:t>
            </a:r>
          </a:p>
          <a:p>
            <a:pPr algn="just">
              <a:lnSpc>
                <a:spcPct val="107000"/>
              </a:lnSpc>
              <a:spcBef>
                <a:spcPts val="800"/>
              </a:spcBef>
              <a:defRPr b="1">
                <a:latin typeface="Calibra"/>
                <a:ea typeface="Calibra"/>
                <a:cs typeface="Calibra"/>
                <a:sym typeface="Calibra"/>
              </a:defRPr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TERCERO.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El Sistema Nacional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Movilidad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Seguridad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Vial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deberá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 EMITIR 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Estrategia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Nacional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Movilidad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Seguridad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Vial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un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plazo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 mayor a 365 días naturales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contados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partir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 entrada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vigor del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presente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Decreto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algn="just">
              <a:lnSpc>
                <a:spcPct val="107000"/>
              </a:lnSpc>
              <a:spcBef>
                <a:spcPts val="800"/>
              </a:spcBef>
              <a:defRPr b="1">
                <a:latin typeface="Calibra"/>
                <a:ea typeface="Calibra"/>
                <a:cs typeface="Calibra"/>
                <a:sym typeface="Calibra"/>
              </a:defRPr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</a:rPr>
              <a:t>CUARTO.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El Sistema Nacional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Movilidad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Seguridad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Vial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deberá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integrarse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emitir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los </a:t>
            </a: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LINEAMIENTOS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para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organización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operación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un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plazo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 mayor a 180 días naturales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contados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partir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 entrada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vigor de la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presente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Ley.</a:t>
            </a:r>
          </a:p>
          <a:p>
            <a:pPr algn="just">
              <a:lnSpc>
                <a:spcPct val="107000"/>
              </a:lnSpc>
              <a:spcBef>
                <a:spcPts val="800"/>
              </a:spcBef>
              <a:defRPr b="1">
                <a:latin typeface="Calibra"/>
                <a:ea typeface="Calibra"/>
                <a:cs typeface="Calibra"/>
                <a:sym typeface="Calibra"/>
              </a:defRPr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</a:rPr>
              <a:t>QUINTO.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un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plazo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 mayor a 365 días naturales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contados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partir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 la entrada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vigor de la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presente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Ley,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Secretarías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integrantes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del Sistema Nacional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Movilidad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Seguridad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Vial, las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entidades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federativas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así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los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municipios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DEBERÁN INTEGRAR LOS REGISTROS, INDICADORES Y BASES DE DATOS EN MATERIA DE MOVILIDAD Y SEGURIDAD VIAL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parte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del Sistema de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Información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Territorial y </a:t>
            </a:r>
            <a:r>
              <a:rPr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Urbano</a:t>
            </a:r>
            <a:r>
              <a:rPr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5" name="Google Shape;164;p12">
            <a:extLst>
              <a:ext uri="{FF2B5EF4-FFF2-40B4-BE49-F238E27FC236}">
                <a16:creationId xmlns="" xmlns:a16="http://schemas.microsoft.com/office/drawing/2014/main" id="{FBCF0F96-85D5-2640-B966-9044DBEB0547}"/>
              </a:ext>
            </a:extLst>
          </p:cNvPr>
          <p:cNvSpPr txBox="1">
            <a:spLocks/>
          </p:cNvSpPr>
          <p:nvPr/>
        </p:nvSpPr>
        <p:spPr>
          <a:xfrm>
            <a:off x="711199" y="626000"/>
            <a:ext cx="7852230" cy="82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97500"/>
          </a:bodyPr>
          <a:lstStyle>
            <a:lvl1pPr marL="0" marR="0" indent="0" algn="l" defTabSz="76197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hangingPunct="1"/>
            <a:r>
              <a:rPr lang="es-MX" dirty="0"/>
              <a:t> </a:t>
            </a:r>
            <a:r>
              <a:rPr lang="es-MX" sz="3100" dirty="0">
                <a:latin typeface="Calibri"/>
                <a:cs typeface="Calibri"/>
                <a:sym typeface="Calibri"/>
              </a:rPr>
              <a:t>Armonización</a:t>
            </a:r>
            <a:r>
              <a:rPr lang="es-MX" sz="3100" dirty="0">
                <a:latin typeface="Calibri"/>
                <a:cs typeface="Calibri"/>
              </a:rPr>
              <a:t>  establecida en los transitorios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102;p4"/>
          <p:cNvSpPr txBox="1">
            <a:spLocks noGrp="1"/>
          </p:cNvSpPr>
          <p:nvPr>
            <p:ph type="body" idx="1"/>
          </p:nvPr>
        </p:nvSpPr>
        <p:spPr>
          <a:xfrm>
            <a:off x="374148" y="802802"/>
            <a:ext cx="6202734" cy="6831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905255">
              <a:lnSpc>
                <a:spcPct val="100000"/>
              </a:lnSpc>
              <a:spcBef>
                <a:spcPts val="0"/>
              </a:spcBef>
              <a:buSzTx/>
              <a:buNone/>
              <a:defRPr sz="2000"/>
            </a:pP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Tiene por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objeto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establecer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las bases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principios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para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garantizar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el derecho a la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movilidad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condiciones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de:</a:t>
            </a:r>
          </a:p>
          <a:p>
            <a:pPr marL="0" indent="0" defTabSz="905255">
              <a:lnSpc>
                <a:spcPct val="100000"/>
              </a:lnSpc>
              <a:spcBef>
                <a:spcPts val="0"/>
              </a:spcBef>
              <a:buSzTx/>
              <a:buNone/>
              <a:defRPr sz="2000"/>
            </a:pPr>
            <a:endParaRPr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8" name="CuadroTexto 1"/>
          <p:cNvSpPr txBox="1"/>
          <p:nvPr/>
        </p:nvSpPr>
        <p:spPr>
          <a:xfrm>
            <a:off x="374148" y="262447"/>
            <a:ext cx="4382971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2800" dirty="0"/>
              <a:t>Derecho a la </a:t>
            </a:r>
            <a:r>
              <a:rPr sz="2800" dirty="0" err="1"/>
              <a:t>movilidad</a:t>
            </a:r>
            <a:r>
              <a:rPr sz="2800" dirty="0"/>
              <a:t>  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989F8744-B06F-E046-A414-7215836734DD}"/>
              </a:ext>
            </a:extLst>
          </p:cNvPr>
          <p:cNvSpPr/>
          <p:nvPr/>
        </p:nvSpPr>
        <p:spPr>
          <a:xfrm>
            <a:off x="1744621" y="3271052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Accesibilidad</a:t>
            </a:r>
            <a:endParaRPr lang="es-MX" dirty="0"/>
          </a:p>
        </p:txBody>
      </p:sp>
      <p:sp>
        <p:nvSpPr>
          <p:cNvPr id="14" name="Rectángulo 13">
            <a:extLst>
              <a:ext uri="{FF2B5EF4-FFF2-40B4-BE49-F238E27FC236}">
                <a16:creationId xmlns="" xmlns:a16="http://schemas.microsoft.com/office/drawing/2014/main" id="{42A74B3D-B32A-2242-8CA6-41F714F133C1}"/>
              </a:ext>
            </a:extLst>
          </p:cNvPr>
          <p:cNvSpPr/>
          <p:nvPr/>
        </p:nvSpPr>
        <p:spPr>
          <a:xfrm>
            <a:off x="4106941" y="3227126"/>
            <a:ext cx="13195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Seguridad vial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="" xmlns:a16="http://schemas.microsoft.com/office/drawing/2014/main" id="{2048720A-012D-2E4F-89C9-F9E55B72717D}"/>
              </a:ext>
            </a:extLst>
          </p:cNvPr>
          <p:cNvSpPr/>
          <p:nvPr/>
        </p:nvSpPr>
        <p:spPr>
          <a:xfrm>
            <a:off x="1549551" y="4753098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Eficiencia</a:t>
            </a:r>
            <a:endParaRPr lang="es-MX" dirty="0"/>
          </a:p>
        </p:txBody>
      </p:sp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BC8B09B1-1A9B-0A48-80FD-B6DC5AD6F534}"/>
              </a:ext>
            </a:extLst>
          </p:cNvPr>
          <p:cNvSpPr/>
          <p:nvPr/>
        </p:nvSpPr>
        <p:spPr>
          <a:xfrm>
            <a:off x="3456763" y="4737771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Sostenibilidad</a:t>
            </a:r>
            <a:endParaRPr lang="es-MX" dirty="0"/>
          </a:p>
        </p:txBody>
      </p:sp>
      <p:sp>
        <p:nvSpPr>
          <p:cNvPr id="17" name="Rectángulo 16">
            <a:extLst>
              <a:ext uri="{FF2B5EF4-FFF2-40B4-BE49-F238E27FC236}">
                <a16:creationId xmlns="" xmlns:a16="http://schemas.microsoft.com/office/drawing/2014/main" id="{1C4596C3-729B-9A4A-9F1E-A90FADF0D1A9}"/>
              </a:ext>
            </a:extLst>
          </p:cNvPr>
          <p:cNvSpPr/>
          <p:nvPr/>
        </p:nvSpPr>
        <p:spPr>
          <a:xfrm>
            <a:off x="5711826" y="4710850"/>
            <a:ext cx="870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Igualdad</a:t>
            </a:r>
            <a:endParaRPr lang="es-MX" dirty="0"/>
          </a:p>
        </p:txBody>
      </p:sp>
      <p:sp>
        <p:nvSpPr>
          <p:cNvPr id="18" name="Rectángulo 17">
            <a:extLst>
              <a:ext uri="{FF2B5EF4-FFF2-40B4-BE49-F238E27FC236}">
                <a16:creationId xmlns="" xmlns:a16="http://schemas.microsoft.com/office/drawing/2014/main" id="{F40FDF74-FF72-2641-90BE-DBFC3D53812F}"/>
              </a:ext>
            </a:extLst>
          </p:cNvPr>
          <p:cNvSpPr/>
          <p:nvPr/>
        </p:nvSpPr>
        <p:spPr>
          <a:xfrm>
            <a:off x="7537283" y="4700829"/>
            <a:ext cx="8915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Inclusión</a:t>
            </a:r>
            <a:endParaRPr lang="es-MX" dirty="0"/>
          </a:p>
        </p:txBody>
      </p:sp>
      <p:sp>
        <p:nvSpPr>
          <p:cNvPr id="19" name="Rectángulo 18">
            <a:extLst>
              <a:ext uri="{FF2B5EF4-FFF2-40B4-BE49-F238E27FC236}">
                <a16:creationId xmlns="" xmlns:a16="http://schemas.microsoft.com/office/drawing/2014/main" id="{AC9AE431-E479-F24C-9C60-884EB499CEA7}"/>
              </a:ext>
            </a:extLst>
          </p:cNvPr>
          <p:cNvSpPr/>
          <p:nvPr/>
        </p:nvSpPr>
        <p:spPr>
          <a:xfrm>
            <a:off x="6576882" y="3224302"/>
            <a:ext cx="792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tx2">
                    <a:lumMod val="50000"/>
                  </a:schemeClr>
                </a:solidFill>
              </a:rPr>
              <a:t>Calidad</a:t>
            </a:r>
            <a:endParaRPr lang="es-MX" dirty="0"/>
          </a:p>
        </p:txBody>
      </p:sp>
      <p:pic>
        <p:nvPicPr>
          <p:cNvPr id="23" name="Gráfico 22">
            <a:extLst>
              <a:ext uri="{FF2B5EF4-FFF2-40B4-BE49-F238E27FC236}">
                <a16:creationId xmlns="" xmlns:a16="http://schemas.microsoft.com/office/drawing/2014/main" id="{7C8D6098-5F40-764D-9047-D7B3C8C27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24591" y="2248009"/>
            <a:ext cx="865056" cy="865056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="" xmlns:a16="http://schemas.microsoft.com/office/drawing/2014/main" id="{1E6B2872-4C7E-7144-90D3-4FCD1118E07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37283" y="3723708"/>
            <a:ext cx="865056" cy="86505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="" xmlns:a16="http://schemas.microsoft.com/office/drawing/2014/main" id="{B664950E-92A4-4F4E-96A0-65809CF1528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56543" y="2182497"/>
            <a:ext cx="891591" cy="891591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="" xmlns:a16="http://schemas.microsoft.com/office/drawing/2014/main" id="{1CF7421C-2F5C-1F45-A0BA-0A9EC093D0D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88948" y="3879388"/>
            <a:ext cx="873710" cy="87371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="" xmlns:a16="http://schemas.microsoft.com/office/drawing/2014/main" id="{5A12D7A4-220D-C048-905D-83B2130F0D3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46838" y="3723708"/>
            <a:ext cx="974677" cy="974677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="" xmlns:a16="http://schemas.microsoft.com/office/drawing/2014/main" id="{3831CE86-C0DA-6649-BC2A-00DD9A86974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11826" y="3723708"/>
            <a:ext cx="865056" cy="86505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="" xmlns:a16="http://schemas.microsoft.com/office/drawing/2014/main" id="{61A095D1-2714-3D41-A6C1-E4BBE53D2DA9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58200" y="2211074"/>
            <a:ext cx="1004270" cy="100427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134;p9"/>
          <p:cNvSpPr txBox="1">
            <a:spLocks noGrp="1"/>
          </p:cNvSpPr>
          <p:nvPr>
            <p:ph type="body" idx="1"/>
          </p:nvPr>
        </p:nvSpPr>
        <p:spPr>
          <a:xfrm>
            <a:off x="367476" y="3192511"/>
            <a:ext cx="2833804" cy="19527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defTabSz="877822">
              <a:lnSpc>
                <a:spcPct val="107000"/>
              </a:lnSpc>
              <a:spcBef>
                <a:spcPts val="0"/>
              </a:spcBef>
              <a:buSzTx/>
              <a:buNone/>
              <a:defRPr sz="2000"/>
            </a:pP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Es un derecho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llave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porque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contribuye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al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ejercicio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garantía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otros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derechos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humanos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pPr indent="-457200" algn="ctr" defTabSz="877822">
              <a:lnSpc>
                <a:spcPct val="10700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pPr>
            <a:endParaRPr lang="es-ES"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CuadroTexto 1">
            <a:extLst>
              <a:ext uri="{FF2B5EF4-FFF2-40B4-BE49-F238E27FC236}">
                <a16:creationId xmlns="" xmlns:a16="http://schemas.microsoft.com/office/drawing/2014/main" id="{6BF12BB6-48AE-2340-85C4-9B1C60439E51}"/>
              </a:ext>
            </a:extLst>
          </p:cNvPr>
          <p:cNvSpPr txBox="1"/>
          <p:nvPr/>
        </p:nvSpPr>
        <p:spPr>
          <a:xfrm>
            <a:off x="367476" y="240798"/>
            <a:ext cx="6345252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100" b="1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2800" dirty="0"/>
              <a:t>Derecho a la </a:t>
            </a:r>
            <a:r>
              <a:rPr sz="2800" dirty="0" err="1"/>
              <a:t>movilidad</a:t>
            </a:r>
            <a:r>
              <a:rPr sz="2800" dirty="0"/>
              <a:t> 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7E4D49F7-E908-1F44-A65E-EF1BEA42E783}"/>
              </a:ext>
            </a:extLst>
          </p:cNvPr>
          <p:cNvSpPr/>
          <p:nvPr/>
        </p:nvSpPr>
        <p:spPr>
          <a:xfrm>
            <a:off x="3429880" y="3140535"/>
            <a:ext cx="3024708" cy="15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77822">
              <a:lnSpc>
                <a:spcPct val="107000"/>
              </a:lnSpc>
              <a:defRPr sz="20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 personas serán el centro del diseño y del desarrollo de los planes, programas, estrategias y acciones.</a:t>
            </a:r>
          </a:p>
          <a:p>
            <a:pPr indent="-457200" algn="ctr" defTabSz="877822">
              <a:lnSpc>
                <a:spcPct val="107000"/>
              </a:lnSpc>
              <a:buFont typeface="Arial" panose="020B0604020202020204" pitchFamily="34" charset="0"/>
              <a:buChar char="•"/>
              <a:defRPr sz="2000"/>
            </a:pPr>
            <a:endParaRPr lang="es-MX" sz="18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7FA6E211-06A8-D344-A93A-F494B980648C}"/>
              </a:ext>
            </a:extLst>
          </p:cNvPr>
          <p:cNvSpPr/>
          <p:nvPr/>
        </p:nvSpPr>
        <p:spPr>
          <a:xfrm>
            <a:off x="6873151" y="3140536"/>
            <a:ext cx="3024708" cy="15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77822">
              <a:lnSpc>
                <a:spcPct val="107000"/>
              </a:lnSpc>
              <a:defRPr sz="20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 las personas tienen derecho a trasladarse y a disponer de un sistema integral de movilidad de calidad, suficiente y accesible.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CDF3501F-7D73-1F44-A873-CECDDC370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752" y="1672806"/>
            <a:ext cx="1367844" cy="136784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55D4044F-E50C-5C4E-9EAD-E88FB448B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8312" y="1668242"/>
            <a:ext cx="1367844" cy="136784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D94E32BE-C6D7-EA49-A06B-FAF2DD93A7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6934" y="1560384"/>
            <a:ext cx="1367843" cy="136784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107;p5"/>
          <p:cNvSpPr txBox="1">
            <a:spLocks noGrp="1"/>
          </p:cNvSpPr>
          <p:nvPr>
            <p:ph type="title"/>
          </p:nvPr>
        </p:nvSpPr>
        <p:spPr>
          <a:xfrm>
            <a:off x="311793" y="374074"/>
            <a:ext cx="9477666" cy="40752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/>
            </a:lvl1pPr>
          </a:lstStyle>
          <a:p>
            <a:r>
              <a:rPr sz="2800" dirty="0" err="1"/>
              <a:t>Principios</a:t>
            </a:r>
            <a:r>
              <a:rPr sz="2800" dirty="0"/>
              <a:t> de </a:t>
            </a:r>
            <a:r>
              <a:rPr sz="2800" dirty="0" err="1"/>
              <a:t>movilidad</a:t>
            </a:r>
            <a:r>
              <a:rPr sz="2800" dirty="0"/>
              <a:t> y </a:t>
            </a:r>
            <a:r>
              <a:rPr sz="2800" dirty="0" err="1"/>
              <a:t>seguridad</a:t>
            </a:r>
            <a:r>
              <a:rPr sz="2800" dirty="0"/>
              <a:t> vial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6E5A369A-DED4-B84F-809D-A8DE57487A92}"/>
              </a:ext>
            </a:extLst>
          </p:cNvPr>
          <p:cNvSpPr/>
          <p:nvPr/>
        </p:nvSpPr>
        <p:spPr>
          <a:xfrm>
            <a:off x="6522735" y="3981513"/>
            <a:ext cx="3102722" cy="1266822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</a:pPr>
            <a:r>
              <a:rPr lang="es-MX" sz="1800" b="1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Progresividad:  </a:t>
            </a: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Que el derecho a la movilidad y sus derechos relacionados sean promovidos permanentemente.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52EA2032-3676-894E-817C-F0F317E18FEB}"/>
              </a:ext>
            </a:extLst>
          </p:cNvPr>
          <p:cNvSpPr/>
          <p:nvPr/>
        </p:nvSpPr>
        <p:spPr>
          <a:xfrm>
            <a:off x="6522734" y="1362591"/>
            <a:ext cx="3102722" cy="1266822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</a:pPr>
            <a:r>
              <a:rPr lang="es-MX" sz="1800" b="1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Movilidad activa: </a:t>
            </a: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Promover ciudades caminables, el uso de la bicicleta y otros modos de transporte no motorizados.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F0643261-CE50-9846-8A3B-467A34CD8AE8}"/>
              </a:ext>
            </a:extLst>
          </p:cNvPr>
          <p:cNvSpPr/>
          <p:nvPr/>
        </p:nvSpPr>
        <p:spPr>
          <a:xfrm>
            <a:off x="1835794" y="4074104"/>
            <a:ext cx="3102722" cy="1266822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</a:pPr>
            <a:r>
              <a:rPr lang="es-MX" sz="1800" b="1" dirty="0">
                <a:solidFill>
                  <a:schemeClr val="bg2">
                    <a:lumMod val="75000"/>
                  </a:schemeClr>
                </a:solidFill>
                <a:latin typeface="Calibri"/>
                <a:ea typeface="+mn-ea"/>
                <a:cs typeface="Calibri"/>
              </a:rPr>
              <a:t>Participación: </a:t>
            </a: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/>
                <a:ea typeface="+mn-ea"/>
                <a:cs typeface="Calibri"/>
              </a:rPr>
              <a:t>ofrece mecanismos de participación de la sociedad en las diferentes etapas de  la política pública.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CAE8DE9D-A254-E944-A792-944DF9C19097}"/>
              </a:ext>
            </a:extLst>
          </p:cNvPr>
          <p:cNvSpPr/>
          <p:nvPr/>
        </p:nvSpPr>
        <p:spPr>
          <a:xfrm>
            <a:off x="1835794" y="2574704"/>
            <a:ext cx="3102722" cy="1264642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</a:pPr>
            <a:r>
              <a:rPr lang="es-MX" sz="1800" b="1" dirty="0">
                <a:solidFill>
                  <a:schemeClr val="bg2">
                    <a:lumMod val="75000"/>
                  </a:schemeClr>
                </a:solidFill>
                <a:latin typeface="Calibri"/>
                <a:ea typeface="+mn-ea"/>
                <a:cs typeface="Calibri"/>
              </a:rPr>
              <a:t>Perspectiva de género: </a:t>
            </a: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/>
                <a:ea typeface="+mn-ea"/>
                <a:cs typeface="Calibri"/>
              </a:rPr>
              <a:t>visión científica, analítica y política que busca eliminar causas de desigualdad e injusticia.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E72996D3-0AD0-0249-AE99-F41DB60A5B3D}"/>
              </a:ext>
            </a:extLst>
          </p:cNvPr>
          <p:cNvSpPr/>
          <p:nvPr/>
        </p:nvSpPr>
        <p:spPr>
          <a:xfrm>
            <a:off x="1835794" y="1329581"/>
            <a:ext cx="3102722" cy="970458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</a:pPr>
            <a:r>
              <a:rPr lang="es-MX" sz="1800" b="1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Diseño universal: </a:t>
            </a: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/>
                <a:cs typeface="Calibri"/>
              </a:rPr>
              <a:t>incluir a todas las personas en las calles y los servicios de movilidad.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198E7A9F-BDC8-0049-BF62-744F1EEC7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81" y="1382866"/>
            <a:ext cx="917173" cy="91717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="" xmlns:a16="http://schemas.microsoft.com/office/drawing/2014/main" id="{03890B98-2FDB-D646-8F6A-6ECE0FB92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7" y="2719611"/>
            <a:ext cx="1091999" cy="109199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C192F433-BD70-EB42-B305-7E216BDCF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580" y="4205840"/>
            <a:ext cx="979425" cy="97942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F2C982F0-4577-3340-A701-F1317AB44F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9332" y="1457646"/>
            <a:ext cx="1026037" cy="102603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80DFF504-1AEA-444B-86AC-2BD277CC5C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5309" y="3981513"/>
            <a:ext cx="1090060" cy="109006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113;p6"/>
          <p:cNvSpPr txBox="1">
            <a:spLocks noGrp="1"/>
          </p:cNvSpPr>
          <p:nvPr>
            <p:ph type="title"/>
          </p:nvPr>
        </p:nvSpPr>
        <p:spPr>
          <a:xfrm>
            <a:off x="585304" y="326193"/>
            <a:ext cx="4450980" cy="67511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100" b="1"/>
            </a:lvl1pPr>
          </a:lstStyle>
          <a:p>
            <a:pPr algn="l"/>
            <a:r>
              <a:rPr sz="2800" dirty="0" err="1"/>
              <a:t>Jerarquía</a:t>
            </a:r>
            <a:r>
              <a:rPr sz="2800" dirty="0"/>
              <a:t> de la </a:t>
            </a:r>
            <a:r>
              <a:rPr sz="2800" dirty="0" err="1"/>
              <a:t>movilidad</a:t>
            </a:r>
            <a:endParaRPr sz="2800" dirty="0"/>
          </a:p>
        </p:txBody>
      </p:sp>
      <p:sp>
        <p:nvSpPr>
          <p:cNvPr id="217" name="Google Shape;114;p6"/>
          <p:cNvSpPr txBox="1">
            <a:spLocks noGrp="1"/>
          </p:cNvSpPr>
          <p:nvPr>
            <p:ph type="body" idx="1"/>
          </p:nvPr>
        </p:nvSpPr>
        <p:spPr>
          <a:xfrm>
            <a:off x="637556" y="3397384"/>
            <a:ext cx="3731244" cy="141836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622340">
              <a:lnSpc>
                <a:spcPct val="107000"/>
              </a:lnSpc>
              <a:spcBef>
                <a:spcPts val="1000"/>
              </a:spcBef>
              <a:buSzTx/>
              <a:buNone/>
              <a:defRPr sz="1600"/>
            </a:pP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Favorece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a la persona, a los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grupos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en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situación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vulnerabilidad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,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prioriza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el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uso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y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disposición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 de las </a:t>
            </a:r>
            <a:r>
              <a:rPr sz="1800" dirty="0" err="1">
                <a:solidFill>
                  <a:schemeClr val="bg2">
                    <a:lumMod val="75000"/>
                  </a:schemeClr>
                </a:solidFill>
              </a:rPr>
              <a:t>vías</a:t>
            </a:r>
            <a:r>
              <a:rPr sz="1800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="" xmlns:a16="http://schemas.microsoft.com/office/drawing/2014/main" id="{0BF13AE1-EDDB-0B42-AC51-D46107277A00}"/>
              </a:ext>
            </a:extLst>
          </p:cNvPr>
          <p:cNvSpPr/>
          <p:nvPr/>
        </p:nvSpPr>
        <p:spPr>
          <a:xfrm>
            <a:off x="585304" y="1567027"/>
            <a:ext cx="3783496" cy="126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22340">
              <a:lnSpc>
                <a:spcPct val="107000"/>
              </a:lnSpc>
              <a:defRPr sz="1600"/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Establece las prioridades para la planeación, diseño e implementación de las políticas públicas, planes y programas.</a:t>
            </a:r>
            <a:endParaRPr lang="es-MX" sz="18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" name="Gráfico 9">
            <a:extLst>
              <a:ext uri="{FF2B5EF4-FFF2-40B4-BE49-F238E27FC236}">
                <a16:creationId xmlns="" xmlns:a16="http://schemas.microsoft.com/office/drawing/2014/main" id="{C012717A-296C-DA4B-9E8A-D2F4983706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0797" y="-39021"/>
            <a:ext cx="7168243" cy="579304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125;p8"/>
          <p:cNvSpPr txBox="1">
            <a:spLocks noGrp="1"/>
          </p:cNvSpPr>
          <p:nvPr>
            <p:ph type="body" idx="1"/>
          </p:nvPr>
        </p:nvSpPr>
        <p:spPr>
          <a:xfrm>
            <a:off x="391528" y="1099475"/>
            <a:ext cx="8153147" cy="70614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buSzTx/>
              <a:buNone/>
              <a:defRPr sz="2000"/>
            </a:pPr>
            <a:r>
              <a:rPr dirty="0">
                <a:solidFill>
                  <a:schemeClr val="bg2">
                    <a:lumMod val="75000"/>
                  </a:schemeClr>
                </a:solidFill>
              </a:rPr>
              <a:t>Forma que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asume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la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coordinación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entre las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autoridades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de los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tres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órdenes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de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gobierno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 y con la </a:t>
            </a:r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sociedad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22" name="Google Shape;128;p8"/>
          <p:cNvSpPr txBox="1"/>
          <p:nvPr/>
        </p:nvSpPr>
        <p:spPr>
          <a:xfrm>
            <a:off x="3001776" y="1827390"/>
            <a:ext cx="3593047" cy="406992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107000"/>
              </a:lnSpc>
              <a:spcBef>
                <a:spcPts val="800"/>
              </a:spcBef>
              <a:tabLst>
                <a:tab pos="457200" algn="l"/>
              </a:tabLst>
              <a:defRPr sz="2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dirty="0" err="1">
                <a:solidFill>
                  <a:schemeClr val="bg2">
                    <a:lumMod val="75000"/>
                  </a:schemeClr>
                </a:solidFill>
              </a:rPr>
              <a:t>Integración</a:t>
            </a:r>
            <a:r>
              <a:rPr dirty="0">
                <a:solidFill>
                  <a:schemeClr val="bg2">
                    <a:lumMod val="75000"/>
                  </a:schemeClr>
                </a:solidFill>
              </a:rPr>
              <a:t>:  </a:t>
            </a:r>
          </a:p>
        </p:txBody>
      </p:sp>
      <p:sp>
        <p:nvSpPr>
          <p:cNvPr id="223" name="CuadroTexto 2"/>
          <p:cNvSpPr txBox="1"/>
          <p:nvPr/>
        </p:nvSpPr>
        <p:spPr>
          <a:xfrm>
            <a:off x="391528" y="343461"/>
            <a:ext cx="8979380" cy="1015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100" b="1">
                <a:latin typeface="Calibri"/>
                <a:ea typeface="Calibri"/>
                <a:cs typeface="Calibri"/>
                <a:sym typeface="Calibri"/>
              </a:defRPr>
            </a:pPr>
            <a:r>
              <a:rPr sz="3000" dirty="0"/>
              <a:t>Sistema Nacional de </a:t>
            </a:r>
            <a:r>
              <a:rPr sz="3000" dirty="0" err="1"/>
              <a:t>Movilidad</a:t>
            </a:r>
            <a:r>
              <a:rPr sz="3000" dirty="0"/>
              <a:t> y </a:t>
            </a:r>
            <a:r>
              <a:rPr sz="3000" dirty="0" err="1"/>
              <a:t>Seguridad</a:t>
            </a:r>
            <a:r>
              <a:rPr sz="3000" dirty="0"/>
              <a:t> Vial</a:t>
            </a:r>
            <a:br>
              <a:rPr sz="3000" dirty="0"/>
            </a:br>
            <a:endParaRPr sz="3000" dirty="0"/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67B7F0BE-5AAB-AD40-A66C-0199FBA05FFB}"/>
              </a:ext>
            </a:extLst>
          </p:cNvPr>
          <p:cNvSpPr/>
          <p:nvPr/>
        </p:nvSpPr>
        <p:spPr>
          <a:xfrm>
            <a:off x="6720597" y="2426879"/>
            <a:ext cx="2438488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dirty="0">
                <a:solidFill>
                  <a:schemeClr val="bg2">
                    <a:lumMod val="75000"/>
                  </a:schemeClr>
                </a:solidFill>
              </a:rPr>
              <a:t>Entidades federativas</a:t>
            </a:r>
            <a:endParaRPr lang="es-MX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BEBA85A2-0B4D-5741-B2EB-82653F163E7A}"/>
              </a:ext>
            </a:extLst>
          </p:cNvPr>
          <p:cNvSpPr/>
          <p:nvPr/>
        </p:nvSpPr>
        <p:spPr>
          <a:xfrm>
            <a:off x="6898641" y="3743227"/>
            <a:ext cx="1388522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dirty="0">
                <a:solidFill>
                  <a:schemeClr val="bg2">
                    <a:lumMod val="75000"/>
                  </a:schemeClr>
                </a:solidFill>
              </a:rPr>
              <a:t>Municipios </a:t>
            </a:r>
            <a:endParaRPr lang="es-MX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28709F11-4347-5242-A6B9-F70278AFE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74" y="2660702"/>
            <a:ext cx="1774340" cy="41605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EAC71775-5DDE-A04E-9133-31ADAF6EBD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888" y="1871905"/>
            <a:ext cx="921204" cy="6293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BCA574A6-A752-784F-98F5-28C9240B7C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390" y="3116622"/>
            <a:ext cx="676051" cy="67605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B91680DD-CF9B-DF46-97F1-C29482F899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8536" y="4570238"/>
            <a:ext cx="568563" cy="568563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="" xmlns:a16="http://schemas.microsoft.com/office/drawing/2014/main" id="{6C5F8A79-3979-C34D-96CC-94B75B58810B}"/>
              </a:ext>
            </a:extLst>
          </p:cNvPr>
          <p:cNvSpPr/>
          <p:nvPr/>
        </p:nvSpPr>
        <p:spPr>
          <a:xfrm>
            <a:off x="5291008" y="4347885"/>
            <a:ext cx="37926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800"/>
              </a:spcBef>
              <a:buSzPct val="100000"/>
              <a:tabLst>
                <a:tab pos="457200" algn="l"/>
              </a:tabLst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800" dirty="0">
                <a:solidFill>
                  <a:schemeClr val="bg2">
                    <a:lumMod val="75000"/>
                  </a:schemeClr>
                </a:solidFill>
              </a:rPr>
              <a:t>El Sistema podrá invitar a participar a otras autoridades de movilidad con voz y voto, o solo con voz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4A697778-CEFA-F745-817C-291143EF47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00089" y="2455308"/>
            <a:ext cx="1242892" cy="1242892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="" xmlns:a16="http://schemas.microsoft.com/office/drawing/2014/main" id="{0A0BE05F-14AB-B44C-AA5D-CE4D111DFCD7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5812493" y="2630397"/>
            <a:ext cx="908104" cy="303974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Conector recto 19">
            <a:extLst>
              <a:ext uri="{FF2B5EF4-FFF2-40B4-BE49-F238E27FC236}">
                <a16:creationId xmlns="" xmlns:a16="http://schemas.microsoft.com/office/drawing/2014/main" id="{9D9030AA-E56A-F646-8E10-DC2412744EAF}"/>
              </a:ext>
            </a:extLst>
          </p:cNvPr>
          <p:cNvCxnSpPr>
            <a:cxnSpLocks/>
            <a:stCxn id="5" idx="1"/>
          </p:cNvCxnSpPr>
          <p:nvPr/>
        </p:nvCxnSpPr>
        <p:spPr>
          <a:xfrm flipH="1" flipV="1">
            <a:off x="5543671" y="3497929"/>
            <a:ext cx="1354970" cy="448816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" name="Imagen 24">
            <a:extLst>
              <a:ext uri="{FF2B5EF4-FFF2-40B4-BE49-F238E27FC236}">
                <a16:creationId xmlns="" xmlns:a16="http://schemas.microsoft.com/office/drawing/2014/main" id="{3A8B536D-293C-5A4D-8461-EACEBE3A64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8" y="3765361"/>
            <a:ext cx="3359882" cy="785019"/>
          </a:xfrm>
          <a:prstGeom prst="rect">
            <a:avLst/>
          </a:prstGeom>
        </p:spPr>
      </p:pic>
      <p:cxnSp>
        <p:nvCxnSpPr>
          <p:cNvPr id="23" name="Conector recto 22">
            <a:extLst>
              <a:ext uri="{FF2B5EF4-FFF2-40B4-BE49-F238E27FC236}">
                <a16:creationId xmlns="" xmlns:a16="http://schemas.microsoft.com/office/drawing/2014/main" id="{1FFC4FDB-1BAD-D841-BF86-2782E2BDE815}"/>
              </a:ext>
            </a:extLst>
          </p:cNvPr>
          <p:cNvCxnSpPr>
            <a:cxnSpLocks/>
          </p:cNvCxnSpPr>
          <p:nvPr/>
        </p:nvCxnSpPr>
        <p:spPr>
          <a:xfrm flipH="1" flipV="1">
            <a:off x="4857278" y="3888146"/>
            <a:ext cx="23940" cy="528272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Conector recto 25">
            <a:extLst>
              <a:ext uri="{FF2B5EF4-FFF2-40B4-BE49-F238E27FC236}">
                <a16:creationId xmlns="" xmlns:a16="http://schemas.microsoft.com/office/drawing/2014/main" id="{698F1A2F-042D-0F4A-AC80-70C666B91F09}"/>
              </a:ext>
            </a:extLst>
          </p:cNvPr>
          <p:cNvCxnSpPr>
            <a:cxnSpLocks/>
          </p:cNvCxnSpPr>
          <p:nvPr/>
        </p:nvCxnSpPr>
        <p:spPr>
          <a:xfrm flipV="1">
            <a:off x="3671612" y="3597508"/>
            <a:ext cx="523213" cy="40333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Conector recto 28">
            <a:extLst>
              <a:ext uri="{FF2B5EF4-FFF2-40B4-BE49-F238E27FC236}">
                <a16:creationId xmlns="" xmlns:a16="http://schemas.microsoft.com/office/drawing/2014/main" id="{A7A450A9-A1D9-AE46-A55C-0B46CAAA4E7A}"/>
              </a:ext>
            </a:extLst>
          </p:cNvPr>
          <p:cNvCxnSpPr>
            <a:cxnSpLocks/>
          </p:cNvCxnSpPr>
          <p:nvPr/>
        </p:nvCxnSpPr>
        <p:spPr>
          <a:xfrm>
            <a:off x="2683203" y="2782384"/>
            <a:ext cx="1397459" cy="134132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127;p8"/>
          <p:cNvSpPr txBox="1"/>
          <p:nvPr/>
        </p:nvSpPr>
        <p:spPr>
          <a:xfrm>
            <a:off x="6590901" y="3172672"/>
            <a:ext cx="2664095" cy="1444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699" tIns="45699" rIns="45699" bIns="45699">
            <a:spAutoFit/>
          </a:bodyPr>
          <a:lstStyle/>
          <a:p>
            <a:pPr>
              <a:lnSpc>
                <a:spcPct val="107000"/>
              </a:lnSpc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Generar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lineamientos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para la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conformación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y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desarrollo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de los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sistemas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integrados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de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transporte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en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los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diferentes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sz="1600" dirty="0" err="1">
                <a:solidFill>
                  <a:schemeClr val="bg2">
                    <a:lumMod val="75000"/>
                  </a:schemeClr>
                </a:solidFill>
              </a:rPr>
              <a:t>centros</a:t>
            </a:r>
            <a:r>
              <a:rPr sz="1600" dirty="0">
                <a:solidFill>
                  <a:schemeClr val="bg2">
                    <a:lumMod val="75000"/>
                  </a:schemeClr>
                </a:solidFill>
              </a:rPr>
              <a:t> de población. </a:t>
            </a:r>
          </a:p>
        </p:txBody>
      </p:sp>
      <p:sp>
        <p:nvSpPr>
          <p:cNvPr id="226" name="CuadroTexto 2"/>
          <p:cNvSpPr txBox="1"/>
          <p:nvPr/>
        </p:nvSpPr>
        <p:spPr>
          <a:xfrm>
            <a:off x="462183" y="287034"/>
            <a:ext cx="8020209" cy="954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000" b="1">
                <a:latin typeface="Calibri"/>
                <a:ea typeface="Calibri"/>
                <a:cs typeface="Calibri"/>
                <a:sym typeface="Calibri"/>
              </a:defRPr>
            </a:pPr>
            <a:r>
              <a:rPr sz="2800" dirty="0" err="1"/>
              <a:t>Facultades</a:t>
            </a:r>
            <a:r>
              <a:rPr sz="2800" dirty="0"/>
              <a:t> del Sistema</a:t>
            </a:r>
            <a:br>
              <a:rPr sz="2800" dirty="0"/>
            </a:br>
            <a:endParaRPr sz="2800" dirty="0"/>
          </a:p>
        </p:txBody>
      </p:sp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9AAE85EA-10CC-BB4F-90CF-8E9D624C76DF}"/>
              </a:ext>
            </a:extLst>
          </p:cNvPr>
          <p:cNvSpPr/>
          <p:nvPr/>
        </p:nvSpPr>
        <p:spPr>
          <a:xfrm>
            <a:off x="1920631" y="1432636"/>
            <a:ext cx="2184230" cy="871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Emitir los lineamientos para su organización y operación.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73CFE3B2-B206-3346-A4ED-438259ED9FD3}"/>
              </a:ext>
            </a:extLst>
          </p:cNvPr>
          <p:cNvSpPr/>
          <p:nvPr/>
        </p:nvSpPr>
        <p:spPr>
          <a:xfrm>
            <a:off x="1920631" y="2882508"/>
            <a:ext cx="2532100" cy="871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Definir los mecanismos de participación de municipios y alcaldías.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="" xmlns:a16="http://schemas.microsoft.com/office/drawing/2014/main" id="{953833C0-5B26-3743-9AF9-8033E8E1E765}"/>
              </a:ext>
            </a:extLst>
          </p:cNvPr>
          <p:cNvSpPr/>
          <p:nvPr/>
        </p:nvSpPr>
        <p:spPr>
          <a:xfrm>
            <a:off x="1920631" y="4190809"/>
            <a:ext cx="2532100" cy="871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Formular y aprobar la Estrategia Nacional de Movilidad y Seguridad Vial.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96BA5AD2-9F2E-D345-80CE-26A687B3568D}"/>
              </a:ext>
            </a:extLst>
          </p:cNvPr>
          <p:cNvSpPr/>
          <p:nvPr/>
        </p:nvSpPr>
        <p:spPr>
          <a:xfrm>
            <a:off x="6479735" y="1288297"/>
            <a:ext cx="2664095" cy="1134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Clr>
                <a:srgbClr val="000000"/>
              </a:buClr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sz="1600" dirty="0">
                <a:solidFill>
                  <a:schemeClr val="bg2">
                    <a:lumMod val="75000"/>
                  </a:schemeClr>
                </a:solidFill>
              </a:rPr>
              <a:t>Establecer las bases de planeación, operación, funcionamiento y evaluación de las políticas públicas.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0E8B0318-3E5F-A94E-871D-38A66FE7D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20" y="4189963"/>
            <a:ext cx="747093" cy="74709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431A8B68-3049-E341-A128-FA53E3A4C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948" y="2768813"/>
            <a:ext cx="949173" cy="94917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8EBD99D4-0FAD-0341-8B47-48BEA8256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324" y="1371764"/>
            <a:ext cx="900481" cy="90048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2247CE5C-863D-8F4F-B4EF-3A82D4A341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3012" y="1399713"/>
            <a:ext cx="1172164" cy="117216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AA372F62-66DE-1B48-9A92-55F6EA2293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640" y="4055437"/>
            <a:ext cx="570908" cy="57090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EA638C2C-625D-A04D-9532-2F560EAA63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4724" y="3264028"/>
            <a:ext cx="605011" cy="60501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3B521C0E-4E9E-1B49-A219-F794D13FE6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2260" y="3168846"/>
            <a:ext cx="605011" cy="60501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14;p18"/>
          <p:cNvSpPr txBox="1">
            <a:spLocks noGrp="1"/>
          </p:cNvSpPr>
          <p:nvPr>
            <p:ph type="title"/>
          </p:nvPr>
        </p:nvSpPr>
        <p:spPr>
          <a:xfrm>
            <a:off x="727765" y="234204"/>
            <a:ext cx="9432235" cy="918644"/>
          </a:xfrm>
          <a:prstGeom prst="rect">
            <a:avLst/>
          </a:prstGeom>
        </p:spPr>
        <p:txBody>
          <a:bodyPr>
            <a:normAutofit/>
          </a:bodyPr>
          <a:lstStyle>
            <a:lvl1pPr defTabSz="731520">
              <a:defRPr sz="1680" b="1"/>
            </a:lvl1pPr>
          </a:lstStyle>
          <a:p>
            <a:r>
              <a:rPr sz="2400" dirty="0" err="1"/>
              <a:t>Autoridades</a:t>
            </a:r>
            <a:r>
              <a:rPr sz="2400" dirty="0"/>
              <a:t> </a:t>
            </a:r>
            <a:r>
              <a:rPr sz="2400" dirty="0" err="1"/>
              <a:t>en</a:t>
            </a:r>
            <a:r>
              <a:rPr sz="2400" dirty="0"/>
              <a:t> </a:t>
            </a:r>
            <a:r>
              <a:rPr sz="2400" dirty="0" err="1"/>
              <a:t>materia</a:t>
            </a:r>
            <a:r>
              <a:rPr sz="2400" dirty="0"/>
              <a:t> de </a:t>
            </a:r>
            <a:r>
              <a:rPr sz="2400" dirty="0" err="1"/>
              <a:t>movilidad</a:t>
            </a:r>
            <a:r>
              <a:rPr sz="2400" dirty="0"/>
              <a:t> y </a:t>
            </a:r>
            <a:r>
              <a:rPr sz="2400" dirty="0" err="1"/>
              <a:t>seguridad</a:t>
            </a:r>
            <a:r>
              <a:rPr sz="2400" dirty="0"/>
              <a:t> vial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8A990DE1-21CE-DF44-BDAA-B348EE593F11}"/>
              </a:ext>
            </a:extLst>
          </p:cNvPr>
          <p:cNvSpPr/>
          <p:nvPr/>
        </p:nvSpPr>
        <p:spPr>
          <a:xfrm>
            <a:off x="6056082" y="1953327"/>
            <a:ext cx="2438488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dirty="0"/>
              <a:t>Entidades federativas</a:t>
            </a:r>
            <a:endParaRPr lang="es-MX" sz="1200" dirty="0"/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B9B1B27A-A3BA-2B42-9383-2635202C045D}"/>
              </a:ext>
            </a:extLst>
          </p:cNvPr>
          <p:cNvSpPr/>
          <p:nvPr/>
        </p:nvSpPr>
        <p:spPr>
          <a:xfrm>
            <a:off x="6427234" y="3253602"/>
            <a:ext cx="2454518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dirty="0"/>
              <a:t>Municipios y alcaldías</a:t>
            </a:r>
            <a:endParaRPr lang="es-MX" sz="1200" dirty="0"/>
          </a:p>
        </p:txBody>
      </p:sp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D6BA40CD-3B01-5D4A-921C-D6074E66E6B8}"/>
              </a:ext>
            </a:extLst>
          </p:cNvPr>
          <p:cNvSpPr/>
          <p:nvPr/>
        </p:nvSpPr>
        <p:spPr>
          <a:xfrm>
            <a:off x="5617228" y="4536454"/>
            <a:ext cx="2693366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800"/>
              </a:spcBef>
              <a:buSzPct val="100000"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lang="es-MX" dirty="0"/>
              <a:t>Institutos de planeación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EFF29611-1322-1242-A5D4-0F34AF856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204" y="1390675"/>
            <a:ext cx="1841500" cy="4318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8BFAA412-4578-A846-BA3C-78EDCCF88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204" y="2964627"/>
            <a:ext cx="2336800" cy="4191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1648122F-4B33-E044-9D3E-018DB01679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204" y="3703351"/>
            <a:ext cx="1600200" cy="4191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="" xmlns:a16="http://schemas.microsoft.com/office/drawing/2014/main" id="{4A5B15D6-756A-0B4A-996E-6695D8341D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1204" y="4441296"/>
            <a:ext cx="2336800" cy="4191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0B8496A7-3232-2A45-AF68-B066698DDC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2402" y="1214065"/>
            <a:ext cx="1149156" cy="78502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CAEE5E8E-98A0-7F4C-A799-266FE36C56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9170" y="2578526"/>
            <a:ext cx="676051" cy="67605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="" xmlns:a16="http://schemas.microsoft.com/office/drawing/2014/main" id="{4AE74480-FC76-DB47-B17B-5E0C3838FC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07" y="3964205"/>
            <a:ext cx="568563" cy="56856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="" xmlns:a16="http://schemas.microsoft.com/office/drawing/2014/main" id="{942A7412-72BC-D74B-A6CB-4EFCDCF2E0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57" y="2052290"/>
            <a:ext cx="3203942" cy="74858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