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620" r:id="rId2"/>
    <p:sldId id="2145704708" r:id="rId3"/>
    <p:sldId id="2145704817" r:id="rId4"/>
    <p:sldId id="24869" r:id="rId5"/>
    <p:sldId id="2145704819" r:id="rId6"/>
    <p:sldId id="2145704813" r:id="rId7"/>
    <p:sldId id="2145704811" r:id="rId8"/>
    <p:sldId id="2145704820" r:id="rId9"/>
    <p:sldId id="24766" r:id="rId10"/>
    <p:sldId id="2145704816" r:id="rId1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98AB"/>
    <a:srgbClr val="0F293C"/>
    <a:srgbClr val="043564"/>
    <a:srgbClr val="0E273D"/>
    <a:srgbClr val="9EC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9"/>
    <p:restoredTop sz="94694"/>
  </p:normalViewPr>
  <p:slideViewPr>
    <p:cSldViewPr snapToGrid="0" snapToObjects="1">
      <p:cViewPr varScale="1">
        <p:scale>
          <a:sx n="121" d="100"/>
          <a:sy n="121" d="100"/>
        </p:scale>
        <p:origin x="68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Users/antp/Downloads/Formato%20restricciones%20transporte%20de%20carga%20(ANTP)%2008022.xlsx" TargetMode="External"/></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Mapa!$A$3:$A$21</cx:f>
        <cx:nf>Mapa!$A$2</cx:nf>
        <cx:lvl ptCount="19" name="Estado">
          <cx:pt idx="0">Aguascalientes</cx:pt>
          <cx:pt idx="1">Baja California</cx:pt>
          <cx:pt idx="2">Chihuahua</cx:pt>
          <cx:pt idx="3">Ciudad de México</cx:pt>
          <cx:pt idx="4">Colima</cx:pt>
          <cx:pt idx="5">Durango</cx:pt>
          <cx:pt idx="6">Guerrero</cx:pt>
          <cx:pt idx="7">Jalisco</cx:pt>
          <cx:pt idx="8">Morelos</cx:pt>
          <cx:pt idx="9">Puebla</cx:pt>
          <cx:pt idx="10">Querétaro</cx:pt>
          <cx:pt idx="11">Quintana Roo</cx:pt>
          <cx:pt idx="12">San Luis Potosí</cx:pt>
          <cx:pt idx="13">Sinaloa</cx:pt>
          <cx:pt idx="14">Sonora</cx:pt>
          <cx:pt idx="15">Tabasco</cx:pt>
          <cx:pt idx="16">Veracruz</cx:pt>
          <cx:pt idx="17">Yucatán</cx:pt>
          <cx:pt idx="18">Zacatecas</cx:pt>
        </cx:lvl>
      </cx:strDim>
      <cx:numDim type="colorVal">
        <cx:f>Mapa!$B$3:$B$21</cx:f>
        <cx:nf>Mapa!$B$2</cx:nf>
        <cx:lvl ptCount="19" formatCode="_-&quot;$&quot;* #,##0_-;\-&quot;$&quot;* #,##0_-;_-&quot;$&quot;* &quot;-&quot;??_-;_-@_-" name="Monto por flota">
          <cx:pt idx="0">1600</cx:pt>
          <cx:pt idx="1">223944</cx:pt>
          <cx:pt idx="2">15444</cx:pt>
          <cx:pt idx="3">0</cx:pt>
          <cx:pt idx="4">0</cx:pt>
          <cx:pt idx="5">48906</cx:pt>
          <cx:pt idx="6">286824</cx:pt>
          <cx:pt idx="7">8515</cx:pt>
          <cx:pt idx="8">0</cx:pt>
          <cx:pt idx="9">10000</cx:pt>
          <cx:pt idx="10">26400</cx:pt>
          <cx:pt idx="11">0</cx:pt>
          <cx:pt idx="12">933120</cx:pt>
          <cx:pt idx="13">2192398</cx:pt>
          <cx:pt idx="14">1591542</cx:pt>
          <cx:pt idx="15">747912.80000000005</cx:pt>
          <cx:pt idx="16">113058</cx:pt>
          <cx:pt idx="17">541440</cx:pt>
          <cx:pt idx="18">54180</cx:pt>
        </cx:lvl>
      </cx:numDim>
    </cx:data>
    <cx:data id="1">
      <cx:strDim type="cat">
        <cx:f>Mapa!$A$3:$A$21</cx:f>
        <cx:nf>Mapa!$A$2</cx:nf>
        <cx:lvl ptCount="19" name="Estado">
          <cx:pt idx="0">Aguascalientes</cx:pt>
          <cx:pt idx="1">Baja California</cx:pt>
          <cx:pt idx="2">Chihuahua</cx:pt>
          <cx:pt idx="3">Ciudad de México</cx:pt>
          <cx:pt idx="4">Colima</cx:pt>
          <cx:pt idx="5">Durango</cx:pt>
          <cx:pt idx="6">Guerrero</cx:pt>
          <cx:pt idx="7">Jalisco</cx:pt>
          <cx:pt idx="8">Morelos</cx:pt>
          <cx:pt idx="9">Puebla</cx:pt>
          <cx:pt idx="10">Querétaro</cx:pt>
          <cx:pt idx="11">Quintana Roo</cx:pt>
          <cx:pt idx="12">San Luis Potosí</cx:pt>
          <cx:pt idx="13">Sinaloa</cx:pt>
          <cx:pt idx="14">Sonora</cx:pt>
          <cx:pt idx="15">Tabasco</cx:pt>
          <cx:pt idx="16">Veracruz</cx:pt>
          <cx:pt idx="17">Yucatán</cx:pt>
          <cx:pt idx="18">Zacatecas</cx:pt>
        </cx:lvl>
      </cx:strDim>
      <cx:numDim type="colorVal">
        <cx:f>Mapa!$C$3:$C$21</cx:f>
        <cx:nf>Mapa!$C$2</cx:nf>
        <cx:lvl ptCount="19" formatCode="Estándar" name="Tipo de Permiso">
          <cx:pt idx="0">0</cx:pt>
          <cx:pt idx="1">0</cx:pt>
          <cx:pt idx="2">0</cx:pt>
          <cx:pt idx="5">0</cx:pt>
          <cx:pt idx="6">0</cx:pt>
          <cx:pt idx="7">0</cx:pt>
          <cx:pt idx="9">0</cx:pt>
          <cx:pt idx="10">0</cx:pt>
          <cx:pt idx="12">0</cx:pt>
          <cx:pt idx="13">0</cx:pt>
          <cx:pt idx="14">0</cx:pt>
          <cx:pt idx="15">0</cx:pt>
          <cx:pt idx="16">0</cx:pt>
          <cx:pt idx="17">0</cx:pt>
          <cx:pt idx="18">0</cx:pt>
        </cx:lvl>
      </cx:numDim>
    </cx:data>
  </cx:chartData>
  <cx:chart>
    <cx:plotArea>
      <cx:plotAreaRegion>
        <cx:series layoutId="regionMap" uniqueId="{16A3AEDD-479F-BE4C-A5F8-DA7E76BFB219}" formatIdx="0">
          <cx:tx>
            <cx:txData>
              <cx:f>Mapa!$B$2</cx:f>
              <cx:v>Monto por flota</cx:v>
            </cx:txData>
          </cx:tx>
          <cx:spPr>
            <a:pattFill prst="pct5">
              <a:fgClr>
                <a:schemeClr val="tx2">
                  <a:lumMod val="20000"/>
                  <a:lumOff val="80000"/>
                </a:schemeClr>
              </a:fgClr>
              <a:bgClr>
                <a:schemeClr val="bg1"/>
              </a:bgClr>
            </a:pattFill>
          </cx:spPr>
          <cx:dataId val="0"/>
          <cx:layoutPr>
            <cx:geography cultureLanguage="es-MX" cultureRegion="MX" attribution="Con tecnología de Bing">
              <cx:geoCache provider="{E9337A44-BEBE-4D9F-B70C-5C5E7DAFC167}">
                <cx:binary>1Hvbbt04tu2vBHk+SvEiUmSjawNNSeu+fHcc50VYdhzdRYqirn+zH/fD+Yr+sTOd6kpXXO7uKiA4
2AGCeHlJlCgOzjnHGFP+6+P0l8fq6WTfTHXVdH95nH5+mzln/vLTT91j9lSfund1/mh1pz+7d4+6
/kl//pw/Pv30yZ7GvEl/Igj7Pz1mJ+ueprf/9Ve4WvqkD/rx5HLdXPZPdr566vrKdf/m2KuH3pw+
1XkT5Z2z+aPDP7+97+Gif//v5u2bp8blbr6ZzdPPb7856+2bn15e63f3fVPB1Fz/CcYS9C7wuc8D
JhGlBFH89k2lm/Qfhz0h3kmCmWBIUIQCgcmv9z471TD+j8zoy3xOnz7Zp66DR/ry87cjv5k/HLgN
37551H3jnhcuhTX8+e3x7/8z5Y/67Zu80+Evh0L9PP/jhy8P/NO3i/5ff33xBSzBi29+g8vL9fpP
h34Hy8cTwPL0eOp+XZvvgAt9R4SQjMKSYxJI+i0sGJF3nCPGEUeBxAjzX2/9Cyx/aEav4/KboS+A
+fi3Hw2Ym9PDqXveNt8rXHDwTtKAcxkwHxFBIRp+Gy2SvGPSRxIiiQSMSvQClj8wn9dB+TrwBSQ3
f1M/WKy8f7KnR9sv3xET+Y5KCJYAY+YHgj3Hwjeg8Hc+FoxT4ZMgoD4Vv977l1j5dUZvPj292abN
6THXzx+r05tDdRqefj35tZh+Haz/eMEXIL6Pr34wEK91o+3p363Mn6xC8h2XnAv2JZcxTti3EGIM
ZUpKhIVgUnBKXkD4n+fzOlK/jnsByPX52Y8GyKl5c+jz7s2Fdrr7+//9jtBAShPM58/hAzHG5Uto
EILw4gyCjzLu+wwq1S/Z9pfouv4TM/sXIP3uCi/hOlz8YHBd9E8P1XeMHyzfIWACnFEuOCPU97+N
HwllCyGoS8DgOIbwAZb3W5D+83xeh+bXcS8AubiNfzBAjto+Vfo78jcsgFcTWO7X+ZsEwAIfUp5P
EfyH+Ata/Qfm8zoiXwe+gOR4/qPVmDUIJ/tkvy95gxqDQMtIQTjQZ1j0b4iCfNY6IIYwFvDjd6D8
kRm9jso/R76AZX11/oNFSqirvP6+qQv7GFOBAh4IArz5W1Awou8kJjLAEC5MgEL9NnX95/m8Dsmv
414AEp4ffjBALvu8cafm9OZKf89YAUZGCCY0wBArOMDyW1jAF8AUVGgAJ/FAcvGCkf3RWb0Ozrej
X0B0+aNlsjDvP50+PWuKrzbGd9Oj8h0JuAgIp6+yM6gzmEofDuJnaoafifVvC/+fmtrrWL1yiReA
hdGzS/NDOTphlmf9Cf79ulyvqb8/qXHEuy+1h2AJcL2icRDoVA4aJwBj4flMiLhvoPojU/oXEP1z
6EtoNtvNDwbNszv39/9xp+/JDMAFFYxBOvvi2bxUnxBEwmcCSUm/kOuXBsI/Z/Tmb+ABn9J/u2te
h+i1a7zA6vKH4wq7U5V/V/sNcAIcAsn+ESHPSPyWwT2TBdA3mAjOCQa986Iq/YEJvQ7P14EvMNn9
7X87XfhXafe3Feibc/5sAwHoGaVMYnDXwAWg/Hf8DQwEJMHekRz5viQvlc6vzv6/ntDrkHytpd/M
/n97q0CditObEOLis7ZN/m8TxZ8rLxRsGMhgzxYo8fHz5n8RGpiBRxAgLJFPgK8FL5jAn5jY63j8
7gIvQuV3x38o3KLenpr0OxJs4oPYpByjZ/bGwGJ7iReCEzClUoCPAO254EUq+wMTeh2nrwNf4BOt
fzQpep03p0p/xxh6xkSCYYMohyYPNN/wixhCwTs/CKDZgDn+UmC+pWh/YEKvY/J14AtMrrc/mhH9
t7SHjhvkN0jnT9/RTyPk2eH0aUCh10kZxMRLaMg7iCYJ5g1ikgUvbYI/Pq/XEXo5/gVQf1tf//+m
0f+6n/213x+d3Cn+8qLAb1ra//7ol6eH1xdeDP2HEnlVBf1SuLeffn4LfQAJaezrCwjPF/lGwxzz
x0yfHuENhmc1fP54qs3XlPqbCzydOvfzWw8j9PbN+PSPzxQMVQaNV0SwL7408aAH5bIvrzBQIQF7
AW5EgOBNhbdvOt0/H3pu12I/gBwKzB2sCs6/vp9xoas51c3X1fjH72+avr7Q4Kh0cGGwP96+Mb+c
+Dw9hhln4OlCU/7ZGAEfHYqoeTxdwVsgcD7+P2yZWpzKtt7ieaCqsMWFJ3qkNK5VR8dGJWMzqWlc
MTFjhbr80HpTqeSMPCXw1IS+qD8sFbtDvRs2zi+OCc2qaJQpVmPsaIDWrEfxTNK4Nqul6tOIz+7J
pvy6Mku34lPGwzahTUiYW5uhbMLWFizSAznOZXfWdyVd1QOOR85iMolgxQhC4ZS3Tg1jU8H3c5QC
PQi7pGHxkkoUtn26LRxPVUM5WmnR3KeCpjHC46VG64QxPy7F8iQ8m6q5zrswo3MbNTZt1JTMjQrc
9CDnvFYcLbtaeIMajEChGXUWj0wfq7T8mJKjlk5HQdrDQhXNtcR1lIoWnnYhO080seViE+Swpr5r
h7jzy7uWtFJlkl8wkz3NHvXWskqNkriJfcE+OEfysPTqlYG3KKJh2MPG4CpL+IoWOVcuF9s8JypN
zFVpeqMsnbdz5mWKpAusvNjYpDxnDu0Ym66Hye0tEcfeq9sVbV1IrTizSYLgOspZdMsrhBRswhuf
pB+WQbdhzYuopF0Wt+siFZUqTJPFS7U4hTW9z1B523a8CL3WO2KaXPotReGg51Z1iQiRFlyVBtGo
9clja2E8wLOyNaqUJ4bHTIqN70qpho6YqGF6JRuZRiTxlB7KT3nvAsWD/q7L/S1mdaN8PHfP+00o
3vBpPXb8zPpjHTbCbTGq6r0g2Y0nChLVje4Vq+xlkNXuOiGCKM8jF7oPCpW4qgp5Yg6w/FXmehWk
ugjt2B9xIdapKY2axYrmgw0rlt+V6N4XzaMzsAuJCyJThsaHfZ/iKVNs8DLYl8X7canhhtm8qHHB
OzY26x4vx+y+ct6KpUsTNl5XX0ldhgNS7Kb2m1TprMzW+HHs9CeZDyupMXxHsdkvY4NUYOfLybD8
EJQmJpX3GQx9VSdmLZi44nLhUVUMRhnt7UQ6tKHUgxqrYFbach2a50Wuq0yrrC/XWWPvjD/tAj08
6i4pVdF646rCcgW5KFN1P70nmVhUMNY3fZXJFS35ye+CXYqKSGd1uBg+qpGmLmxmVWQPIvXPKp2e
5T1aJV3QqqA1eWxnVykfwUQyv1oUkSNWvUi8eMlgY5XecDZZui/9voRgpQpLi7YGJWVMsqSKvIWd
lbLbURyMUV1RovSSrKaZtYq3nQhHkTxWaeWvBycaZXhZq2VkJzxSL7KJtoCaGWF5vSKCDTUqoenV
IoMlTFhhVDfVSFWejmodeMqXXqeSZvEUXchjXzc4FNrOoeOq6IIb3JHboZ191ZJs32u3qnVmtuVc
PlKCvXD0kloJKz5OdrxoJ3y9dI0NNR2JalGU4OZ8hPNCiyDhlV2RxEQrTG8Kn+cRGrO7wpbnIsiG
qF68KzO3JkJkmNRc3mVIwhA7D6r2Z6rIkt1gdFcHeu339Dh1rYzzhpcqCbydrLMmGotdP3goXuhQ
hih3kZUjWy0jGUNTNhH1l8tgKsuw6oPblrINm/HHtKkK5RZ5MIVMQ+sFZZwzsYcMExaWeKoxmIS2
rKdQzEmr0vF9TTqxSkdh4oGNajGQJK9PSwXx2eC5UojhleVQHZY8j7Kp1yrNYaDlmb/22KPf8X6d
WNMq2dzz2TvTkh5c21/2bZ7BFZbPjR1WrkPxmMm7WsAtAO+7OhuLMOHFWQ3VJxxrrwwLZjvlzL7h
+mERgoalhUcpBuuUnJpha8Z5iKDJT1fVyM2qwS6/q9lSqSzPwyFz022vk0udoSxE/dKtZz16N1P6
SBJU7HWbLCEnVoYzqi4Ra+y61Dq0RT6GLSJdnIipIAqyfbKWBmFVLF4RLj1ddpQ17NbHJg1L1Mba
dFWcda1ieQk5hCSfS5d9mJMCCgK+r2VTHCkboudiXykGnxpAZQOpEStXtLGnF66GlpfRjPF+6IZh
twQVWw1d3im/Jt4GUYhyZKOpNlTJsUcRNxUKdW6WaBjxQzczG9ZW5yvv/LgYiHI7RjiF3ShFfkmg
cAibnwU3nSR7qGDK+rnZwA6MBh+JMO39e4jKJkQoXQWmQMr3dB16n4pMx7zlJ0raXDXLri/S+0L4
nmol3tZFfZlo9CFdDI1T/cToI/NclDRNOCZ1oFrP2LiCc43YJZhfpUEX+Rbv7ZKftd5yUaIlU6gt
HmWPdkXgrUbJzK7pm/d6o12mQzEWUi0ZFMcca0gubGhU6i7SKTgMRLu1dNPjwqc+arLZRUu+7kTQ
h55jVZhB2M+FDKKiVNVo3a4Y6Nof6lohUVnVd6SJh7xeFJPlB890sSRp6BC+zQvZRKVuPso03S15
462EGO6YmR/KNr/wWnYsDHWqafWqSJtBLfP0xJm+KI1tlBZUq4BFtKs+0rQ3qyJrPxq/3/dF71RS
0V4N2O7bzE/X2l/CyYfYL3rkQjJOcZ4XPKynqlZQwtXo0XXp40WlDU/UEAz32gS3MkGpMmNgI90s
szIl61UyTSGe8EPC2blsgBGVKA9xIlcFYvfSOWBvC/xO9zltP1g7PiYOw8JnEwQWbgLVF0GmMji3
6NqHPEh9JSun1ZTzKupPmBU3A7JY0WK6qxx0tr3L0s382quxWmTpR+M4Q9VOlzKmQ31GwpJAnk4x
v51HFE9tvc+tvBjmbIxs3h3bfLwcq7OhoJBsUH5ISuzCYiqW0M3sIqmS/eRwr3SBb0lPbggr57DF
FVXCNIfSFNuAbwRkkbAqxyrs/Rbqj634lnbBHMoao21d7bEhF6IsrULSK+POc/CAdE7WbTNCxq/9
JOqDeW3S8b4w7Z4WnIWTB9y0bssQmrVhP7kNykURcssPeEQ6TK058DxBccFEHtIFr4JSfvaGtUX0
cvCTi0G67IoWNtvyJvk01cme6m6+F17frGbalZtW5GbVJ0UZNXgqwzqZi5j7H6ZqQFE3VG1Ipuys
K/s7049sXWlyRxP4svTK3RDgOQwSf94JAeub5XjbJRDwVUNHlQ7F/SSx3GbM02qA7R9PxhPKSL+D
2hjIS9l6G4fsw1L47TmGWl0EHd/ptL6a86w6dsNHBku0B9p9aHM5HZtiJbqSbOzovwcWACWOBTeO
6TbqmIyzOftcGYnjtLJRPRXpLk+GY43L28oJGpX9CDxjmdZSdH3sA+NblxhASu1cKk5tvSv0hyHL
RpWD3lBcOx6b4qqeqbhsUBtaWedAxRlRzdR2azbNeF8Ui6Imo6tCoD4WtGii1oOYxdKccTwEK9TS
MRwrj8FTZb7q80mHTht/JWkyKm8uxNko3VWFeVxzAjwQJ6AXgrFcAz8TsQaFHvfM2/dexa6B0/WK
ilK5ZmLAXRMo4WXQ7hfRsLCsBFy6m4JdR2kZl2XRhUDKsrXvdWUkzBMk9fxKevyR+PpoapqeQ35s
FFow3UzFsBIsg5Aplj6mc+GHzeKXa1YNPMwKNIc0GNy+rk0WgazYWSSAlWgE5baBNEV6ugm6AjKx
qbOwZB5EJra3fdOCZHFju52DyYa0lfKg5/Lkur6/GcTwHvMO9EWVetdVOg6RqIO7YVnuaU0QFIJk
Q5NErjsDC0foasRTtydFpnrXkANsLojlqXMhlkm1ZsBm+4qgsJK1PpY4bSMvB3DmPi22zqu9cJF9
aLlHdyUR3k0zTK1K7Ef46wRy0bf+sAnmZS9xiRXj8yf4Be8an/JYE8oO88R3XGqnihIyEnB5FWTz
BhIxiMimWqUEX8DuOsgUeIp0fdTl/T3y04PjwPGpFxRhyutIzOMn9x4zmSszsD0NSB3KMbiZymnr
tzIJSSrtKugDtOrb9NRk9cHaNhbtLgCyyx19SngAZZfWT4Od76eUslCNQXNKuTerRgoBlcgVamJi
tVAHfMDHKyfSURUYplwUSaBw13yostKH5D6GWeKN2wBK2QzyBS7gEWX85WNnvSdYss+ypjte504Z
Vn1MRZpHZW2TEOJtjtqgHyJQL3HXZek5UJdeSdsmIIsCsmWW5rugTPsoT7sxzHlAojEQeofbwoS8
C9IVqLt8hYp+uSb8wTM6PSR+ck0p7c5GXm6LpIVVJ/WnbunRPjgDMmUvs5k9WN+QlZ+TZdehBu2+
fBop6NpWs7N88cWoqnI5mpbyTdJIdKDUvJ+6hm79fApB6vc7D1ewG2a/Ao0wJruOLOcOanY5z3OY
Py8UvHf52OVBHeojyoaPyRCbXFRxleWp8pLhIzCOYSI0mjU5oKWHHSNSkDzyscjqj+WCH0bLzjTQ
40S0wEWPvSlmNSwQC3AvqzLCVm3DA6DV9kNpk0k1AW2iBCWfatq3akrZxvfaC39it1Xt38+gexj2
u6gF8bZ2Y1TITqhakJhm2u3OySD6y5EMNcirzFvpQC5RIpKbfp7Yup4Htxpsc+hGbHeOX85+Rzcz
43vnRnNWLCwW5oa22YWezZF05OM0ShC2WVKEYwlGC4e8XhXms+iJylLqq8lzi0py+Lot9Ycyq0Cz
LeVunH0dO9PnEV30uq9qrfzSz6IczzYKqo1M6B3ODIjTRMTAWvZ14lDk6oyGlq6mRYLasZDscuvv
WSlu+YAT5WmfqbSrSiUIkMB2GXU46quK97eDcXnYSteEObMEdni66twgFB3zcYVEfZu2yb6Va9QL
uqUzEWE7NXE1TYmSFHO4qb/xC2FjeAvXi3RS3wcBBFCJ+s9kgRvaNtgSz1+iqq7lWWLr0LatUfU8
g2xmRMKUvahPba1aaGVHzC4smqc+XFp48lT88oUu2pvFS/pQN8mHjHBg2CKeme7jdjqYunufORNS
lwCXDXIeGlmbsOJQ71NRbMsgFxsoe6HXAasekP6sE394JsCwWZZx19DGV+L5WbBJMqgLaC+wGbZt
tvCQDQLckprMMes7pkYf1SFlY6E6Rzf5EqyM5GNIEtZtIPrqkKEkVX7vn/cmwEp3oDPSuouDcd6K
UYPqZe15i8WurNNKTWgoIyD9eBe4LA0LA6qUyqo/AxHRnxnDV2aRF6Km1WrhdQfmRqOV19hlndV1
dh7YfbKw6QLskJib5QMURSD3Q7rszTPeHHf5kecWKYpmb1WYuV/XFvyRMqv3ma66yGU9Dv3M5ioo
qzwkfdArUdYopgioXzALuu/SJiyH2Q/7AeVb4zx3BEJ/8Pv+qp3qcl82falQ/8zRDKVrANOLy2wA
BjIbcq29ZZuW886Nhae6aqlCvwFC7PE5B08KcjADyBKeg0NVzB9y4hfKFqJaQRqeeQ8ST2Y3YExq
xdoJRvRNiMF+jLKCRp5Moo6ng6J1GXkFrUFYF2ec9gdX1G20pPisHaWnersZNQ2LsRu3ST4fJgn2
VzM/5CMorzYYpjBfhiRqKdybTiYKiNyyytwveT2AwpZCJfMo1dTJvelIC4l5BHHQ1Dt4KfAuEcXZ
LCoNodDf4Z5/HossKjKHwqJPb1oM9T5N/GOgs3UjKYt8U5yVPMnDucueyqxbNxZkrqjbB0LQbhG9
CPU4HedpPsB7AsqWeWyYPFgpt6JobpFc+ZN/yFxulcE0Ng5vej8a6NBGBmgYoFKu/McB8aupS86K
eYzMAtAY39zlifpyZ1mnGwrBdUh33FgwOodjOmkcJuBn0SErVeMXu7SUZ0YsGlw4fhiH4syf7L3p
sm5lchP7i3++5AtWvOc3Yw2Gn64m8AGqK7fkj2MCzzdw6oVzIFcdg2yZ8126LEfXfxBYHrseRDGh
7ayyJdgES8PAGsjmcOjrXFnwgZWh5qGW9SYLpjyEVuPZmO51xj471l3aOHEgbP3tmAIRWQTaJo09
el4amdEtm2YAk4IG7KMrP7spBbtYF7d6mMHfndcs4DFxrgpRYs5TxtY6s7dIOA+MuX4FTCsyCbgd
ydAAOfLKfedNKB4A37A288of7xFP+PuZd1Ez6mubiIPOCfAPMA1tA4QhL4NNYgslEpaonIE5Ykhw
VdcsiyyYdQF7yBCJh664mdCFcR+kzGqVMLORw2eti6uu6m6DID/Cuz63FbyQEA6LC2ewg8qZvJ9c
AhPKoYa59irI2Y7aYT9VwTEzGVgOY7ZPSn+b9eCDtCTPgdNRGU0kS+P5opoayJmed1Nll0WRH61f
3kC/yh5pXu9w6VQAO6pvhpXnTxdtA3ZYbnowJq0fw/uTISEQ0HSer4d5fGRLf+bL7tb4I9Agr7kJ
pPHiqQyuq7mYFLLtfdfRD2M5X1esJDGvDDxEIAuFm+yqzYHY5gRHQZkcaHNhBfuEJBRzWfY7R3CM
wE+QDZjRAeqBOWjfqcU252zWD8OQ3RgujwURt0L0R3D7P8oKNs1ExgvOl6uinUDmgnoLzvSSnYiX
X1b0xlG0tjU4AfOD4P17sMZOdQ5luzpZ4AvKpR4kaiqeKgrWqyxQvaKDt+vpDAQumrqwEwWCJVgu
qHEitDVQej2nIFcqcNs7MYUeX546eAk4HsfeQob3PWC7aaH4p7Yx52WafvQoGEIEHbOuzuKUVPey
ilg7ZLHA40NuRRuRXnVZPm/Ak7pb8uwqn13oNbKOpopDNin6G0/eCd+aKOGogwjpTwLvJ/jLX3D9
aRFNOo19ArPFnhsV98ll7+EthNv7cQAGlWX+wzjUNOxIAVOHhKQq/yYTeD7aRW5r3R1A8oPjVibn
7fRBOr6efUCK8CeyMHso6uqixNPOTGYKe7NBWXANPsIdlJfbOQHH6nl9Fi+9xCF0ujQwHXQqKsjD
yHSHOggcOCFjRIR/6Koe0gpo14xFmS6UV1Fofiz4At/5k1h7KRgs4EaEVKa7JGsa5Y20XrepPaOV
vFuA4HredOu8EcRx67UhGuyd60HZlJSC05HYTHmB8RRwqp50GUi3qolqNtz4Or/s5skLYae0as5O
Gpu4zMGfH6ds2vChrmJvNGAOBvkn3tp86547N415qozN100GWrZwfuR05WLJqpt56WpViWHfmmwF
KWffI3FaavBLGKor5ebIy8aPDGWLWtKndJp4tCTcKC6HOzTUnhpb2MPAMWxfx60PjoHRLFUp6YBi
ZMatAg/QLQJwPkHQTgSDRyFHqKNeWZ8xyNt9blLFXYuUcf52noCrST+c5rwIEfShQpkDi6/xAGkA
VWXYcA5HoLUDLNB253i8TYHeJThrd15VrYrO7TobDgW/guxYgaN5I6le82xyF19+S3poyOnataq1
IO4zhqeVaMCtWtLnLl0+lcuqsGmqknrqVarHcjM0ODl03H62Jj90E7FbYeywKdiyGcvrjgsLACEb
89HXW38C0yqdh/6yaVXjTf7WL5o2ZEuid6BP9Q4RqEjVtAhwgVp7WOyU76hfnZekuzZV0F+6tH2i
XIpdZjTdNE36gYj0PYVwfcjrCehkm+BjIaEc0TYFe2M2S2w6CPg0qdmxBxPNyI7vq5oPWzp2Iuae
03sJU1INy+eVNyzmvA2KKioZA66Jl/LMgh1sJ1peVOGytHZPoWe19hwwqZlU/JAs9d3SQNb2mlqv
xsaSDWyCICyTzh3HlHXHRSSfYHO0a+6y7Fhn+4Wm5mqR043UpoWmSt/uLK8vgP2UqzLwblyGpotR
6OmiySBjt/W8Y5WThwGNyph5geAb+DnxGD9fejlEbl4+JHoma7l4ZMvHEVRbAOWZjQSafBY9eA6c
9MqiJx8s8G3jN8GBJOu0xmPMUd6CiW6To/DLMfJmw/ZVWwM1MbmvrIeDq97N+RpoMajCFvTwNKSb
JVgS2PjQuSmiPsn9nddLf+djlIB1CK3JRkCDNLCa3raNd85MqZb/x955NMmOY1n6r4zNnmMkSJDg
ZhYUrsM9tHgbWqgHChAUAEiQv36Ov3qdmVXV1dW9H7M0t/DIDBcUwL3nfOcmPOg48/ks05i7Xiqj
0E0mwfzX2PQ28+ehybE7TGmkVpn3njNlI+zDXVORaIMCNshEY5rzoBtoBTNckPCIDX/aRw4j2yEU
fjYVU5S28xhvDPdRby7OuusGWt7pQdPUD5TZoEzsrGde8MFJtsQxLsm13qCiJ7komjJHGqQ5ogd9
XlBN7ieLnTYsv+cKnbH0vU1TWZoXFTU4YNTJyTy/mC4Y7/qf/uroTUHCZ3Ts8o5O56CDNjlO7Q9P
pX71MjndPowcc2YlFvAwpOchDpyThPqVukM/59Dx152qKWRgyCip5wX+jlXQx1hg9jF8qsUp60TW
w4XM5jwpLD9zUO6Xqblg5REQBC0Jn7qObITfwVX3nfuKt7k2TXWogOGnRIbncGjHlOBmHIdj3YwE
pheHhtXsqoC+FV690VN9EOF6mJxjL+SJV9jEwumBwzOMlHrjyr0HM5Z7vNy6eL22r2/VsORr1N2r
sXyaKHsTkhwiUjVbR60vtNnHy2O3YQ0uDHQld32c9bi24xXb8hrWLHF7lIw4K90S4OKAeBytNCGw
6rCPOS/oKDOt9Zt0t95El8RpG57ZChrbQj9XyDVTLatk4WOE8kK7CSyKW6JQrPEedgkMhxdPzgdL
5IMr2/eWtGs+TMOTdNk2xjttxjG4XRrf5iMPhjSYxaGAJAgHtutOqoWPFe1rjlMUtC0EP7EJoJnt
C5+arJblK/qqT73qZ2aCaIv77LXw+Vcs5lenEg4cguhQNSs9KmIPwLshAtSQUNuCQ9G1e/jD+8Ct
C0g7vpsF1nkdBq/Z1l0FLwnuTtW33n0Xm2ewFWlcQGloGqJzNHEQ0d97o99qMUepV0IuxOUQpMoZ
VDrMYoDakjGF/ZCiUZ36pdvZeToPKNlyGztLzpQ37ugsMnyw7qORw+1PvrbLfXQ1SYXAeRjMfpQi
TISqSG4JG5OuYj2ca6UT6kPUiOEBJtJ0bN8UAbyOvuwPa+inPnTfqtPurgK/llKl5ty2K+zNiVTo
oIo25U2dN8v8HVCd6aBwMmWWFUa5D9CkrJKaotKoyVBspokHjwpt8m61Xp2FpQ4eoRPjogzgrrTY
Dt1AhtuylCvEeJ6Wa99so9mFIVsQk5V0gWkQ40N3QbGJKziM6xwcQ+/afGGbgXuHTxKvK4zIunNS
pqa9WOx8EME5qqR85kqFaOzLZe+gMEA1I/wcwp6zw8Zt07WZb+PH2qu8XR0X+8DM9bEATbAPO0jR
beHeYoV48DQcG+OEwXZc+oTXlkJUiPXDcH1oFg+GfeRcfv0KFkGQd5NnoM335mH0anvLW0jpeENu
y2dclvpOcndfb9uhggxDO7sZiR4380oNHHBYaHBPTdJH7ZyxYMvqeNlOWN7QiPVsb7yugAPO3go1
vDDZqC3You1kC76Tjsyl0uwywIELFj7d6IGmoV/HJ9lY5xxADKfE6XawaDe6XdtkakYnJbWXIUrC
y1QNJr6401cdh2pnQhfir2vmc3l9OIamb09asUvR8e6uEXI5Ed89VXKNblZfQclOZFc6PwjbhKZx
D5qWI8oPVWDfBmPgwYVOPNzc6S+26zd49huY+htA9dn1y1jx8veMmz+e/l8QX38bnPNr/sqfv79O
yfnz2WPX4p//8j/5ly90/Th/vBI+ze+Pd2XP/u7JP4Fw/wJ1+9usnn/xL/97HBx4eA9k2L/m4B7F
uwUk+Qe6eoXLfv/Rb/YNiW0EGRhC28h1gTe9ZlJ+o3DxNVoMFAwQZIzY/a9o3m8UDjnw6EoU488w
MiagYPH/g4RDEMxlwPMAw1EGqjj4n5BwPsFMjb8D4UIMP8F4E7RAgAn8KMY7/RWEEwSOmS/bcCcj
r8pBmoHAke0P1D7Ta12sS6pqxe8pKs6N8chyiq3uwWXYdje5ZXuBLBplK/H0Yz8Xt2QCHFU6QbBZ
e/irTLwO0TC8u6i5oOg7NnVHmI2QB+Veezo8sVS5dDpNtDiWdTE+T4C0RJBgN2sfYCdNTyUNNv0s
w7tROg/QZ6rzJOFdojIC32Sm92BRS97RJVsto1vrOhDDefs6OI2EdxME2Mk1ljbtFJtlkSTnvA6z
uBnHy0xqJ1XC63IPRZfVujqsiwhzRQG+eUTfhAgRHWYZTAdfkzI1cYk6LMaUJ9WD9KnJSIEpXVfq
pWyzUigI/NzhQOl0edOHXl5qNt01Q7Oj3fSIm3W9TLEEvjSy1Kvb4rWRH2DBoLKRpTm1A9p6n5+x
NxWoutDyULgvaS34so2cPsZ6GHnw2/sW2sDg8/3UkTpfC2cCt9QcFtjIGaEm2i7Nktg4Gp6WfHHU
YWlg2kRl+TzP2H00dks7k2O72jXr1UB2k7/rpSrPtbHtMaixMWlLblplH+dhmQ8BNmF4W/49g9m/
MkiFZcXUpjKzzCmDJrJ42O9CKctjh6xcPi3xywigBkq8RgFZRfURXWELu7vLh9Cw44p2qpQL3/fT
mhftiuVK1z1UPf7UQtLfyq7/7AKBmtFkjvtBqgXbkPVhEYlwR5YrqgRkJtezc7+u9tYbuD4MLPoo
nTmrID3eAm70cla8ly2FnKPXm3XiJg3XZnyoZbCr/Pa5tzo+4FquYG2DuZpadSPUis5rEOFhJftG
su04whDnpXqaRJk6866IDqyKE9Cm6dqytPc/o8LbiyLOqiBK0BFkHRT1638SdSNKFbW3ZjwxqyBN
1ydt+ztvLLJQmQzLM+RlDRckPHt3BopWz9e8wwuXEzr/rkO1hG3ZCdNO0XSkPXx3nbaQp7nS+4re
95QlOCVbdxg2sluPNPJ2YSmOjetii1rzGkcL1FLMFQwtFMxX3AXG9OS/d5Ik7nRfDs5BNB7MjRAX
p+8NW6Wih8B1vVwW6dTgNnVWzXIfRRX2T/w97Pv+FBdzPk79elqCcRdX5S0uDvekHDc4DKXJmLDT
bd2CZJgdonZtWD5XcejsgtBm3G3dB4ONGWiPn6hB0eMwjBOErSnc2Mnkszd92RFUSo05WmmM4PoN
6Q+inCJcGiU7arN8OV79LgZCNpDvgxO7R885PfPlHjIng2vQyswaCeFrYXa/LvKbzJPedrW/gBDD
+cB6inWl1TdyAGNS+FV/joYO+zFZxsSGbN6C6ZRpxL3otBSzTtm0gd/qfY5hWvmTSH2wtY+yiRIn
pvZcXO/6oFb4Ess6XWpbjpuGrGM6u6ECXsscWKEluWsKmSxBMyQ6KtSzAwC07cbomcbyTsGpAX0X
yFuO3udMQih1YTC8kLgsjpI63q2GCpOpZSWg68Rz3dfdrhphnikZATnqLDIH2Lr+/zb/n4/X+xN3
x64YABD/L7b59/bdiKr/czDcr43+b3/250aPPhOTW7A5Y1P9NTLsD+bd/T8e+OwIkS2XEoyu+t//
6z+Yd5QH8Dop/Avs6QRzkf7Y6ZGUIMjbkdil2JojFnv/k53+On7h7zZ6RJDwGYJrCsnDq4VA8v+6
0UfauOGgOxhvCuwN1fAoxrq+W9fwZW17SObu1fJxyQKDtXWB60DQ6Jd9RWBHqab9CIaphtT7HcDC
yXoQqE4kZkAL9aWtMin6T+PDdqnHrZ2bZ08IQOYDSahx3v5y5H/Xon+F968DC/7pi4QuRuNEHqxT
GuCI/fWLgIZYozY0dg9vdNfGKHmNdTcr1ZBdG/dW0bPT+GCgK/ZBBeiiOLxZVvbU8+bN6ba1i/Yn
8J4r1F6g/NW+HNAu/puPiHjRP35EjPojJEaAD/OWomvR9Zd0gS9Y7ReesPtOxhe9j030Wc3xbVuD
c+vCeBNHAiol879qn6dL8W+OEEGE5p/eHinnIPLjmGL9/4e3hxvi18Thdl9c30fHvcZiTrdhNcDZ
XdcmKUE/EWdaUsbA7zXwpZdO/GB1c6tCEC7z8BgrAL3l3AKFNfVDy7zvahATdFno5SR0581ULvO/
OWwI9/7jucWAClyiGMmH+CPSjfT6zf5y4OrYJahQ2nZfesvt4pEnaBNJFH4vZRSdCRl2hgKMHl2P
bBVwniQuZ7AQFZhXeocdD2K3FaBFfHWog9Eeo3isNtEaVPuIO9Crg8IeB9aY3DFC5EaF7T2t4bd7
ejx1bmTPHZCKaCqd01ia+uDQ6Ib11Xjj+v5HEwRd6luhQXGj2AN9t2T1EMDbX7v5UCMvcejgmRzA
Hz6RNmx3CKBUZwxywsNcPQOiH6DJnQgAhZPm8TcpmNyU4QpepK6Dh8jAHQVGwHJSzTttPPXgjaLa
xhNQF5DH5MQcmhaFh55fecCWChwlTZB3CEVB0DAvHEU3Gs/YHc0B3WEI0auEi8+dGQQ0CPYDcyew
kb9+/PWgLXwxNlkLOB0tuVPK3w/GLnFatVCjqXTt4dcDtEJ7WBxmD120PLsOIDTQmtFxqpwI7hGD
1fPreTVEu66F8dX6dDtr2avEExrY40Kq06+fIIBbiAzl59SouIOU3Etsd3gg1OsBJkfwS6dpg/zr
eCjdejwEncJPtg4T00T7dmAPYCo3OmD9Ybw+QPWTIhkaF89ZnHosgv1u+JUHruix6Ed6/PXTgjXl
aCUnOW3BezpaRcewrv/68Ot387kLwvbkgx3RYqAHr+vHE3ctvOnAd4bTr+cY1PEDyBLZdk6FZkEO
730wRFtxFbL7Cma6QOhna3SF3j5U8zmmY5eZFp8K/vKwdwfxEs5+cWHXBxywKF0q38+jRRUXnA5w
PMUI1cc09mZk7nxi3rBj0pO3bt/M27iEHx4Bx2HJr1/q4ipStmpTMA3IpGycKu28Gja5YGDqq+Bu
dRd7px9pYM0WBjd4b7LM93xu5b5sZj+xkELuEZy4iXVQXeRiDsqG1a3f1marpxZXvUWcprE+2aF0
Cx5GVOjIs9QbQMlTrrlUL30lbcqnor5dV5hCVb8sO67l0YlA3o7JWmPF5TQadufJjuZeg5kTp16G
9UHDekworn5kooJxoxf2BhKcJourkSga5k1YA2ukcoDvyvsrKT9tQNHUiZiwpLkTEDrX94CGAhsZ
xGMZoC/TWPtyZKl2evJuw7HHAeXkY6X0tVoBF61jvKZROXpZRz7ayj9QIr+Av/uwYvlLHTiPLjHb
Vew6gCMwRKc4idHKcnpFdEAMjxXU96j/KUCRBdcz5UVBPs087xwLMmmAVCZRhrMax7Zc29cp4GTb
h9HPtiqWXAzTdzTOr12FqNFc5oZ7TtL2Cel6CjjWOlklTuhCmx0wehcieIAIz4L4CQuivTcuUY5e
4sad1ffsd0OOG+DdtLNNiehYInikE/U16jWF/DWkjC91Vg2Z4NRBsIpI4HrgaPRu5fBZUTU8IuIu
sZWTQ9Xj3nEMjjOML7EhIqpA2NCvqouRqEGaDXTODSsZLGwbvXozPfBiNImzQn1DswoiqTxzsv7s
4RwkatI/+7C/L7xuV4TTl3YGhBIg20Ozvm05uBMXRnpXFktiXP7ZLuOz6JuMaxYAu2jcXC0N0mX4
MK6SXl5xwdNi6YfMxGuXwVHjsHuWC6/hVLgO0KLRqJvR8c8jZ7lEpbwHuf7G/WFDkXTaYcgbpMsa
kvWogVtqw3LD2Jo5pPrRBnN1okp8LBOFx9GKPpGCyu1cDi8jda781QzApmGPNdcgCooFyxopRiip
INpcD5QPqe9NSDOnXVOMs+g3JJqAkYxkE0rIGl7dH+HPjpvFlFUWjqbeV3YA+Of4b5JrL3P8Quco
z+4Cduptt1MYwZC4IhhTl+vPuFRZD5A/u6pG2WA+nNqF923YoW0afy/4dvVNuxEjyRcvtslsHLR8
VCdz2L14kJyBi7IHwiAfREIlHPhqUo3jSVVALlzs/UPHrlDBzgbrEZ5UPnEcgqkqjqZhG8eJWd6w
4AOgfV6PQDdXnH3Qz/AWOnwdh5RJAY/1gI7waILqywMc1Xa2T705/Fa9fYl6OWwlDyg4BoZNx0b3
60REAiHTmfidH4M1qJXVyRI1O6CjT4WoUNeV/Bl7eZUIEHwNdIPUibBLdkS0eRmhgZ2rn1TJM0G2
pOLEzdy2HpIuohcO0SjBWGaSA55MFGYv4+61R+LblzD4lhyURSGRyZm/eWIm8zVXcZPO63QTs/G9
jK6FawiOX3w67vzQ1OGTPbKfBiVHEmEVSF02n/oKEcgh6Mu0BIuGLi3Hl+whAs3ZAvIBdqj/ubFm
uaOBBKWyjn0y920+u8OaLU6fysaBjOQ8IcDz3oMbzlQk44z64cZ1hoemEkuiLay5YQBJSx0gER3Y
R+Mi7wegVkRoWKn9nL2jF9ZIl2L1qgsgCsjT7gIW3iAd2GbzWo8JwogwyacuK2wLBxMWCFJSJfAn
4uEuf4uD5dI4MRC88bYDhV4ja5VpAiQi8vwpGVebTosPLABOnkMRPISGmEy0yUK/Invwp0de1jpv
evgrwm7sEL6CUzqWo3jEoF8IhCWc/PZx6aoLayCYlAz+hZwfXONgFWmQF5viZjsP0VMAyjMSP6np
PuouznvhvekQLfUQk2dbO5exWvcTknp9G89wdWWTWdrir9swD1cPeS/HgxPGOS4chjPBHedNC3OK
O2uxDpOM2eGzRBWbWNmypOuANYEM3JV6PtezvHjUzIlZwKbiWJbNcrOoDkGUBsQzsi23zYD0l8vp
pxt0t3SctkA4nq/1fbOaNelmyDlhAwMh9m6g8b0sfgRtw3eDvVIHp/nheu2FDv1DPYIADt2SZysb
7l1ckHRuz9ZdXpdm2i8urlvquAe4qSS59gzwur/9fp4TghBNUvM5p1RPuKT9czhF6CJWwPveMNG8
Ft6XlfEjAtSQItRnWwwd+GHvyhY6xw4LkKd7kc6V+agdoA092ievwr4qI5DRZfyDoUNMI1a6uAr9
J9EvuL4XhA7jiuw09+W2M/aNco3AonCzuRhCpOf0ZgnZZ63ZmDplBPjRKbYRCMx6aSSsiapNYWpH
ANW7+3CmKTKNqM+ZgzQE7pqqMbiXyq9ffx6GIAIqhQ7J18B9QctEhO/aKlagZRRue/HKrSNwiuxP
3YW7pVIwb5b7DlMgE6HJlFRd2MFmaVGnodJHEswgNVBVa9qcW5nXAft2mnjKZ/QYGRFzqrSMUhuh
r0VnvBMr3wknC6j7E2mqveuENGnaFPV8lDJPBhkI5SPo6wLIZjghE1BG82MDWtRS5KhJ89K0Eywl
HoRpzBovI+qDjAmuFGR5UVLEa/Rem2s823rZQmvAu+X+1xeS2juFQGaRitRA+MovydZbSoGiArVv
mpzj0wAdwZbl+W9W2gmhsJEmlduhynHfEMTK3Ji/e7Lezr0AzKMhUTYasUFnrvcDC6tE0dUBSgMY
UNXdwyDlacWVV5MJFH4xQMet1bEH3QEaiJaplS4s7fq2X4Kf180bVbGfsYJ/0aY61uZH4CK5+usl
12rCXm0Pc1M3aeGPfTpF4a1c6NvM/BcQLJtwhAivUGZpzVmC6PzWRgCOMJFdXmsIeZXJnhvOXlyf
AfqKQ46Vs9yqACCt7WqZRzrahGH56IfFc9MPJZjsCHgnx5ZTc8CsokLEDRrzONCtX7ILeow66cTc
5rZDkqSo/ZP3qXHXj3O8QDpDEbrGwMm6GKDbCLdB+sOt9OEh8LhCsAEhU0e4dzhtfkrb6QfKH5y3
KvNAUCdgrtv2GsTvELDuSgPNd8XkAJWGjYPukLts5zLvxDv1KBzGkf9FaG3pPKS3/Pj9168mpXa1
Wl9JCXGdDqkn3dcwhr4euc5m4YhL6Zi91179kzvmbTDim4H+HLee+GwbqPrwelHzjxUYN3wGU+gf
kYrT0Vm/gmh8DSC8pwPC3nYFsjAJxC+QA/SCMXHq4NVgHkM24Z2TyMfipegCAoWkyDE0D23rYIDB
6gl0lcQ+86i9eOiNGtEVJ48tBHovqHOBM4zP9Owo4Zzq3jioYALvFQGdHspGe+mmQhwGQttXuZS5
Yg57hA3jnNeiwm5f4Mg1lXnqsKBtxg4pos611asN7XdMC3m2AL5qoIiXkBSvHmwR5YIIkUj6BEZg
C6+JOIwd0MOx5Sm2NJF3knLIzk15O9HnkItyN3D2rDR1NiZAW9yGhblpnUKA96JxZqSznioMYE6N
7EFxu6t/tFMFQQDodQL/BwYDG81OlwoJrwDs3RicRuZt4kL9GFBheRxdemXJ1kejl8wLLsOuRQsS
wSKqQ/4YxHLreg0WVRdxDs88x826ZRXYOkA/KyKlewuxN+fBNW8ErsYoDww1ermGREkTx4gbOJ/l
uqa+0TwTxXjsgnrTqnXbmFDl6+jdorSrEAFEZCa28C9CNpxN79+JntWI58uTbzi9wi8vjt9spr7Y
kboDqF0Bq/dwDB3/skxjxikqJRd+hOjfEapWJ5cQwH4DeTJ1oROnNxTXESZSND6k/+IBqvQdA/GT
cHd67Lp1U7jRbupiVESyeRco84OYbUgBJg0veYpGBNKrOchXwzIbz6eWhCPSJfKeAm1AeJreUFr1
yeAC2gMF8dCpekKXMFxYaU9jy55cQKNJ2LKHsrWnskanUsywy1CxniqDbmQc4jdE4veV9p5QfQVb
F8UF+voXuPsE2zbIIt3sqR+kbfOhJL+13HxcTyk6gE1ZduDU3P5IQKfy5FWHSBrNIW7kZY1QDUAs
4oacFgYoQkl4QpHdxXXxvE7eo8CeXzYVavEGYa8lLD/IML1OCiM0PMcii15029b3MmMk9DLy7Zfh
l9O9dnxZknYw5kCG+7FAiEyo1Kmnr7kzX4ODTng0ZRJfQR2m9QbvtAk53zKn2asJGbhJ8E3DeIzM
eYdbCcPDMyDLSSBE0tQA9Z0hxzoLy1JgWAWt0qL3DgLZCBdyQWBGtWlDcd+t/kMBGElj2kgatlE6
DCheIAQ9DiN5QRaSA+takL/0x62+XtxQWm+JRKaZC4DAxtvXs9lUs3thtb1gzuIFw7gHFOLoMgtx
XCQ/aN5v6cCeQSWhOnhXU/zdB9jNChT/S4slMXIj5B2RTB6CI+CzDyRGb1cuN4O/OGmrG8g8Xo/M
WTEiZeLq3WC7y8jdd1qiVhxrDA4IQKlyK744QXx10PwWiSWT0mnIy3p67SmDh4K4JKXi2HKMbSkR
e/F6fXDKAWVAu7hp09sb6IzQKIo46Q3Gs/Sg8JFq34Hd2fIh5NcRJxuzut6xcy8DttU8WMQ2tm2d
uTa+N3PVbjHcAuNYaHc3VfUJoVDMQ9Aw8qJmVYka6Q2wKZ7a1pCszlBsQ29Ko4lkeuhvtSceY1p5
+aKueGfYp7Cr2ZGv8/PYYA+MQpRPs4ezBtc6qlHXaIprvRtUElr+3dMN9GVkz03ZZ4EGPauKChJY
cMC9jOwPeluk8+/Raw2bvgElDKl6W8YTlBNDERNc3ZyJut1W6O/RaoA5ibD8VOWNbmYP/CzSEHQs
D23L71CwfmI6ZJVVa3zjWbyylN+1XL9iOiFXD8EgL3mzVW6AtC/HJRMi/NQAtV06+UEQkLEegmGQ
FewAknGxALTbS9FzcGyRenHK8ZvNxVMPaWge7FZOnUxXz/l2QudVyi4DCLNl4XhYjN2a8WBseOyA
DxjBRNZpXqC9ccBfyuCNNlgNBVk+OANJxByXJlO7DjkcV5YAxBBp4WLL72H18phvER+Ec2swlGJt
pq1fw7sPQo1FdVEPg9AvmkTfi7L3UVl8rd24ZSgmMLloSQNLNDL+Y5yFH9yT92gQnhC4PozTz2jC
lAfrUO+wdHRDkX7xO4T4iLMAVubNkDY1OlcfclW0qh9mRD5l7nFSXDScY+XhC5ZrLoLmI2jV+xKz
bwL9gBoM8mi9/odoEJeIputki8Db61ltu/GLRi24hLa6K4Jyo7H6RiHayKZky4ZAy/cDrU9lJN7N
1f9k5VEOi9gsDRnSST5Oa/PFezBqXahe/AZxfRP732KE8yyrHWRgsinicYe0incztfahnFQGOWPP
Z38XN+C9lyL08zqqL2IioDsi4Oa1UBvMywcdV1iZVEV5jBs/o4G5+OF0IyT9duzyUiPUnAmUgwlz
nAyBF5Ygd3RppdmvphFbPo83E4HqOIMTQKMIjFyc4469GZ+COBjny8K9AzDzEdAlx/SAuHpE5B+j
XGJPbIBDoK8w4LrIl4d44KbswWAhMpcMtX0qAFAeZh7uW1lXOQTFxCHRSWPKX4rcG3KX04j0/xp9
0tCSpB31kxMjmzBqtBmBPi7MPBokaRq0itbvnwbwDMfJqbdepBcERGIkzPD/wIL5QXOMKfKFnNKg
iHeRIV8MkhZgWzdFuNCmi54KJCGHZ4fpy+ixnwAeEeaWLd/ACJ+ypvC981JMt5OYf8503DGwlUkp
2leUGs+4esyG+OPdgpLbW103i3vzTeK+T3sPIKfT9Bg4AH4BhOaGi2U8FCu/maviLKHWidHYjdcd
nBA2OcaxZL2YvzGDR2Vz12L7d+BNqFxIFGCFHwIXMfQCdbOygAaHQWK0gPoRhANWDeM9x1GAcApu
jMRq8+Gqtcd6tJzGub5wE0JnBeeewmYT1cbEGtpa741nT2JqSSslev7wPnJKc5amkPmCyRXoIhcM
eILajFbeiixipsko7Njr6INhS2ThXVVOsPYC6g+M87xu7LoNffM4EVSLKpEzRFpVxPKmV+2cTyPD
plOVQUrX+AWXJ9IW/u46xD7VPQY11JX70hhw6cWMhAzt0Z4CM8iaBWkFd2g2aC8xxkUy9GBRYdEm
KvY4NGE2U1KeIwFdIV7VRTpxdAjVeq6vz379qvHcdTsK9FlgiNUZyiYMWu/sWomhSHZ85PQM39Wt
IV3vtO7mH3XrfHYYi8E7c6mGlWdVh828QiAP5izC3JUu64dGNRtv7b/AD/W3RHtXcR2ZFQ+yo0KM
k/YdDBeJgzdVTVZNwyXEhOzYBmkQjJAPWV7peT6TAVeoHy5YcPv42I2NwfFEwYeA16ji+qAK/xZz
eWTKerFroGqDntkopLa3aBL/H3tnthy3sl3bL4IDffNafU+yWJRIvSBENeiBBJCJBPD1d4DetsO+
ca/D744TpzaLoiSqiEKuNdecY+XrLCQeR/9x7/K5WodVU+zqpI7p2srPkju37fXNvvb1wXPBoZnd
/Nmn7R94O8XKXnA2IBVQb/iiVZFSqZMTbEFzlFzOwLD6NJjOCYcz6szPopQIZxirOEKB0IQLQcEu
I756WunEeLSEJNdj2FIDqN+lKoAzmdeuTMW29vqPsTd+d9W8SQS4NUx6JNTy7Gk4ZpHB6T2G5kpL
dFE90BBnIQdAZOMZGbJnut6/aYzUNnwUUXrNmn7eRVjs16rvOOXxiPD6+nvlcYNwU/mdiTD+UPNb
PFX+rg8p1EtzV4nsNWmNfZjgQUWJ6ujbg3VmuohvA4SZKUxONoEJTgrTXWPGmfWcMDHgWre4da1k
jP0nGmZrXc3hLyupwi32+eaqGg2bzWReiIX7B+o3VUK7GWMIVwYO5iqfb5PAUWMY2qPIfwjXJj8r
+LPxI/5kcLQd5tE8lUHzPMK1Gur2ZW7s3yYVmkSp8IT1m80aTwIFYhPaOzFSBXuTTEg5XIaayb8f
kzbta0QKFZ8Ug0dmKdOmyWkENaCYbZUOIfHs8FugZ2NNufbsIEmsZ1/8TqfqEdtRt8HaPqzTHem1
U6QsmpEq/ulVBoQx4++UzfHW7OVTM4H44mV31+2lT+zsY+a6OBLOdDeV4zYfqG6UPmFZPsvCTV4i
q/ns/LPrmiNjSqM68P96S4hh+F7nzFLamRGOMcl0n7kMegmTG5cU5J4cPc09D1vvZEmbTpyfL6L5
e1gkPjGOKXv+enB0d0uXmFNU/eQaDG4oFuM58jGVO5UuL1VSg7GJMRyNvFHaoH9v3aq84OErLjkO
Qy676RjbznBlrEWYkRSc053nAD2pKUNqSgIpL0nftId8SAhBL0+LoDBeFJLIhgkbB5mVnkzlRLvW
QhGd6eaFCU9JlWl5KifPWUF9kedszugkyna6CTOHzJMEiGowrtLFWD431Tc4jPVLbQ9nnHzfB+I+
F5Rw2mqRW7u480iUlNaZIoR4RniNmv7qjn5/Zvzxrat8upfgc3DrY6Va5+RM6ImzbJ6SoX+dG2nt
krR9TuP6TMmZ+3wjcZn/4pDQB78yP8OJTF013jll6EvdSzyiL+PZOkazGs/Kau9JW78XgbUbzPp3
EdFmuflyiyi9u1fOr6DENiLIYNi4VG4qmQ6i2LXFjM0+x9w1WtAE/Xq+84L8aFT35ECfWlOb7GWA
bSXHEiBuSGkRHcZ+suNym7TlqzXHA/E5JMM26YETjOgefRpdWnoRD5DSDuob1Y0IeE+GHWeaPZLm
dP56+Qx9StbDM5cocAvPXXkWaaCxjT9Hp7xlVD6pzRibW1r7rw/58hRlAT1MYPDjTGMcILAYBHTs
TvzXFCTcx1avUB66lQRgtw6DKtrW2kDTm31kCaddpYVZPyKqA/xi/m0OslNjz49J8w1iF4B0JfvD
VDkwaXTlbcwQS1qXwgrq0eXNbs/EFt3PqbC3DSnjYNQxDhD/ZqBS7w2TE9bxqmKFy2LcMTl8Hmb/
D9nRne/q+fL11fTY82VcHri4HgOn7W4MxkdhuceyQPrsuXmgeGB0zIsL7olVzMt4rTIzxmOBN7ey
s6uKFGiBqqkfsQjfZOMZP4WgV6rMvnoWUCwuc2R9OFN6DogSn82FYpY6zOKMOJCLy7C7+QzW88rJ
L6nvcBi7yDictA7N0210R3lN1Ku3PFGjiA6W1M+tkLfYYYxNkWr49jYdrsWE3d4y37kGvtti2kck
ssJefkibIQ+TPGACHVULnilyzOAOa/dUT8HJyLfLrJTwPeiyH4EXn6IU49OcTSR3I+uvCDEk267K
d20q/th9TCIopjiZpoGfKJeTl/X+wXW8eJsxTN00TlG9mxw9vmoEIdqZ2JaDiOVM4Fy4d/VyImoL
Bu4QRl23GvxGvwS1fKhCEGl3AfLU3OEvtdMzfl58rI5sqy3sM+/eC+eDUUl/StRS7floWFcfLB48
r+82tpNN3oHgXDgBHoLLbtT4R6qYfi3hDqXt+RrUbk/gY0R395cEavjDmeN4Iwvk368HLod/Pvp6
WlaptbPL9GfAUKFk9OToBPyYsoxpnUN0XZdBrTA/9fo0pSnY0UzGfLg8pwjXJxzz+jQPyLu58Cvm
SyHto1FWOUGhKj54osO0ZrSBs27RwlZOP7WnODN+KxcKmwNDxcj9v2ln5uuBH/pKITHsbcxSK50j
Fvdy/oyd3sUek0ZXncZi07Qz/mZ3ib8FjfVJLnIFB6T60VupuVVjb50a7mQvcUT7VwXMop2k9p6m
KOZgCNw3Bx//vs3c7FA4Zv1WK/d10pb9abjqj24+GJ4Xd5BC2Yl5db4rEh2958W8VfnofobM7ddj
2ldPRuwfLAgIRymoP7Wr/O/YqHdheyXJT7jU99vb2Av7h5VDSctmeyI3GuwVl5jt88+JAoauiHgI
rKD4nBQXR7J289iBfyjPUX/3YlQ30XU/RhKH637heUgC4ajDq7qrrnqms2tNBnEyvNVp5K4DwJkk
scWiIHFEkmma3u2iRxez+8+xxFIAp5SNUL+bPAdBKruN9J2eQMo8Uez7dAzLMZQUkL1ATLVlikZs
92vPltB4G3tj+NGhpQS3hbm3Le58uH8zpl2eubW85mxPjExEW9b7zPZWleFuaWfSdUz6E6gOqNIB
w7TpIXeUKDMML6aSYjQu7F3RDUTfE9ih2CGJN9kKXiT3za4pjf3kNPVTaebf6hPjLmAUay9D4+mi
UaBCG2qDghG9j7K8ut0m7o1Pjo/uGniievNCmjQQlcbp66lppd89KcRxlPIUDyWy+RDqqzsAkwtc
TbCu9Y5VGqy5jTg7SiixDlzvdzM35bry8noNZOG1DsWFXc7+9xD5KQaI+BLHBqfeFAJH7XZiyrGk
5x9VVpaPDN066v4EqRCcnkBwAcTS60RaHscivxh1bZ1cbiauO9AqLcVRj09x3SVZ/uQW8ITj4CAM
gnoiDx4tNjbYHQkqiIGi2ATMXrqiPxe9WVwRAH7YGbhi3h94bSZGMiDXtnWF9zmQSXbr3VezML7F
gfBXmBu9XV/59E9T2h0IkSSbr6e1nQ2XFDcS3YUOn8va2neuoV7E5G1VY7mcfwBeMzUHfL1b7+fQ
Cx+ekrDQwm1AyORltgXQtWqgS9KjfCFRFWztXNHfB0O2dwJjAS918x16iZpVddcQDJOcQ03FRriJ
GVvucJE3tDl/+2geH0OWYX5Nufv3sb03q/gRmCDmko6ms5LMbaPcvZno+idGi/N26mqmtQagZ7Kl
f+vKZDI1WObGtrO/hltZT7ak4W3MtMa6IIEXZ84mj11jbRHgOyU7YaEtFmIATWIM2UVm4pRTvHvQ
Rg99ULg78pbXCVjjjQQaJKKQWR3kAYDJQ+YdBQiHXbfI6HQQt2KKFNLfm2un6cPrpXgzQTaakrq+
IPF3zoOgumGWrG6y4u5sF+UHKEcKoUVWrklF15V7aDGpnCJpO4xCS/Oj6vKNhUP5cwxhOAhydrdQ
pPal81sqzhxmbFQOGqzXNOAhDIZTYVgIUTN0Sjdoy6evByOeC4aXN6yD5SbzXXUayiLYJrX84c2T
fzIZDJ6wOi3pHhRb8A8jb0cGpmMW6Z09zvqgy/HsGtG07UlEv2VeGa1TYQWHr6eRoN1u0mYkxQht
pIZLiotiUefxbhVWLe8UeddBuuPL14OgT92VTVBt/CifXjD5ji+9Bu3cFAIv1XsSYPVyfNt78xjD
uXtLkM0kvOzf1fJAg8aZ0XnRURSdf7c5Gc8F3R6cxnT4NQC+gEr+2yfWyZAwz551afUnGs8a2RC/
b+2+RgUdYW7aP9lC4K1KS9BMSW4caXQf/fhnlOvwZk5lePMDdwd3/KCddDy5dUlUpmvTrays6QW7
5/TS2UxZGsw7e1c0ei+7ubl1PmPlYspPeW8ZcNBb41mBgnSiPr8mwWas8S0Bm5VFey5FhqlPq3WS
AmZOWyg6cV+QEy+z4CTivt9bZpK9WBMDT5pa7x3D+qPrEpy+1Me66HIgsaa3iSrYiaN5NDPn2cu0
/67naDkwGQQkBbgL0XOJ5YX9lArPeiIxVu6zJD7hKzdJdcfJaw9dBKXzrtLoUc+gsiszD8izOIdq
9MujytprU6oYJX0zm0AdzLqIHqSjY4TwVMLMCQ4Jcv5NTlo8QSblEKgY1I7wqoqqjg95Bf6mz5Ge
KZnVvTGgMlWeX6+hRZaHsszV/esXdMzcpUzu7myp56pH4pM6vJRzyqAbWNI2m4pPXDHrWaMRAT5N
X8AqtGA6I/MQS5WTpHbhwPuZRbYqE+Y6CYt8n9syP3mLDVexLuQJufjX4EzJuyr7dt9xUa3cWtvc
0lvOkb6bj0Y6+od+7tqbizefl6aU7z5DB6fw5r9MEw7KCt1dHtdAlH2p9kmnfQaHnn8S/VRuYi97
NxNjerSD2R9iZrbIbDHipgwfdjDJ7ZBCpGCfdvhI26Y8jA6K+devalXgA1xoI5XsrVtTkskTSUvf
OPjZSYciPGfwO6YUrGpnRCAuU0TkbsjlZcYMA7yrunCEVVCiiHoJVLWDxYp7mgmd3L8emIyNGxRO
DHp9+M/nRqeG3EjV2g2IRCqXjFrBuIOKXT5aHmRGvmu0hucgY7wbWpRDlUbUULGbnIMm+F2XXfIc
NzPXGXr92rDml3EhYWQ93q+SKmczsfsLWAxsErI5gqaGlPpQeTujA1DYRyhEkd0Hmzrw3qLGg9BL
n5TEEoGWg1g22feKWzSyX8u0RmLPoyF5TFicYUuZ33pSe07TfTq19UHE+fcQRbc6gaSoFKBf/OJ2
BGEJ9/HPacp5c1rvJhygRecqmEQEa4/RVYAhq2hCC78qRHra6EpHHF7i0En9aUi3vuZT9FZ109Hq
3feS0NCmqTxnM1O4zGmzBofXbEwVHyLpUTK7zaejopsfcxm4M3AusKj9ZD91pvzjFPpA5d/tahvJ
bYiC574g+OaML3M+rstp+uE1H3Gn7adIOMzbLONmGC7evgajUWOZ17iJO+y97YbyDFTyOD/cjiRT
0H+AQ70nRvTLVB6DDQPt3qF5BNwHkRyVDiVLIf93b5ZDw0ScZBWMjHlzaX0MXgnDJjwFiveC5zH4
nsZfo6L/DQNibyBR4CS8Dm5E3oD5zDRR/7eQl1Bh4z8CwXI9JfYbljjFH6wvPcYMJaVcm7K65EVC
ZmDYqKJlNNSjWzr42RTTCbJb310ZU32VlzGPDlMpMEUY72KAO1k6dNCc/MvfkOTezgZV48XtvQkp
OCL/t20DcfFex9R+LWzne7GcteF8kSJ8Xo5rSwxX01SwKDAqjp59NwY69xkogpJNsObuR8mcfNAw
Gfg50axjB4VXA2joxvZj6rAH6/KY+nJvJ+Jd57js/pJEu3L93sh8A/Wcu41l9JD1A0qi2Hil5tMr
lyB7aBn6GMWHwsb73LflDtu29xbbWDg/idutTIqUyeAVLOP01csi4o/+C1YdzHyDGFYSRcwFVUON
aG0tc7hHgLuUD4CUutp0DpyzLekGUBF1jWnNLPgRzrSFVhe1ZAurm+Evbh7tXH1OYTgH19akEs0l
9QRxaK6mP6wbK8+jNtwNJ17N4L/yzWFXwqzE8vVEtoHoo9PivMgarrlArQEcLLB1jchCRcEGjt7e
lINB6ghzmAnCC8PElRjAuakLjl7uJ+c4/SjkRJlrmiub5qbB2Phhz/47ghRGVVKlX+me/43J/Xcx
uWV5L6my/3dMbq9YX5urn/I/7YL557f9W0yOfbSRE7D5hTnHst2MLNy/x+TYDRTxl7Dn1LKW7ef/
EZOz/oW5iGfRQ/+zAPXfY3JE5SOHcB2/zh4XXLXO/yQmB5Tzv4SnfIuKxA9McAzE8n37v+TkPDdJ
HQPL9BGC8ZNBNB2yHBIh43Zjjf1WnRyIrxrL1BFWxDci3OalacHCppF5zXrasJWfBzfNjX6vgxig
rNTm6eujQWt7l0zeZ7NgZ/0bRb15HqHRGqbpXZqmOgKjkzc7Th7L2Xmxxa+i9edXgXS7Q9tKSR7U
Yt0MpWC+nEKK5U+EuVYinIcGwkKKFVy0CntNnA2rgiz0E/rVlmTMsBkLNW3MlNoHZQc3m2h+MAkm
NzHEyR3D7nMe2PPdNZIbjSmWvcK56wornBzLo1WaEOYDalRJPdvlGJ7ycvxN6PXPpDu1723FgDFo
QaUy/ERzPMeWPielKbaTwCYFu+YEzcy7UE0QEu9D6xSN1m83qZb5t0y3jKz1huR5/uxTge6CuAm2
ClyUGRTBO+i8eWPVIrwadmNxgHFmTuP56yGOf3lOFu6ZsmN5VNR/gzPj/OvQyltKTOJEhTqW4ntF
27ki0IAR5lFpE+uwqaO9xbbQNX+qc1QTk32vs9ZplIdPDnfsjQM/7lsnCenmQkc/haSV0N2xZ33K
jTtm9Fp3wORjs1TbuOu4bVlxGew6OdzVj2AIk6s3Dkw3nN48JA0rT+AkC6D9pWCLjvUG8h4PPIm8
y+yTuGa49GFa/XgptVft5s5Ahp4aeZ4nzFhd6+SMV8z56oz5A1rjKiH69+a3bvpkWNy1dVLOT2PZ
XmPd9qfx9zRF3SnziR5VYXwAFsPujzw1Ty3lC9aSbtuJvHztSXI/ZLK1zelXqIdgH3ntcBJT8gMF
KTl7TocbiNwaek66HXsIBmzkWQ+ln53Z5gCGGmQ7K3OGDZkfwnUsN9pkFapVwpw/7nPjnFkzyjUt
BbdwdzhPJnt5Uu+UNm19Li3jaGSzWNu4Ix6u3aqtMn9hQbafNL6zQ/SggiTVsclCpV9EnVVMF+dk
O2rUOH+kjLKqMvteev4akNrnOIzLu6ZeKxIZJ23NzcWRA+8T9iwNMIjP89IKdZUNhLi08m3cBsuO
DdKFvgGEyRuT/BtvdqJ1RbSF6d1dU89Y0+z530e85FUfyIuIC3WJDZYBJXU074i3dKcpCHCFBpmN
r70ReysD8l0z97CM8LfI5vc8GTxg6P7Dhg62HwUcOs9p4vuc/0CRNDZGovWJbltsZWEcNXg+UFR+
/5YWP4ALM5TwpycM39bJAKTBOiCq3dwrmpNI0qNvYn/xBqt5Je5wxYBjnLsGGpU7LEhgBrtbmcbf
Z5sLMPBnAjq13V6GIGSczVfss7woVzO2yPeyZf8Or+YnznNwzL7U28xJplU2sWNG5/jeMR8hsabK
veJvRkdxxFk5KubymOtNN3nuIde2OrlB1Z5xmyf0Naq+sbIh3iYRIrWZecz5kVTWItP9SXhdy3YK
qddja3gvXw8lVKdS4NKxKvoOU1vWDUecA7Jg+dCKYIZSq4N+fLEDTQNZDr8zm8mINA1+j3YmRIti
qULmlGVXM8a30T0FwXKnffZKSRStmm2gm2Vylf5L0zvZGf5AvYsD7FyhBsZEOZKsSlH6ey59dUd0
V7uaKN9Gmf3POA69HSHtfFsb+Cs1l8izl5TR1nTbZ5IDzCaUl5+/PrIjxYKYMCMok0unvOQqUHvm
y+6BsFvx6iw++bbpJTvWqlsgBuNbWJnjLstif28aAUGFOns1UuOz4c7505wpysPKJT/shJgfxaQ2
zliUW6+vEsZI84F9HBkYrwzRP3WNP0M5vheNE72XTtuxGijuAPQ1DhuEyCYIbf4OMXNH3UsVzy/+
MFeHhTZjrNusO7YyTo7k7LhEMjaQuEbPLGJ5aKti2HZFDtag8lHohVcfZBw9905a/UbZqXK3+aPj
rsD4tkYtiQmGyWhfRuE3gAz+h8cxIWoJ47rssNNFLSFRIfHOFvrObPa4RNFucbIxe6d4Yp9NtI9f
mUWrN5aO7BIYk3sn0nxDYmCihgnGyoeHZQjvBtMMbbwmAtB3KN2O/zpijPlLF7wepR982njLyXIZ
zr1zcGGxEyffzcgFB627JzeX48Nqknd9aJQb/2FPRu8E9ww2I5DSU5oV6ZPtkXscB7julZ/Z13g0
P+yEyEkYJcMO6LO4AQT6Q5xtyQzN+Yuv9a88751V3E7YgVzB7WjS52BW8gUQFQqShzIzDs5ryCXw
zY0KnOxOZP8BrpOjzO2qykkPhEyGU6vaX4XR1qfKVGob1GQdjTqIXkvmd9up1dh0Y/bhiD6Rrzpe
hhml0m80M+TknF5A6ajQ7vxGMrnn65gwJe8ylrsOHvHJruEYWxHIZOma9Co8MI/AC153ZzGjFatB
AiY2YvcocppA1fbVkW5mUYVYSiK95MWr/Q5LCbO0zjBRxGT7jI33kTCN2NupFT25HWm1OWOy3wNx
2baArE5ZXfAqN03wQ4/jniGb+pYozlUd8qJ+fT4jncNWKvVuYrI8+MI4ED801kJX8pvRthrmKwMJ
jpX+G/5jgq51Up5r6dl4pwcN67oh6ZV61yJO+9UcsMsBjwtdWOq0N9tL0EBdFIfE8fcw+4rNnLbD
GiOfcStNigQyU+KH0aHx2wNdSNvnP+T4Yig3eaXtvKhgTM551CTnkB9Q0oZPNjftVWFFb5Ge5L1l
78S6NYz2PrX9k2auzja2uf0Jp5nHjp0au1oX2dEZGveh7XSDxM/bdrYxIIT5DiIyHTjQ3x74bxJB
AZ7BAbdggYPpuQ6Ni28CY8wJUnosEZkCrG/TRP/LO8reamEyDfLeQZB8oA2OLANzX405h0fsYTcN
+2CFQPhWej0OJUkTOr5aC8sY/sTSrrvbFKQPRlgDs+74zCRuNzB/tgvyNICRQ8fsroBUSWLkZIpf
ZJ29FSMkZTg8KORbjX19Q54d1vJCXbYtG0COcUoWHjNb266zoc+G6Z9cif95ITdbGF7ZtvCtTWAv
+QBwcs9eWyp4g1qPfad/0215D4e/bEk6iCCmwDK+S/E8V+lDjtaWnN9n24E9hCfd2LxrRyhKBSEX
pnOIBmwCq5slhmtgq+Y7OtPEXiqkY1wMm3khVzv6g5DTbjbRVbqFbS2BXEcL7TrC8AcVoFuCmpiu
R+C0YjH5ePsZGCyzWU4c19vCUcKwOhFJyN8E5wZ+nL/0tT+qhbrdLPztGBA3Q4Or09nHcSF0O+6x
8trDsBO+etFB8FeLsxg9zjcL6CiQ78YRnzWJVuKQFCdcTYQe8RKvFvXTcqCEdwsvPLCiK2/mxh+v
PfzWDqz4CF48d0JWt6V5Dju3/CXa+p6AvuOSjg6e8h9YahZjo/vEGq1ts/DLnbH7IDNEKwK8eyGc
u0a8NACnYChYwcaEELyiRR7/yrw13RpHe2Glh0DTiwh6LqDUKO+/twtVHVDhhvD6jZjVXf9NQrPY
SWyCaqGxwwmm3zuULosYFlq7N7oXNvOFnXirpXFsgbr3yNKmDsgCmJdEzFdcluFaNTassfaz6fCL
lWm/b4viz9ffDHzoFkgWRtY62zeOf/WrJcwCZh6xkpQJ1lsbAL3HDqcsE1gP7PIWgqhvQNW7KdQ9
qCvtSoOxjyYdYWLEI8zuS4RAYPdOZRwD1eJ3Y89KBrSX64BxRbow8qvpUy/MfOXNl9o19TFhqU01
H1pN9hxP6q1fePsQsi62LG+UV1TGEHK7hc0fA+lPgPWbC7UfwxzpPFIi0UL0T0D7c1BSkJFdGCl2
IWXkK3M036NlH4DLYoBC4AOOl10BzrI1oFv2B/TLJgEjn07kWo7ZxI4BxhMsSVz2DjgCStS87CIw
2XOwascoPwNqvDPPvpQgL66V6jPu6NJljSUbJluyMHmSc3EtOw94HypyayA0nWUjQp+yG4FzuN8U
y76EksUJdc6Z3jkddohlq4KH/nUFUM6mhWXngsxQfz3WMCSEAaPZG5/97pwsexoA1M97Z9ndMPlk
AINln0PDYoeGBQ/msunBXh74ocmdIbmZutK0TlUS/XI8PHkDmQc91Yeucf9itp/WhHZYnNBeURTp
jfPMWmU9A2LIv8BOh+Rhx6zACqX1E/7Xs1PHu6ABxGo/anhlo+OLWwuXrDXRu3r/pVvWmaiuvpTL
ghM5jR5rneIHhy7+wWUNymCzEIUBr3ph8gJgrWRfCglFLEIAHtNm3tceA6zCtM+t7wKRYgB5ogcl
LYc/PxZgdfUcPvu8TChz+a+6MI/Kpi+EtsrdVmFPKK3hm1G5LAvjwMCbQs4w6V8NVMh/xa38r471
3+lYtgvS8P+nYz39HH/++k9Mx39+y79pWM6/hI7vuBE0JQexaIE2/aNhwXT0kI5cjmHTM1lBDsHm
35iO4b9Ah/LAhniBF9nB8j30/6w39vglH1oPkDzuQvzvf6JhWX74f4lYAK0s/pn8B4oOatt/5uhA
cKerJdd7gOrxmVYzxP5R5Qdx6ZoaVp0pQ3JBIt6HIzhp1FbCHem4MlI/2JqYO/e54bx0jv2ry4zs
2AOqX2sE+y1u0ZQvSO9wk/9G+D4l9c3BmvJ5PyFnsEbKObkztwUnQlnQaqRqFHBYBnnUvCg/OA2L
3HshHRBd7RQEoO5YEjzINj1EKt1g1ySXGdIoM9ciyt5bz9OcOgwu7RqUUkcMqR6ZM4zTgYTRwTSb
az5EznPG/jfUl7llLdN6YP0oK39pX9UCBW9DpDBlRofR8mFTSf6ptabLNVIwdohKf/Ai7CAOR9eo
1r/7SfsXltYGl8n33+oijfdfnwIDs3Iqd/G3RH99ctVsrLrYFmuOvMhItzgJKbbApOw94fuXKhu6
SxVDQeRJoxVoAFdTdHis1hjrIDyoAZutqLyLw4I/lo8x19TlMy7Lkl6jkYo0VgpNZCoUfIzKdA/4
uyDlk/ZZTajo6Fbtsw2hee96QIHCrLFu4ez+4hU/2UFvX9Mw6x8hFCSmN0R0UEzCwbKuYxz8SAql
nhgrhYdRPDRYyWdLsU7agN4AaQMczwIBz0UybkvgnyrCDOrqKFrjKrkK9w/1fw+mVrOsIsDjq4s3
26G6aIronPjBCA/8LYCOcLfBTE5JNZyy4a3k3bInT+FuInSpdeuH7nW225cSWuAx6N3qxtH2s05Y
QxXnkXfJCZ0RR2ydPezdn5qVLj2m8UuoovH29VCH9XQDCb918gTlYQDCHdY5OzWXj+Lloyryfmrs
/ScjYiiFsyckMw2oI+1NAoBsdZhKG3aGBkDpepoFv0087HVdfTPI8J6j5eHro/940Ab7aC3zFFpS
nmm/5Xloh2irqONWZtiZN7OgeJXGvIaGygXlDeQgTa68rNln+A9J2Zcfs5/8qT1Lrelj8flMjtzY
vnypDeS+kO2gL1btRM/+tiqi/ELRj8/Onr6r0Egvo2BnQOanvDf97k/JFu57XOiby0JrkJS5g9ZD
EAjny7y1Jt/Yyb58w17xys9701iY9xPR9IRRWOKgcAPNlp/uJtMcbigS6Hl+y0Yc4M7Z1hsr4xZa
8aM1oA+2sw8O0rbUK3BMyWm/5UsxhU0WYTiwj/OAPQujOonCtDuxtXggFwA2QqrFPufX7j0rLP4V
XLQ2seA9a4yYq7MGKVbxLQsN2FNWNexZDwcUNVkrVgVfm3EDII1W1HSDi5kX4Zlx3HNp2TPoGyQe
7IrsW3YoHJtquLMsMK2HU+IG3qYKqpUTC5KdpObp949zkbF2e+rxkNBPV2UcbMwZ5LuXMCtO6/ZQ
BrRfGcaLxukHOPlcy0MLu7TKSQz5BsvH0OVRcoXFZk9LHQxynQAJqISKYzO62V5Xe1Cg/pko4naa
mKtPpITDbhQ7kpVX6dTgb9hOJzNWhqRWfQ8GUNSgrp/HEdQeqqRL9ixCj45tNrjGSh9tNf6le2Nb
Kj8x8kRyohNl/4Xso31m4QyZJAgSY3Y/6xAjIKPwQ0YJxFjd/BVrlvY6vG8VWXeIbXLj+8P4osMa
OcSH6FM1mPAaKJurLHT9VUxWjfBLaVxdqz35dfHqdyIGyspeL+U01UVZAUTqion/19N//Wj5HGvk
wx3y9V6RMLbQcW4Q/nlgxdjt66mp5/GClWGlPP1esjWAblDFT18PUdaSoK5Z1cEq5H8+1yS8LQ+e
p35koz+wAc/sXutWqMMcgEUg29e+pmrEkJEzXF4I+VE/MPS240c/zAC+rOKZObXxyAPyS16WfWLz
w3g62Sd7CPLT3J18Y7q6qZVsv/I/oSfKbd4q9zkff5VdfWI5xngGj3A2TVZHoIC7K1FmM+qfMWyn
ZqxZn0BDlNtsfzM89TI7Yp1aFrbryfS3Lhw1HAShfQrH8fv/Ye88liNXtqv9Kjc0xw34BKYsb1l0
TTNBNNsg4ZHwwGvpEf4X+79kSzpXUtxQaK7BQbB4aJpVqMzce6/1rbKMELMXzgGnIYP7wPJ3QQ0e
PEu7u9inUW7nqbtu2irfesGyxQp9Z87mjkl3sh0BC26ayCFNgYSaEtXRmloAp4uE2kVi9KYKmurB
nDMdtMYvLWy0YX1dnTqyGi/lcmotGx5i4UxriLcIqxrIFQXzIPrhJKenCPyoyI3aUXudUFyzGgxA
P+6EjpiDhGWQUZ+8duFQIDJYRajWD6IxHyAyRvvcIcBgCCYKko5cDz8icSOxt8pE5282QbKTlyZu
tgOYHqJCQ3VUY3YsK8g8TI83vBiS9cOZdtWYvKnKIYuVVFfefmgDU+Oba5GMOfb+hQ19WbuyolEJ
TJXGa0GL4tBPeEAjIS+kLGrcvDLW5s5bUhuVJyX6MqoB9z+wdjjRh0ClW/YqmBCElHRze1ZFG69q
O00fezhA9n1NpbSid/MkkrC+TTnxvGHf/hZFhGevoc8+wzsUGDYR5sItYIatDvip761gCI5WjslM
gQuyrY7DEmFOMag5OQvycjOQW5Bjs2veEgMZK+wGdIVxe2MUDmV3kHZAZxwnyMAsHQOuuiqn/Nkw
H7jEBstb5Y3RpfFe4s62LiXeFxv84r1I0+IeDiBRVE3/YIx2tC2YOq1Ubc1YyMiN68IW4wgIPcsd
zC0gq+6+q22eXoX4CcPuqp3y+OA7Au+DW9z3OQOFMoNrMhCJU7LHf3QNgi5iUcZrjMMFdX22jRc0
YEkh5HVB6AV1kDYNt/RLiA3QmicGTlHzvcj4Da6D7zydTJjSIdPQgHuspgHLc50PiH70hyLQbbi2
wtmuYqyIQXWrLRdVWICxRMXsqaG/BLvYWs7E4+7c+OLIPMO0b98hEjh2IsYGPRBZWTHTIE4rWZE8
f22hJ+2ZWRanibj4EygdDBKRnQmuht+m26//99el0F8ao3IEfQkx0i6S9EjgDAbBP9/011f+efzn
S/98jL6Db/vzK/wh4iTHe/XrB/7X7/rzq//xe//6Cl+2xPClJIjOlncuQYbfhehZyZoxj3010x93
SU2apt+miOWmqcwLgea4e7sWc4XhP1aJu8uN45jG7edcE8jgDllIfUow4FCJm1jYFgnRHg6Wl+Cl
8vz+sfcS0rMr4N0pdfKmdGIU4Tr7va8mebRG4W1ptmQvi21+0mpSP0emJ541WW9LCEGdKVN/nr24
wbABMs2axugdRTW3B19qJHAZygUAQZn677MIkztpqwuqHmKR0g6MWdlPSGbB6ZGF1Rv1o5t5R2B+
y85yxLBl4b9kAcSskXFMGeOjDOx6PaTYywafRImlJnaJHGR0OJzeR5lDSNnX7rRlXuxx7N946IZ2
rYh9Alp3jiPOTsqilctuo0L1Du0dVaq7gmh3AlaYbPB9Idkrvy/oTRZhXidWctg7zbXAQ4AOfDz6
oDTCJRG0/VCuOh5Ca6+dsD6nK7un4M9Ye5W1rm1SRIrWOxs8FUNKTGO9ZBdaefd+B48xNxCwtuBW
XSBZYwUhROVtuGU/vB/IFu0Tk6lQTRqN1Ru8xxbCoS33d9VyjuvqGO36zZ7gC6awHerjXedXp8C3
9cjMjBm5wpRBwfBqgKWg9BAfXdn9EOnyo/Hrx2QsXtjf6zszg5LVkv68CrKzN2swRpHvHf5irWEk
oCSb742YHm5hqUM2PyUZjQd1nmIacwN/j6XIiB57TeP0TlWc3DeJ/YaU+2ESJAZUylyThvnR290p
4oQeGoQ7YVQFL3VDi1DRv2LMWVlkZqYt/QxP7olqreL0IY5anKaheASI9ISoHiyVQq5ngtuY8vwX
IV1ojVL1HTmPg3Wg6ADvCGkVNE/941x6/na0ww9oWRuI5NR3c3N1Z+cjECymqdOsvMxCgJxae1W6
HPGTRq3lUx1tojrcRgjaE4RpZqHMI9mP7RoOVH+MtWbZAm+BYoOH0mfOq/o0Pi04GQ6e4Ig1mip8
mPWlERW+IVrP678+lzDPvesbQ+2/Pvd16c18XUYRJZOUd4NKKIgJk2EBGX+IejrBtUoOcgr8vV/F
29FLCeB1S//SFStsA+lBv18ywsjX44jFITPsaNP0dbk1HGKwGYGlO+QO5LTph3SLWFTgWFldDyR0
3pmmam/WZDR/LjImhiygzU9y0hQfMqP90QqJJqw0P7Iay549O/sBltGBSuNZMnpduT6udgTJYlX3
lbNnJLiupia+VkKuA8miW5U5VeN8oe7pjtlk4s+u8G1U8DmwziyXpjPfJn0masLxDRMRvW4STAY0
tlWEKDI3DdA5kUsaVPB9Usme0pBqZnLrTQyIFHkAfpHgV5ZRFTu9c5h9+hAqEfcdjNgUKUMdArEE
XrnpC27mBF2pIRo4Y+uu86I1Q9/yzjd5tyeW9yIJI35VBsT2No2nYw4uWi68iV1tio+nd1KV+z2w
38dMVVd70vSnvlFHu+gP4xSeh8p3DwbwtFUti2+mDUGvFojW5qrKNjWH57oBJJ8WyF2ofySYkfAK
GgX3/XUyxueCKLW921YPwm6Kc1n2HM9HUh5wbuG8EC9DgHVlGI2fZvLDmhHnRWjIkU12zIB1CKl9
NJHTnKqLnPNvc0eAjOfmewSx+yjDk+KzWtdTkZBlCikmqQ7WcISqdBRmNzEoASrnRIcod7+j5v6O
T2jYN4X5TDWQEZ1a+T9G8JNQJPLPqoOjX43gVVvo1f1HNAH9BHMEhMZO4t0URRJQi/MTSu8h5VC/
4rn5TiAO+eEYRgY35YDiCPFiqMlckRi06idFo16yWIE8Q77iHhQADkNh6O8m8hDaZNi3DF12ATO1
dU89vSHuaLnzJStg1RFUkQhu6nL+UcXiveqTswxHj8MeN4ewS8yjA7wvNJvWvogc1O6puNTzAEEi
tlFmkHlpoiYiG4B5AJHqApdRCOTxhO4RqvmF2CuTqGJOWYvbi82okSwJZrCJpHVRpKcQceR5hN17
iI3m0a0hLLbVYN4C6RsHMkusbevYvHxs5k5aTA8EWMNtrFJyX321bxbu90aKeruUdrV5N9K62GVz
9wRrzrs51fjbMhgsR7NHhnQR+2eUEB9J7pHb3qUXI/N+IqC01tIy4m+dii6cBxoAUnKXoYXcTeQ2
7eGi/EptLP2kUhHKkbr+IYDmFS1udBr88KdwIuwFxC2t4SKBvTPJEQ6Jagek1CiKqbDe1uiW8TWy
zeLgqi7LymiIvUYgnjEuGbDoUS2UVfccB/3Zhfa390KGkHkw6QjvkYT2OY42aiCqpZnOgRmHwOt6
ZkYiPvmatGJIratgrHosVH/tLNU8RhT4l0nNh69DkR/JFT1CSBpNfvUnahVoxXJvZ7BUITBbb9Fo
vZYomDZFmVsb1XXjEf/cVqamuanhXOxtp3kE2EqbsTCeFhtHblwPyRawlNgbgp6I2YmHMuO1bKcs
vlqLWPn5QlJIH70rnjNYSLDVjLbYhHYz4I6cCUlzs3TVUWxvF1tcDDcZNkvbnYREFFPScSMJ0t85
nlEeIj3Rll3P/J58Cbh8j3VD9p9dTyu/zNO3oCqehjAyf1WezsoVzFNyuN0Sk3VP2uA+i9srN7mx
g22L6oypSk22XZ+4atfFE6KIrkyfjCJ9AN5rQdoBUZD2EBlcEjxnDgvaj2X2DAhCo5pIP3HJxZDl
uhq85bTYx8mqfnbNJH+ihll7hVeucrw8B9f6vUwROWAKI88QR+dRzopMc2amSZMmu7b2n9qRPi8+
x1NdRnQLLJ5TjF1YE8KRADMRghB23FM3ZcaqtyA+FeEi7mVFWEtRGptEgYDtHXppDUw1IgE2UrkO
fx1E8gRE+RuxcYx8nj1qph+jY3x3KucTFvTwlEj1ACJcoqyL5p3yvCc2auPSTIV1aSvjKfbH57AD
3Ot3xz6GQoeNe76UI4HZMs/hd1OxgannF9pJeXXioFqrMCIHe2l+13REaHC1L5W/vDnxYu+ozzjq
5QFm+iDbcAhpTmE/72RYMryJDXHsxxCFtLv8msxU4juZRXHAKblyOs84QTS4ydDhCTMN+8jJhaPF
IrE+NPX3Ig6C/ew7HxN/DbTT72Y9LWepUshnsN9vFtmRNSOBC69ucqZXd+C8h51FAC5hGYQYjlP/
5MHTW9kzLzw0FBYy/By70kQAWvjsdZRMMOTM6AQjleaaUmcMHeRmyiVejUz5Fl51kDoph/gqvQaU
3riUjIQQXJSNPpDCrCFjrKSBsoaGRM8EcuymRchFqfgwwQSiuA7BidQf89IF+3EiVxGGfn1PwjSL
ZZMQyCvcGoAN3TGnujTOadBnJG8IL75iZ5iUROAuY8TfiXmNmyzaxh2GR4vKYjdHAXmjKqSwwz8u
lPFcMz1bJ3b7GyglzRPom+5i9IfOHJGgRU696+OJVp9DWotDqNZWWJ48BX2zgdjWnEqJzt3CuGD5
fncCWjFw9mQaab0JGH5HutXe3TrD/ruObOLmy2HcxH7qPIC0WzdxSUjfQpKPM9K8dLwn8nOLY2/A
pIyykBDJ8TJjSzsb0xCePYuAyJBROogW8njJ7yaX8ZQGxbRvq33nt84vEZUXy2h3Y2yLp9hGdAeR
09q7wqmOZeb/LvFbUjRn5vPI1GM1F+HRmcpg61jx25CX/tZy4k1K++osE0QZQeiuzTmBEZDN/VOd
4HhNavjsvXqXCFWOgIdk6u4bZXMSscxt04uWPGuLYbu+gEJwz4rX+DgNPhXhQHumM/xnI4kuUT1P
e3sKEV7G6b0lDFySXjsf3VxYa6VVmDIDeyrr+kqqU7GDOQoKzSFhopOrcgrVc+uE3zL+ijPO0jRf
1COSKefRcsZsV7bZSxDHt9yeumM5njuj/wnpJdr5hfXCgMjbJrH3bVQOoos5TA5QHA64/e1nFW4z
tDZYPADTVTZRvQb9wp3fYkXAonR1mtQ4qqzsz4YVhysluo1oSwygORn2iYK65njsWT2RZfZgRdvc
txgZWcFr4s+MOiJTPqc5UGdC2jA6xD8nkHQO1DFUrgFFWuaMZ0iby7WVFedENyrpd8+/YAc187Jb
pnw2sffS+qz6ftw7TvFD/zcnIA2KElLpAgHsEqV4cXkr7RvBwJ6SGmZv3ucvhGLCu/EJ/Pt6GEtM
MI20xaHrVYRhGI805G9a+ljNj/gghm951as7MepIKIESIR0G9c2JxkdZy+40ZvZDudjJQzAC1Zqa
vPyeD5Kd1BjqGzT24bJ4unjU/6N3UeC4rwBWvOtgldm5IaFihQV9ROH5bLtEEyipU0zB9GKOWhhn
MBYPKAGDuLbuZwxGfRt4903ZknzPbAErOSoD6JIK5c96Ep5u3nfq7Ca08IQoE005Jc07ZMfCyMnO
ny3avF7u/KpBfhEO6WsFbI2FNmhuc2sd7LKa9xBUQVc7kgRHK4KUH2QhfEZO2MDW820jPffYVsl1
noLusCBtvpK/9xBGdXQQ0b4hweQ6pBRbjelcMxE5V8dYaJGYc7Rp5+DZjhf3CS9atXG60lxDd2Jh
DNL+wobirMIOjcWEOHNFd4O+aEZ+l4Eg7ZwVco2z1f4WFMaFuR1vUCRWd72sON90pXtaymyfjSMh
Cmk/bxVoSkrXsr+fje7W1mbxwi83ab+LdttpwVmV+stHMnuYR9OKly7o7CNiO2tl4xnapN38q9Qd
K7Oo7b2AvxDEHsBqnRdZJoN5srMGc8JL7XnDi0l588LcEWjgabSQHajByG4ocPJbtHKKiiKhRGuU
g+JcQungF4rq/dek/P9UBf+jqsAJXYb9/9wdc+1/DdXfzr/+37+W//Jv8ZM6Rcr+833/Li0I/u7C
YgyRAHh0u4VOP/oPe4xFIBSTaMj/rk6YYuj/V4oU9AuTY7fLTCzwLBJ//k1aYDt/JynFtELfFJ7L
7/L+V9ICBLP/xR9jORZmG58zB1FW3ldg1T9G9LQIUrMqGaxD4i4aSFQ5RxYKG+5Zs22swVhHbsMs
2eMy9krCNV5MlzNo2sI0nV4LyfRulZqBd+xwQksJwB7tMOpjfxtoT3Rt+cHV6uQnSOVHhWMa9KF5
H2kTdaDt1PCwXnVx/FR1LJbmjBciRIdT9MktGVH4Gq2UPxskgcU4/KA2JtpYm7epdP1HsNnhQWpr
d6dN3oO+mNr47bo7omgWB9J/THm7Hvq3msq804bxRlvHRYiJvNB2cqWN5WOHz/zrQvjkJSDG79GU
jXP00wGPh03YfBpUT2h4p53n1z7Khqp5CYtQ7OdFhaRV8NCV4D/wAZJQI0j8cWivdxMwd1Fw+Ge/
jm8cpOmPNJk4WgMaa9cZPkSrxGYe5XDMzaRg0bpfUjwF42jl91+XwaXpYabIkoImG4+hiV9/shb6
lSZ5T0MyUnIbyj6Tgi2ueU1npXYa8Uma+tp1FvNdLoGz8Z1hOS5p7+7JJDhnX/SAav50oAn0GiuQ
aMBApi/sqANceSyRCGi3vgYSeBpNYFgvuUYVYNi/4gUI8JCCMfA10IBqyb9NGnLA7AYogwYfWBAQ
Oo1C8DUUgeqW6qc+jhqXkGtwgtIIBbmFoZIeibQ3VnOwpiIDnDyWdbmPTOhQBEJa9wA4fjNOMIGC
OGAaZP+bLPJhP1ctiFc3IVMkHVgFDe8alXBVXI1VLw1lHZAOviyMx3cGEko4XRziu3jmEPQbH3C9
MjREYtA4CanBEhOEieELNQH1UqMnXA2hCL9wFBpMwURXbCpZdA9I3GA2FTI+wqTJHwgE9zXagvs/
eO407iLV4AsaDMYxkvi9O8vfOGUzPEyjvUMQFtyskqAbUTGeNt3CfWYnitdeWTdoxHnYh5m/LezO
B2NqfGvcJ1+DOdDZEU8Iq4ODInBMSb0fmV677RPrwyyj7GI4HYKNQILPCmC7awBII0CBKJggnGnV
KkoPFY6eDQDI9B7iLfw5zWUZA1vt4tFfRxozEnrZOcsou52R3l8VlMveqVpibKz+l498s5/yZ8PL
3/m63TBvq5gwTPQZzV1vOAP5xg20u8F/TecGKkb+BPSQXEO3JdsVQoqrUSmWAJqSQ08xNUalQ0dz
Rxjj2tSIlVDDVsauQ1EMfgVY3isz3YKDFWgWX0Navh4GjWwuBgSXeFp3eXkJ7AhnRJIP64H5+ZWq
UG06K/BW9C0R2qffOEmU90xmjV3Y+gDzG8YEOBqDTQBLBtJGsgo0llWFWGI5NnUN58yhg6uSJyN3
R4vgF/uEhtQgv6YABf7QtuWOkTxcP+YCEcEfGzgqCSZ4YtKjGX0E8aUEa++lBuJY3vBYDxz/lEzv
o9wAGFpnGYT56Y7pOr/Fn7e1G7abpiEU1CMFzYO+4027Lg9BfNntp6XxPLli7D4B7Kkg9+BL2vvT
t0IDffwuuAYKxM8A66eA+aM0/McTu3aQ2ZruBLpU0X10OSQ/z3302+HkaIBQA0ko0EihCrYQGUgw
e9WqmKBK2nO2xVtOnZ4sT1MSRXed49gfCujWkgocA4F5iWvqvDrwX9lW6ELIQU+Vg71l28V9ENXM
heLY+xxQngbYUd7GAaIRI6Pk6LRt9jja7800/Uq6zPlcFvoSHLde1GIk+6Y2GIa1lfcyh/GDCCbv
vhd1vCqUz6hd9QCblGUdM7ekVUQIx8eE7EE4jvXZDbO3ikm0Y6uAMlCRRnbhjnVXBvkLnyz1K2AA
kMisstwBNIDk07tYvyjbXOhSgwtmyoA35TI0OjYaQRU3wKj8WnOpyOKKMBwBqwLLDrcqq0FYmQPa
eF9jrVx9WTTqKtXQq+WLf/X1uNBQrEzjsXwaKsCGNTRrMOyCp2XlQNPinW1te43a+rqM//HR10NX
I7ka2FyLhnShIiUzDGxXogFei0Z5kfCa9w6pvhLIF3hR65rB/XI0AIyAsFcBEUxoNJj8ooSNYdEe
A898B5TiPqKqgeJlG2KXujVLUlDHZ99h4yg8Ub0GcMhGDSQLw6ZBpjbsuy9a2YyCtdQAs1KjzDqY
ZkLDzWgl3WqNO0uxpRA4AgLNyjN/j5sLgIAGpLWDQO9cBY+qLn4VLdCs3An03rb8NqLG2kRsS7zF
sde0H+A8dlFIMEa2qeCyoTs6YiIwwOgia4wGdVf03VuvYW4BE8EAuhtgFXoPw2tbzmAaiodkgJuC
7qLRUDgMLTDi7G68DRoa54/cybJ/mjVOztUPFo2YA+aaYI28ZgXwOd4261Lj6OgXdRjtQdRZGlYX
UMieXPh18ODelQbasaIWN1UDuSO10PhuwL1rNABv0Cg8YEmXYACORxsR58gSAKBCluH4J5H43rXT
SL0io77PLfcwi+l51Ni9LBbP5K0sZ26HBewuKD9WSoCO8PqaNvzlGf4tDYJpm/o1BH8LuF/sg/nD
T339+upUIwDnoUFWYcLkKX3R7ABeaFwgJ0B26pFRF5ISonqhCgqNF1w0aLCGOMgogK0LBGEEizDR
UMIRWEVsMoWvNLAw1OjCXkMMMf4CcpgUbyU4X27EcBPgYVU7n55GINoahjhqLCL1HWIylCd/Lol+
iOznHl70NTfiHxY7591k8AKoUfwOp3m45TG5mn5JvIpw7M3UjwvzDKQco8v9RI5usVVwKkw3ovs2
w5ixRps0O1SmXpKOq6ovn/yB21uWy7zz8o+SRlWWbIFHrMsl2XFunBmCNfcwcD4EaMnZwqlVadpk
o7mTYbgRFu+2GSClEpAp8dWs6TA/ZSArx2Cu73JNsRzBWdJQ2cKhfxss9Sh7kEe8CdCAs0p6oDBj
xdACNGYIIlNoVKYLM7OY4h+oXxkKUY1iLpVS3cyKkZ0Et1lOxb2gTlhFSGWP2DMOdftJJ2Bhs5Hf
PNwup1r2l4omj/KiqxH01qmAAtxIBedzwCuG7M/EzNu+pkRkTaqqHiDjFN9C5rYLnXTUiSRKZwq2
MG35a5IQCjo30OQKzRolIJvAD80fNQGRNppIavWwSR0gpSRZG6uhxYudiwyM6RfLVFNNpeabJvph
rZmnpqafJhqDOqaAe8ctKLLhkgJKzTQxNVawUxtNUW3AqUaaq5prwiq04R1PT36OfOirkeawOprI
GhXfE01odUe6chrc+nUJNcfVBehKwgIxO5rxyk7arXv2yG0CADbXJNhUX+IFOiwuhmjb2EinAzsc
XlMYF5tgLss9Vo2ZYQ+KzObT61PJmQ7xrtKno8Iq6vcU9T59xSI6mEGaviesE8wtS0dHKkQceNUg
hheXTsKYzq+wWTYWToFHuj7faymHdTQgUvPK7dTdOT3nQ240A1FmQhhRPOx9kzaNQ4sGNYSJLEHh
XSvgtQRTZj0kZLttGG4Z966fqi2FWnvFm612Q+eJ8xL3/b6wDcwmPYmwfmAgB5NehmvQO8wlZwkR
FTvsb/OR1ycF9YVshySTJiyynWs4xS2SJeTIbPSPcnZ8aN6+dQfhV3z00rzZc6zz7NoTxkR0yn0K
ZkVS1LHDMgMOkzX49XXM+BFiYv2WUctBIpgCsJvZQN+Xg4kZACuXPa1J+ly9g4o4Zcs5+EHRrlqj
eY3avnkj4WRb0uj7rL+R9tKtum5hTSAg6Dpbkjw6ty8+zSbZzR2oQmw9BAKWdH6c5YInuD+Ccmiv
WK3cfnauczNbdM2JDilUSQYQREXXqUjPwvCdDgYqciyoGzAu/Ps4os6JRf6kkdt7t0FHXpv2sktB
Hcq87nmCGsUyAvqkV9CP3RnyTVzi7miCRxk70EO7rNnhGFuudV4u16+PxpTUQuIZ0LbY07yr6TNy
aPaCR1qTN69J9rgv5TffxVqG6xGA081w2X6LngwgFn4dnjfAJkI+9UjUGDcdg7Ym8vtfWazNO2b+
w9JWQUT7XWyUG8clh8mLRnlGiPfLyRufNKtsOTBWhOTGc2EuZDEuNibnKWGCM+EDDxR4/KlddQvp
gPlCsF0bNL+zCFKcwX3XmA0ICuubnCoPrmFxbaR5knzC9Qnw82qy7F2tU2jKfM/Bmq1lEE/1FAgE
Y/Hd0BrruXPJ18wR84V1CpS6PEWJeLTiLlxN0bgr1HTgyBZdhjr+Kd3xvvUIMyjw++ZyJKEiUBzR
FU5Ndi/mChPGhqlBSF98YjyKN50aGeLl3qVkTbkr6gxjIn+20qoRBa6CIE+J/avp8m1PC33lpyZm
wIjUjDGv7nN3bS+TvEWcC2/BRM5ekKMnH4y8R2+7ED08lXQE2i4+gU5mxY0l5EtFBGCIOn9FkFl9
gkHE3F5/ZEhGq/Ren0wDuWWrrVA+zfzW88qLR9Kl4Rv22R9r5ywZM6ul6zcpTRBGo7TPTZOxHS6C
HRbXcSUsPt+4Mjk3lnjuU8ZWqTtbB8sFX8BZ9DI4TLv7aM6OYcTqk3UYNAnbi9cj6Ic1g06ywvSt
FaB2CsOwfCo7bKbzJF8qfVFgU/MmNw4lgUeXjvPL2hVI8AZkh/wsdVGSDjuhMMFrETcPUBrLX30U
HiG1tO9Jh8ekQTIMgwvRdTgRIdzk/lY6XvjkyFHRJh44AfonNYnsJ0sYoyEaRwmRrY9IrddOHUTg
FZBWw5KuXhfPPCT+DwVR/Mdo+k+904yvFM2BFi8WqAsvlioQ5Wd4a/uxYKDRlRkliOh+tfJ77lr1
raFWYdmAYGLWVbRHzzzfltLqeKmH9DPsPayDrLB2Obq3uoATD9BK3vMPI//N99TGKOYWcXoyf2B+
/W3NDt0foNeXLq/XCibBNiLSay38fHw2gElvCET+4QahwKjPWQ7+IblxlXSvWPx+Z8mE4ncmW53O
dE3jGE6Hxcx4iBA7sNDsGYDVR/B56rhMYb9pzNChdYarr+qRmZmi3+SYGR66wLlJ2/epQJd2g4Ou
RCqbQtUwSVyk370nnXfeYkuAOzUz64ttDPdebWG0I7+15039kBlpfF8yWsLW0j78+VTKwjh4ZIfR
OQtZAThY1U+tJ5wLPlVIX142vAddpVZzQ7RaVUHvsC3rIOz8EJgBM5tsABdP5ba2sundzSz14iT5
Bzz27GdrdVffnX4vtXBegrTeDB4W81Kpo8O7krFavV9a235iTefkhuN/07aGj2yua15sj24UYpgH
md7SsoenWmQfqdc/k5fS3g3HGS7Plm6Guou4g0/JlCYnY/IZhEa6CO4kgHUIp3hcnLukN3tO2AwU
gd0l66oHaiHQDnrRnK/qmryjOsH/V7j9YzNMRDYnlti0Rv0QJcv4TOwZOEa/3Ld7uMachDu8jK0L
DL2uhLqFo8DdW1kbSBQNtZxL6QzrYMfru3ey7jNfgJzZBb7NJdqWVOO7NID6YUO2dQ3CGquAVcnD
uJOG5qmC9H2cvJ4lpIMDW5oLITQhGWPpXK2ZmDqEqIiFrAWwo3FAuMhstAFkCCLduRF1BwlpJUdK
q5kebLMN4cCVDzOmrSysKpC1oiU/V9RnJ6rwYBO1wUpIc6rKDraVzWvCZTbemO6SJoxIUN123rQc
ZQ3ouMlzsqmYosmyeaOvwF9qb+op3MRBnH0fUP94vWQfLT203R6vkF/ZyWaa/TcOv9M9NkpCOUUK
o6Swg81cELLsqc8Bmsld3Q7tviamNunlRlTTuAMsiP+3qy8gdxRKeiRvUTftRZ1ARHZ6+YRSrWKR
4YhNxkm6yhwX9rVqVcLEnHwX+qGQIQNycep8OQRDk53at2Q0kt3Ulx6HFsW/Y0KBVTGLVxhMehOD
Kf1R5fS7UufPWFmHmsd7Y6zlfGuj5d7LjtXUL09RCjKu90nLBTqMCcxL8LelxI4UBmN3E5AFO2IH
u8yEqUtug0+yKOFcONRtUeY3elXupQx9lE0C004AcLjE1Ef6FU8WMrF3QRW6C/PR2X49JMP9kOQ4
V6c5uAy5efNnOn39lICaIFl6N5gF+RSOXIVjm92rloNeMkCWa+a3mFCcRqjfYSnpQ9IxoXsMgaYX
4peVL4hlpoRMtB0S8uQ50Rerad+XZhl35P/kp25W+cmjID2NarE5ROpPzl8fkusabVyOMCthYFlJ
ZFuDmlbpzc6yGNn5lP4YrHmT8s56b2TpkJP97tHoPGTwbW4L8Rf8NEv+WFAgBrEL19IpCJMSIILs
RP20KhEe8yhk5JlP73aDqN/ktyG/IJtwg/bpg1sLVq/wnH+4/NPPRalZbkG0EOKElAUhiit5P27Q
0xFkM7lvXWuS6lCLcGUwz8/Hiti3OsgIYETuYsC2MRukgBn50ceg65gvVuhUhrrnZaqq6tFDAKlI
bc9KeLl3asFZ/+fiZsAozOGb3i6oDNqLXUwX/Cvi2NDXBsRlACWMs4YAP49lPoIeEdkTWM3Qqc4w
O3cSs+Yl17U71KNzIpMdbIzyGgUjCsFuxPrW1t6xsAE/QB9djlXE+yEL3B29LzaHZkDqag2xTXsl
to9ODaa4d0CBkt4DYCdKMXE10OkTV4wrsAbIrG1CkAdh0YbycPHbhcDuIx6IkW1O2LaMP5c2htfz
f0PEX2WXdP/TEFG4LtC7fz5DXFXfZZ/k3//289ffPr433+Nq+U8+5T/f/++zxPDvATZgGksO4wRa
1N4/zBKdv4f8T9MHTsM80f7LpmzzXRD4+PrAskznP80S3b/rEaJjmhjE+LlO8L+ZJWKq+W+zRFsE
/HKPn8pAMzD52/9xlpgZojBSNHgHJx0WFKKTD+9DfAtS51lg/XgKWgoa213EZUzlzMQR+4nDeeEO
b1BxiIKpWlv9INceGT2gfTIkZy3WZAT3LFPx14eWmRcnAjXz09cnndkfdywh73CTUTnrS7tL9cpn
6zVwYDFcBCnACXxVQrvb/8/emSw3zqXb9VUcnqMC3cEBHOEJ+55Um5ImCKUyE33f4+m9DrOu86+/
blzbc08UkiiJFAkCX7P32umDpre/hoBkQtue3riiTlXfkk0NpqjrUCGXtYkVACs11IZpLdXZeOC0
PKnzc8yJ2uOEzdSge/fVOdxVZ/P7lxYneCTFKuCKc36pzv4FlwHpleKcuVN6M9kbVYnkYpGUqKqY
OR9z3Wk3ZiQ9cggTBJ0SOXDTiYekB/KRhViESf8SG57s+Ym1iC6Na+M41msfum/lgJOOiCcwOn63
1WLvQja9vrOZRlTYFjyyhrthWhs5rJGppz1wP1jDJUd9aud9zaVzVtfQVl1NcT1wYY3VNZa4ynhp
q+uudb8Cq2sxUDUgp+r6rBM+IWnmtwmXblNdw7XeHrZVFxFy16gdbLObDYJBDPF9Qgu/EJ2rSP0l
j0PVB6TAjNeBksHRZLTWYgysfoY1w1GVxUCJEapaA7DFOjXXhBXUwMDaNzfl6gSJEQkwhUqjKpYR
uFYVauTmsYcqTWYn1bQyVJXTqHJH1T0QNg6hqoQmVROlqjqaKZMGyiVL1U0gIceHlFJq6M5ByHHg
qBprVtVWASxlkWmDclFQiw2qKjNUfYZgK99WqmaznYrpdVoebaerDgmFna8qPALtPMTdVH2REOve
xx4KyWobczCQgqMtMkpFm5JxoHRsVA2ZqmqyV3VlpSpMn1KzUjVnq6pPZKIIVVRF2u5KVZ8mFKqI
6IfnltI1vNewqprFEvFYqfq2UpUu7OCUhK9qW6oq2LvXw6oyjlWNjGnOggVsr4Ig05c9ss9FrArr
amiio3+vri1yCqamZLZ8GqEYMiAZCHfKPlBlkXMV31xVs3MS2tWqim9VPT+qyr5TNb6uqv0A/LGt
6n8codVhoCXwaA101SOgd/nV0jQI1T3YtBEYO6oXguHeK9Vh1KrX8FTXQYLGHqgoFTj9yKw6E0/1
KLrqVirVtzABs85IrMsnn6YmdsmMJAtZn1zrcnfOzZCL2fJrSxSWwfX+rcEMwBiX1o1wL1T9LkVs
kxAC7ai+CjTzLjDotGbVc/EGyvF+0IfBpCNcmNYsUz3aoLq1UfVtOg1cozo5dqkdqZ90d3A5y4NL
w8fLSwmvWkDVC06qK3RUf5iqTnGmZdRU74ivzVvbqp8UqrPsaDE5EFMWQ6rrVP1nrUqLjpZ0VL0p
fo7xgUHgr171rQEu6GWnetladbX6vb9VnS7xyvYtVd2vTxvcqH4YVVK7zFWPbKhuuVB9M8olhiJO
UN3c/lNUdfez7iry3+LZeY4xuW9E17dwvEUNibBhAIp2NxHDN5bMT0j8+q+q/MEGfG8RX/TNHSxs
01mM1RTMDgK+7DHrGVDA1GelUqU/wuSE8Lb8GVdkhXvEIj6lWeOQOYynYXD0/oAg/eRMTU2MX9K+
+4MG5nvMf/pB+wAewv1WGbq/cquxOs8eZ9Z+Lg6jib4wNrGrJGqyUTLiyNWsA+Vj+JIx/nDVHESo
iUgQJa/ozGKY6x0aywhuRRMxTRLI9ZfZIJNDnRIzqSElL8PaW1uRRLEow3Rtud5zn9aR6mXREaAY
wy9pNdvGteHQW9lLbvJ9RGEdg9oQ2flsnaQa+bQItll7FGeEtsyE4K8lM/yAeUrqp4AI+1JNkGw1
S7p/5qv5kkGgBl64rFkPavpUqzlUoyZSOKKrzaCmVJ6aV3lqcgUNf7xZaprFeLpS062GMRcJBcXS
DNWE1ctYRqtpGH+HD2pCZjEq4+GES1YeFn2ZdQ7zhhP+wDRpnOLvM6M2bXC3o5q9uS1uSpIbWLap
yVyvZnQtwzo43dd69r4GNcVLGecNjPWQNnrMIFgqBvg2CaCzh4RZYEQbODf+KsRZ084kTKNSeeoT
kqo4HLFMmjE1LzNFoaaLEWPGvJ2Olp9cPBGL5Vy8aknOdIzf1kc1HGZUCVgHtKiaXga8A2I1z8zV
ZHOKdmitYnJwlUcydo0jSgGAesxDbTUZxaHy06id8IStAwuGTArCLJj1qoAwonO/ULUwGK36nyBM
sDeYxsozsvYxdgxtTSq9t+kgqS7qjBQm086z24C/sXIYOKXRawvyY/bMW8fK/hG4brH0fXvaullG
WteUKZu3O19SNSy+f1aPdb31SmR7oMUeI4j/ezvDZ6ImzbmaOVtq+uwxeN9adrtOPW/e2iVDO+m0
5i4abTKqpIRJMpWsc3RePdMQ2qXBtTP1chObrOzd3MhvaSu21SwJPfY5MaI678uBzUhFQN88GGdL
Tc3TyvaY/40oZuMtKM7s+5TBGQTzFl2E6eWXYWQ4bLzBiu++t1mB6MSt35K6+zYhRVj2rZvsO/z0
j34AxHV0HwnZ5p2gNgCx2gX0aisQq/3AqDYFWsXKgNXBoHYIWskyQW0VWtYLLBJZNGCuM+6rByY8
N3IN5Uei9hKB2lAItavw1NbCUvsLJBsJCLEBQypZpN4QH4ZaaZxdlS4EK4Hh4j7IvAShflwtUNy0
a9NVFkQL8kOdxi6bITQrsdk1F8g1nA+lqV2h6DbIigbjoSPRy4Qohy/+ajd1ilG0YQ5T2f7aQdlp
COkjEn/wynY8sks/GWFAjgpSorabNxNnyhVYrHRRi9RdUrhx0I+vFCDTKk+qGdqc4ew6BxqrY8ff
QlGdqOytNQergOZfUQGORDoY3DcSHIBU1p5ZcrwkoZkMUwAuY+Mvu7rPOHzd12id46lcsGEPRts8
CiIN2W+2/bqzU4HuNalXvcEhJmHwYtnWvbVpk5rrmtwFvgmEI1Hx6iSNtqS+FUWLO1RMvBheDqG3
eWNKYi5DLcrXPdCByhpB09bsSTuJsWas8uhU6Ng0GwsQHrbcSHeyQ1bwH2tREx90AJ90PmqiNXJ9
C15krhy6yfiaAtnd4Xti0m43Rz1AAcDgjJjyhIhHtEugwYq90Ltq45c4TQpbv8ZzdJ6lKXcw7Il0
AfZCGAeobl4Vutx5m/SEiEu9KvfmcCfdjhj7GrZzIz2BkZ6dAbICpvVlnXEATpTQDyT/MvALCYbC
nMrABOdTTPWMwdNH7tgP7t6dcB2KNmz2XggFW7K1Wda3Xte8LUaDYq05lMzsAbsH1Vog2z24tTqh
m2Q1Zy2LM0FQZed/lAl0Y/HdyDJ+qh3r2zwXwdZxMA0zT3sPYyrPFqnRvqj8jW4WGFCpQvCl5J/w
mkdG/sSId1nbLSx7b6aoH0k/B08A6wgmQHUbRfkDSdVQlLi0gUatwwxUnDb3z6zUjLWXq8MCCM5q
bEfEG5q5Qo+SLrWeWQ8hkwixModC2vlkZtBu+sA+JiNsRFEnW11zLlapMdrlnI7+JF32yCt5RD0x
rQ0pGFLfRZhCkoZaDEIuhp2UGJ4M4MKA/SFobLbOmZuupZ59A//wLHv7Ijqi1c3oOGURLJlkbAhK
aomS8/DJRrrxLU3HLSAY3BseUxBOMmQsF1w8UaREgcXSzI30hWZFDEyG11aLn6rIzenRSF6t1fWu
seKjH/yKJ3n2Q/0tbD2LuHMczTl9jyEU8YOU9y5ptyO5WKjosl+shfrthAscGEH/lojyak1BvfYS
GCuQ3RrWu7zR6iQksyEg/shArcgBU/T2Tz3A01qzfi7ZQ9cBb+Ge8eyq19tDwdt+DW8HcZceDEt2
WkdfyzrOuSaMQJE+CCqxZhRy0SD+SoFejoG8NpweM0gZReApwsf05I0S1cB8zYEyMm48iWLOl16+
82zEGyNwXrJjbcdg1tx08H0tjkqDszss2Q0X1c4zKdV0BwMOBQ1tOsEoSAAbdC+e+eX68iuSLi8i
pG+p+jmXfEsnv6Dmh3Lt4ato8cc6wl3ZitmCD/q7hPCJvMpfysH4Waq7C/qppRNM3xPdDpY6q7wl
C1RoHqnx6UqVk+j/EvjBOZ6GPZl32FvbFD7sWHymEdhb8BTNQAs7QLbXUeVs7cZ5xUJPCBxE341u
CA4RbeNanbYzbTQpjLQXBleJUoK3r9EYSDlOLBOsbuPZEQXOyDjbxcSQFVtTtiDB89I8UyUkPLrU
J5T7V0Cq7GRYGSoQPsQyaRiR4s66f9kQmbp0NMwE8+RVe6Kqtxl4lW2YyHxZz1WwAYtlHGYe46Ga
uNzGRIHYE2fS0iE6PZYj/WUaHsKM+a2etfu2D69ISRk+dj3mKI7tRPuKWNOwHXQ6PCOYx/yY3WyJ
W7IdPZD62Je0zFOmQLnh4jyvmOl8K2WpXfKJ+N5ID076hMyZmE9oOJm5QwqXrBuDa27g2WvMNDXz
xQp8lTZ1+17Id6c8QZJ8syF6r1xMrbgU2n0lk2fS+r5GrXjr2/GJcVK5g2BbkxtOgscAxdrzZ2Yg
3ryeh3JbtiHXspFo4y403zM7e4JQfRQNDXnncG6mRV2gu7uioLq4w/zWS3frpGCKPRgXcY2jyXKR
O4KO3LBMbzhPVW9RWtx6Mort9BUgXg5lVm652LMPxjfDlcd7dJ36QAYTjP0oX6QY8RZSNiRoIi9b
AVHwElboTod0rxbWGj4ved1ddrAJUCa9ExERLkKfFx8QMGDxvDgH/Uomplx7Gj6ZwT6jjXSReY5X
lDMfpZl8arU4ah0w32YGbOPySNjyB2WwRYhOXz2rvnOQxzaIezyUvQoeomExK2dhWjLYFTIheLhf
2Gn2lCUEB8hRnrqYwzsn5Lk6ynpuN+qf6lCK49Nm52FkD4x9VRhn/L0W5RfwhLSmnIKyM+Yt9hCD
bUzsLu2RJwc5a4S90Ki8A6cWDLvaux+js58K8Qgd/Zg2+ckXebRttfAjQEzFKeAQZxk1XVyEq0Ab
t5hNOSeZ0ly0ZJotJabLpacbRG2W5Mx5dv/R04km6BkQmzmfnR985nH0FDVso4ruQg4bu3EQGIQy
sFE0+m/QYj46llTQh5MfwVAHe0DNT33Q7Flrf+GBZM06mJeAiymn0h7iD62L+Q6IM3i2qn5FCN4z
HGD0Jy3LzMF6jJMr0nTybFiBLxKvO1lFeuGNlCOHaiKBxzt/SFoidxMyMBpPkIAdcmQlEP0N85Oj
vuSo7Q9Nle5TrjNLayovU7QNZBds7LrG8we8dtO05o8qCjcR2yA8c1u7S7/qYiZWvLLAN/fBzynW
oBTV5IsHvNBdxnTNzmAdu6l9tOvuyYsF0vhuXhR2/zBU9XfEHgddhQb1eeHtzBrlgt+c4ckRLlRU
C5fw2yWZy6CBB+/VSIZNMAByKMnKwc994vjBBByctJp0qaY1kPP76TKZSbPlSK27C7q0vTsTRjbF
PNu1MfTqlg1C5n3gcmVGKfQdeMRb5Y4E0mEwbOtv2QQtgUWHhzSuKIOzz5nFCZ0nIczXVi9h8jWv
AZF2JbkT1tPoO5D+8X75cJZ5j/DutTSu9v1pDpFixTaxfFr7XLnZJcKjtaiq6S3nuUQtR8y3LXAS
0MSjQDsRv7eo7HX10w+DB6+nXSo4H+Qzp3a7Y1HKJYcNurP0i8WAYHEVlshAtMnZBcJ+LgRBuFpL
fKNQB0jsqURm4y2W/riSnfGQGw7xUuAe0pxBW21Yr4Zjftjvde2wCQvJWqB8W5hF/y4qZwWQTyyM
Y+tz/fHKtFr2oA3crMsXedA9R9jTx+RbF2Ig9B+ESWLdLa6ZPeKcXYXe+JLG4T6fu2AV4yJtgkk1
Z2TYcz4grFrxW7T2FZoomc7R9D3sCYETuATWxjSc5gkB+CQMcxvK9AFr7hKF5CeejatOhMWSpJCZ
9/d47BLxWjrVmgnPmQR7mCg1qyGt+RX1cKFxHjvmdMGR8eHeGqgfrTVedQRelUuQYk9yDNoB7Vzg
Dt5YU/eJau5H0fWCoWX5Y/YyjpmRaDND2wXWhIRaJ6aT59iEJDTOP/SglPQRRbvIgYr1lorqbhI0
FYCrcFmmuFd/JH6SrDRNh+vl1yVLpnVcOMHSzEkjwexXrabJZ+2uZ4u53gQmoXgQRBYCye+yTJn+
+oXHU2cNxWbKh5fGqL4MpKxayHkmnLxdOszfQ63HDSeiTROQKZ/ll8rn7TCIr7F0D0Ze0L2bzMhn
BgMFr+7Sayx3M434RIAqv+SM3hq5DXVW40O/7F17WBKlhsU3nti5z9jwR/Xv2N2biLVtjTKshiBB
rzS5APoQgCHC6dNv2twR8N5jIWRMnnEnmIc77ZuehT8yzgpYCbw3WZAOqjfOWi96upwex7HvQHMm
7XOpuzurReraAwFBKixpwYJ0C/WgMsmEq1e2qL4ClzDbvE8RrmKR9QnFRIBjbmcjppkd31Izl2Tg
oHYc1+VQchYMgPpxLg1Zms6uC+VgACONYLVZVGVorcup5nROKdea3oEXNp4gs8lw24FyFSEcZd86
5CR4RMocAwFTnVviI5eEEU1FxkN0NGshGWX081vXxz6oP2+Br/cBZxrxMH7/qHcF4pzMe/Ht4SWK
9NtQ5AMBguHRMsWVsU+00v16TemCu1NgWC7TsyH9VVG7cMRmSnd/bPttFj1Wmv5sWUwMyth7D3qK
lMHtznOcnSOm7AvEtw9NYj653aLBdsHaJiG3I2CKODUJSjgs1JxpPjQ4R5NTc7C2X4xM3s2GViyc
KfIzJn6T5nx5xQ92J295M19ohfmer23shnFkQEriQi/ybgWLZ+URaJOzwWF89lIXtUpG8q5W1Ry1
rNzT57zpzOcWBSUS2Rc1bXmKU1gQNuTp8RYh5y6ORLtyhbnG6CUWpdDZHYAyjyw7Y1ppPJJM5C1N
c9gNbb53Yr84erHzM8/1T9/THMp/rLcGpygnHU0qgfkhgma7pNRVs5WSU0f903Z4K5F9/KuLWJwo
HVwI07+tWzxR2uStHQ9jQwwZcEmgAAiBliu5gUs2g1TCG2oi/9f6bofNO7NL6wiD/ZLPlb92tQ0k
GU5c7ibUCHEbbIsVTkHrILQnic4bydHGao5F1L4Vce0vg5G4vUR8E1UHyiHgIlSxqgnH7CwGGzer
7W7iIUfe1CX2e1XVGOBQy3GJBoZQ8P6I1fet0t6FSQpikUtynYnkUY/8Vy1tTPAqoNrDqnH3Oskp
b/H46XrOgXcrPFLLloc+gNo5kTC3zqxCe0PgwkW1LSVnQjt49DT3KQnSPXSHK285Tl9hpq3Yu+FK
K7J228VT9Q78BU+b0b7oaHJOo6SEG7zhhwEU9cYpx+NfriesFqX7hIzxSLlavkezq28kfPytVsen
WBvkExNz1MfUVmba4OaptPwkDaPHOJ9U/DxxjI4zz+dmnsUTAScn0aLdDWcBGhattcppH7cOK6D3
aSbjM+6rl7a0uMKODC3SqGz2wEDjtQwxK0HAJRLWsPRnM9FBfw35+zgBpS19moNS69sDZoUWGVF/
hEbgPsFatc8obQ9+V7+2dRR86AURKsI000uJJ4X5+/CduJrPOcq0dxs98SoLCOBg8bKo4G1eTGew
tr4ZK99KLc8Ra7loTt0rWjV5Nd2Gyx08we39y/sHxOsETQXFsBqcq0WHerXHKMV6YSW3sIvl2qht
IBDqe8icOnjTRAj8vjVlZZtYHD+A/g6OsB5NI6LLmoTcyB5eWoZPXq9o22npuHBaK1KFcwiL9HZp
6idXnJcLz5DmsYDIR22Qn/FWLgMxR1d3Nkt7MaOqv+JzmGBUzSmSk0kn63Ns9E3rSzx32iTAGhSA
cHleuRKMi3Zw7dv9gxQw5YBFr+LQRWZBsVBaor8ZVn2OkFqfGBTZt6AcIZCKmUYXVdxam+Jl12jp
1vbdci3Cyb9iBlLFIKRezfWvrvoQla7YTKwsxMi8nnfKTmjTtCIunGI298XNZhxXlFcUJkilPDZl
rdKTUCVjSJOJwxis2aBPJEqUBJyVM/HwLC8Id5Yi2+tx9TV3st6wjpmRFc3RCuh0sqFp69bJ6MZX
xJ/1VhNy3pMBwFgczaYhKmoAtkQYXm2NyUhIskYw/zQUtKDVgD/NLPZ4n4hVn1KeNCQxob7r3WXs
h0xLs1+E5kD963QYgzUuAFd3vqPpe4uTy1zqzhenpk1agvZnOyh5XZz5pc7jRlG4NsakMIR7b5rf
qjbXDqYCigBKIziBS9NWd8qb1Fg3QiNtwKfIt4r4YAaGs3keC3q7ILU3INBAn2km8QqNtm0iczpm
Zv06CfFO4wVaI6ugtxVa/YoU90hwZse8l6+q+Vuhte01n4jM7TA6OnKOYX3D/RM0rpfKyX5OI7Qz
A1sPUsM1Jsjq1KRD+fvDOMEmbLrSxZMgSIHXKyhqbP+WZmDttAwtQUh4Go1M0q53ehm1DyDrHrRg
b3NkMeGanqTG9ttzh23IaH9h6v2X0/qg3pf4OfxHPON7jUyytdWTNxAj/5l9jWBuIxuZlMIAyEVw
E30eHZCwaQVkAt8uPj0Rgopp+xPdsaVm5b+ctpgolJDx1vOXCbJShuE2mxIytTy9XUlLcKSB++kO
0AD7oOYZk9aliZoldEl3X4roCKL6hBlmnySkkdk68Fu9LXeAwehrgvB9Eu3ZS1h62al/GPvwmWkj
UvnlZCGF8KJ6WqdGsHJ61UPFI7YzMwOGqwJ93OBC6GqCF0b1h1p4bWRPMxgGvwxHC0Cqkt3Xgq96
DA0GOv1ovETAaT9EH0DOMdrxEBqht26GDKrV4K38CHyQOpSrIH+Z5SL2CcwlJ+6nG5Bs584JAdru
NreaPd2tuywYtSx93qLAes1y2eTsjDxmanR9A2uei0zDeYEAv8ZX7b2KVju4gfcBPGztSYscNDWY
z1PrVZcxmou03w3MDubA35MW9tnqzbBPW+hhef5UpdZAyFGzmXwxriuDpnBo9TO76EMjyJEy9TL8
LHi9gxopXhfu5BCWu3wYpwVkL3OVcEVYQWN5zjO+pTnVvE8Jr976LnMk/LLQntdeqUUb0yerLE9G
tn9gtjU0hdlQlQRdGmR2jcgVfP1SIUS9hFpx0nUN9FdAP2W65QZATfMG2vmXWRfOwgoZxo6GUy7Z
8rxMJVisZIDjYhoVJKk8WEECM4BIHsGEYxst3WkT2jEUzvnNGymG65H9q6TZaSMJUH0hD1PdsRYM
m5+mlvIL3lWbHSS8rYSlrlEeN9nFDbNPs45eQbt0ZCsxivNcdgvT8KuCVrRydBZb2HWStYEKcdvL
wdnJAA7BXOwdR/8+DNYLXJubxnJrUc9QOrEQLxuKgcyJT9ko7BUtkb6KdEKCzcbZV+DZanv89qD4
3Ruh2x+z5+4cIw1ujt1rV5QpBy8SHv0HpBDhASVpZb7tYytYGmH+Xjpx8Y5Qa6GXbM5YcvarNMcL
wxyVpYIu32Aa7W2NepLXZUFIA09SJc56ZS4c2T5mbvk6BtDLx+mzADMKJ6HZpK2/9KPpHRFXvK6G
YIezcB+CO8uMFhVgi+k5iNh5EMdKuCZwa4dD9ixsRtemQcyVO04UUL88s5svScsmM9G0F63wYy5w
VfhtsJXHB45Jr6oioLT8gF53R79LiVTXrduEQ1+W+cVpguiTAQ7ZDXI0WZe35dUose9pQRrfnIja
zHSZyZXCGR7yVMe+6EvOhXqRfKatd5kcRzxPfpXgQ2VGNbLDEVPrHBxvWlEDDExEXPQ/mmafpNd/
ZQxR8ZPhpAunxj4lUKWOTX778x2obyQRVq5OWymsU9b31mnElwnFPwvsjcFWnrTHPtpBN3yqGNqe
PLuVp/tnpGMziQOtGDFLPUm4nZsBAsyysfNixaVMUFf22u3+gWuctWlnAmpwr2u3qErijSOg41Qm
YF4MqhnK6R4QmmOYxypjcNoPSjwqkoe2G/vVlKXDmuSp5FYbG04C1o0RpXWTuD0nsjaOA/7eEru2
DUbNDuP5SGwXfIc6Md68IiA9pkqs44w4YpF7bXCBWsvVTsf8JoY9wTNkYhIzqoXlKtHJXGwJnECj
TBC61PT6QKBazwROX4Qs/LbMM7K1E7fdeajHD7hY47NJ98ZMZ86Jfaqck5MPw8qyz2LSjVuQ6L/q
Psr3Sd+eK38AuM3iiCYOmnngFTetDWm7p1UZ5ObZUWZjK0e9bQ7etu0dWJ5hEi2DGclCwg5hU0X6
N6S0iCmsGd9ETwuuWw0Y7poeN5pc3EfIyJLa/sKFlQ9B9OyHTksxnu1tSTEVwm1v7GHPu8ZaQBSE
quqYb80Yxed6ZdoGQT0kFMCYpnLuo3YpG3081BXdSpI1n6h8mdGkZfYws2Xe5ICSFtADDeVlZYMU
jvk2lcDO6yAeX6NqeohnfiFIGAairS0XIZSwMzEjrC265qtk0X4ktBrcWsc1IzQhPeU4uldzYcnl
VES3WtYthYkRvRjsgnYmHtfl/ctphi/0/1W2/1cqWyGV3vW/UNl+ZuXPr/DnXzE9v3/nn8pa1/uH
IUzXtG3dcFGvOn8oPZ75D9txLekYwnMc6amb/oPSY/7DMCSiEgXkIT5IEqb9T0qPIf8BOgGRLtMf
Icm5/n+i9PxdVuvYuuciv7R1yQTBIU3oX2S1dTHkcW+C9+RKsg9lv2/VdsdurpbMfuOevsb/Efws
bgUVfpH/t7zLbkWUt83//O//flcmvBWUUcKgeBHib3fVReBNiAcqdo4c34UrP1s/e7bk+MIT4yz+
8iL8J/el2Efk1KmHoEBJ3INtWaZB2LdDI8qS9G+pRtoYTBJHZLJzmdUT5UdCTr0IU85zHfCfkQUz
nttE7ketfDfz9C35gM75lOhPUTRPOwrEB4gcV5aELygZ1//1g+O1+/fHZlmuaQrH0OXfn4gkyjCl
GkayczyJpoMcg6g5hHaw1uPiOiTh/r++O0P/t2eeo8RA7w3biaeDHvVfX+QpULiO0Pe2ASfwRe3M
uzKnIAhd+eaVjFIZNp0G0De+XulrbEbg8Ro8gf6YFqtUN75GKMLr2jRO5lh+QqYG0dP0gB9zU6Bh
IPkhdhBaA8HWZ0y4dUuWNxJdxHCbWuvqfTHhVWWeeMxhJkOgtvHoCTcBBYlABHvszWHFu+h68+iH
4pGEGoX7WUDUS/cxA8RD0fmPCKQwookxppf1ADW2wTJNwaQPpY6kgxhKB6MOO1DYm3lGAxX5AIIj
B2tadBhatXVrs50tDEGQZ0Xso5vQpQCym5WKLCbMVWMg4yblr1zL6CqGgLyXZP7BKN/tAhMoIoHP
VYuxMqxrbzt4LcFWlf/WkHaMD/MpycG26LJAq6r5yLDDiDI4LpdOABvEG4zpNtZus6y1wWOf9IJt
xEBh7LRbG33Iqm8mlKPute21lyHRxz0pD+4SeKK+GqeA1mk2fxoc7StSv7HQlnW66qEnBTOMIcpH
EMdhxvoxMMb/w9vofgr612NV8JxIT2euRy0n3b9F3FMQFM4EbpGkBTnuFVj6YIz1Pz+UsUyZKN6/
nm0iov/c7itIdB4i7Fa/YnsgmmCt8NN/fuT+zfsv//Pv/PkTcwOAvG6IEGz6gBhr18oPFjF/xDBx
Zc7yWAP5wQ2FbL+RcBhtdLjmh/sH8jCxZpdI/KSR5Ycg9jM4kkb2+zN86Ox0p4kZr+d8I9QwP7Qq
Nff+WTfN+UHrg5KZ9IdOgkAKZ4E7vd8VlJKKla/5A54ARXmdjtjde4J4RDZ4iFvVn8rNHvnl77+l
vnZF/EV30K7DoPIh7JHtk9reHu57fpiFABeqfur+2f17FWID6Euqn4sZ8asb//zE/bP79+KZAdrv
u7n/btzEkhlx8tQolXCLbffg2+q5buuy3mjT8Kj1GnY+zbYIAOP5YJWQHwSCHXhB6utyzvkX7p8a
6kmz1If7Z//Z94bW/I9f/P037n8Owpo/gV7iL//5pT9/7S8/+efm+2e//9yfe/vL13+5p78/xPuv
/rm3v/z5v/xf99sNqCtmBkIyHS/J1HzFVdx+ska1FyBKh6tUUlNZu0weBdndo8ge4fywdGQzdAh6
d1zff8Gxn+zOCj6AFhMx08N/Z3/qvfa6vb3f3uXAXQ0/i04sXYyHKtWxZMix/fR5EIvU0pubJCLz
TGtm/b4nWMDnuZftS1s1uDyxlm3ufyl9CguZfmroyDb5bEd7ymL50nbD8X7zWGYuuee1PA1Rat+i
EMDL/QYCCMkPdfvyAadxcypzeCT3Gwy8C2MQ9q+NG5GJhDZvQyXQfxBIer89QwOxbvSQ8GZC6J69
Ibrdvx/a5bB0nEY/O7OQV66++u9/aZ6zXwXl7GOLW4zQFhcilXpSdfYDIWiNb5oWx7uElJatkFn9
zp7x90Mcc1GsdddtD0EyOU9Sdi/3X4z7PF2i7ukuelsEV7PDU3B/NVhUvI+anpJMHMC7JVN8pVUz
V56+BVEQj5xEMRJfa7NtEOyHnBoQ/h99RzCFhjZqr6eAYrm0cbUwu6XH9uCRplWcH8YCGDfw9f5i
Jg7JfbUcV/HkIhmLpvCp00tzi7w7xUwHt+z+IUjHcg/czGREXQwH1MnD4f7ZUNmhOr74po6f2l7n
//um0FesDGI2EGN51rGO1KJDZ7ESJvG6VWexWCQQDJNymQTVAPaJMYdw2/r1E8L32IW3eWzOiorA
IWp8hGAhCrB+yHomk5Xltg/H+NYDM4pL72Zhr90KevvZzq/udCwj3LKckVg+1fnCy6ytHiHzhhhl
sZ1ie9q5jXYoGEinuCn2pluvm9L8Xg2ccFOtOrVtua8I+r0UhFWMlQXmoyP3Im4+cXkAQ/GK5hih
ll9hZJouWoxlMC6SalWDcVuHSWGz1xORs9MiJ9nVkXXSgYYfrRe9ZujnIfbFb/XmZ4O5iV10+diD
Vk3jB2hr2hei4pka5024UdsJGkLnNZ1RmjH5AL9rmLxXungxNnF9nT+HftyFo4O/xWlXPsoHCdh2
XbACWoc2EGgAZHjTi3wnav3DjeVNzEAc43FfevS6SWM/R0xVln4zbzxBlADDh2gjTAtvygQAOTU2
g3FzcwwfOc6e3ZSET8X/Yu9MmttW2jT7X3qPLzAPEd214DxTAyVL3iAkW8Y8A5kAfn2fpG/doasq
untfGwYp2/faEglkvnme8/ipvy8DgFXAo28RY7sTRX/Ai7VzQ7RhX7KGoUoQh+MeTOJYVuHZoiHk
QXO9kCuyo+JAGQiqr9ePKDwZOFFVE/KJ/kz5+SxIN1w8hsiMohUfZ/kHQUBBrcXqZRRfSmEg666T
jzKw+Aw33kvLMYfL/n7jOxwkZxA+y2ry1/y8I2KYwLmj5W2SJH5NRzRLeOlf/TjkLzie+zQZDg2C
ZIru7UvCXc0onzWWNQ+2gelS2NxN1e2AW18Eb33pAx0YzA2GlTAxGeVltZcRdb0Zhh0qDHIyeJGz
NUumvuMcdWu88T9pilCFawhO2nHt9dmjFuoMynyX3s7SWFJLKHzt4OhGfLOJeQ1JBzPZDFvP6nRq
jDt3J9qUva6GuN2JIDFlEm2yWQAnimG6MhQWK3rop1fyE9/ACehJ9rsv3/6ZzIH8YYRUfqaaXa8q
icCvFhJ/F4ZCxJl+9l03EvLi2oA3VMWzM9NMlkjMW/JnfvXdZODbQ/YvGiIy5GV7+1QMIfkGazqa
Of4IY8asV/bWe1FV4cZO259+3OYX3W9+uLkrqAtRTWkcSOzZ5Q1rTgbE+9Q4N37UA+JJkicVneLP
mgGMNFFTt3UJQdJDEBOQ5kBwH7PTWUZ2ZL7wDf4Ic3QZqKqC1ZhkYHomlWiRyrMU47H1xFsjhbad
KW1nX2NqW1/G62RwW/qlGaB3sUTIHDAL0TJy+DkUgAHYu7Kj6i3KyiczADmLaS3Rqc642OMLmP6+
z0LJAfPwKQa7A0gozVVnyG03Y1Fram1b2i3T14xRZe/7HCiNAw3XDKNYdpP66Db64JL/E8umoEfc
TyYoXEv+nBom3A3JYsPlH8RAiTP7pjR2kTut4th/xL/1ovfmJxNuj8sUqByIOPUYg34yumC+aCbu
vYwzG0M2uz41KR2aYUinTmzGmc4FQwuOVjD+MLlqLnQu5jiVzIvRjD7U9zXqSUqCS+artACRzaY5
W2pJw4E0BpGIUqcNOyOcNQmDtoI9xlRFPYf3KTl8TsQWnCxHu7oeFvkX3ykOQXIn2lgsLNeznZ9M
jTebS3NgHU9cRSJWhQE2WTQLuz551KrCW+UI/JcB0qAw6dutSSYjho9YNA74dz/li9KxVYF9+6xN
+S9fkzhsOVQavZmi8in5Bf1zsewZITY5TYaZamBfMEuPjkNUAgoHLZqJ9JQzWDvao2AI1QvsizBK
S6PPnzQm86vZ0rHmUVsIn488PMw4kKjBNfsEfjVNb+BW9pGj11fHKsY1PD4BKIzaVt8WR69zrlU7
JjgvZ8Z+rtfAIwQvrQ5wZPUuR0tl+1Lj5eb+tcpn3hBmgZijHJ4Ns7UWY+aPRE9ksu47g3pMTWTH
YrhJcskHdOAqQO4bq8p1i2vq5t/kNGsbPbRWZhm5Z3d0g5XbzhkrjsF+MHwJpesNuF0MWpO4mqAZ
tonWhTr3c7sjUeegFuTTP8bbnMtFOETrInY25QB86Lrjpyc7UCKyTKvyWTChX1rqR8wxK/dzCrrN
aSVNfd178jCNHEUCncDutiFrrvTJ54QDi+ERW4S3aPveWMhs+EltRXKYUG6Po0mYyJAPekfT64QH
L+2mcik8ZhjCoNRKk/lroXfVVgLjQ9IBK3DQviDVjdgPk4B44MAteY2a7tO3OGbiv1VBpI/YUK3m
xJT4l5Uzh55F0ynDOYhTFk4rnWLI5QD5dezUQ+FfbeTyx1BEwZGLyy/iyD2noy2xua7VjvqVb2d5
uj+QLEKjw30pIcG2HD2TAnPXjqYlDV1ASLnnnKOwcM6mNxYzXfJ8scvHr1kojDEsbaDFIFzW3fwx
QWmsBBFiN8F0OhZ+ctQNjn61mHROahnvYWdgKcCiVxgV84MORWenUXeqk7GJu+3ErH2Vhna/y7Qk
PVItnR57TXRgf+qpo0yJPJnQdzCIvn/t/tDef08j+2RbGbLYJGqrVaqN1P0ZQuo/nv31C6na9f1n
v8UxS5pUzbhZcD288bdO13mTGMsx/XIElEEdxD+csPjM6/QVnJwbz0Ct75jE5Ad0kG6/voaDDTeT
R2/jFL7PfYi7Bg2sLPIvR6MXrjUCynEahHb84zcmG5S5qy4cxRYLPbp4LA11nMg/2yrTETkT7JUI
xSh8yPbZyPVnmCJOubqOG4ch1qEZouYy+9VkFjfiZbyPwvg0W8kuSKpd2MX2WZ2k5bgqTjl5nQPX
aIpP8clNhvHljvP4oYXeiCTF5hDEJVnCT3RnE+09VEk6sPX2I+o/IVF/v/7rV7DcOTnr2g+1Zd56
vTcfKQ8svSS5ZYFP0F7kHm97REGeGSXrAZ1GubGLgqOYqDsYg7MHJdoOs/Y1iABJcs7lUWFzTVCt
PRkmK5eE26ovkw8teExdLrlUdgfLJGquKdbr0SB1r9erVl2rzY41BN/gRcxt0evbdeF3KDYr/J5h
RA41fZqKDGfV73QX2TBqDzKaIWvU3aRFGFCCfAzGOh6omMI8d0pyPeCwyfG33TAH68nP4KyS4YHs
zKuuXJx9Ojf7uqy6TcgPjkAVo/yIENpYiOCH4ROZCawaaY8UmLspDiW0ebOZCVjsSDkpoEmmsPUP
Jx/cQ9gPwti1vUMCLGty92AN1rDs62LTe9ajztTrIObIpcDYQon+5zMU1hXaAI6a0rf76PC/Df3/
N7mG5TEs/duYdfXRf/wh4r98FF//6398//jx0X/9+Oj+Pvj/40/9Mfk3dP1fHkK0wFGGGQgtZtB/
+vntfzGbRr8PC2W7lFn8Nfl31HkBc3Jm2L7teLr15+TfNP6lWzYkiIdYnzMB1/3/cWoYjo/U4x/D
Pf7vjhr6MxbGrIGd9Z9z4SA2sqxI6FkrO7ppq7T55nV9uLPL3t8TvjpynGkezBy1C6A+T+8P/kRX
+l8vTRKpZRlM3wQLYXusL05ry00r6u+t99pV1vjMyYPYZtqYLJ001I6eeij8yNw3hXMwtczey8TM
1kFX15uEqPW+Tm082CS+zdy1tl1H6MScXBDAxD5HFVVGedg8GngO27m4xp1HwL/Pl3l2Gscejj8o
nG0O2bcTRKq2jjVQVlKMzXoUBcx3N6fvGitHYNaFkWNYkB47xmEo/JuNn1hkHH1zcooPtwwfu5xC
oMw0vt9faYkfPNZZj+dUmnunHD/hopwjDWlPpUjOldaVl76XwV5iwrdRPp4y9BCTyJdxHWZPGBxg
8ihbdHRn1RsFDG01VodhHJ98zw62xHTaE/DruBlbhA9REs0cv2bf7Yo1a9EYkq3CjHuhml+muJmf
ZBhu84ymkDGq11LS2VVzzphmzmocDfOF8h7gDksVa1Nsq4dNS9FiHJ9rrO+/H1LK7GkgO4SNkW1w
kzevfcFyw2V9OPWUW+dz2C5pZKZiV6/sWzOl+8iqx6ckmG6pYZBlEHq879gBLVqd2GsYNmLNoii8
oGInVWyYNtYngswm/10Y/Mjg/bWjzGQ9x/hxOXW2dmFksax2WMb7PW2XVk81e+dP0aMhhgMEl/Xq
xGibW+9FCK99bqYiWXkMuY7RSJwxptaFQ492LVqyiIZlVTDbQdYcIz3a1FnXnUqD3Cquvnk9uI08
afQQc6gDVM7i68Hyh/Zc9QkRIf3FGjL/oQnNdx8a5rGMtjXg7sZqe3tnJiEQoOkEG5RwgPsu79uy
6DdsBLA2V7hAhS/go23dOoafxIoMOigB7Lu0eOmk4ZH76fIH6ZTXkiHSbnZ0DWjHhvNjQXZKyqzd
SPa0/M1w7zVy2humGhkVIWYa6aZoQqifCqQ7oNwl346mgIaHmZscfdxJVFtvMpgXvpiaK/Y4Dh2S
YTpGmvlUAyZyo/XjtY5LO6+bdkX/gn/GCZvscmqEVt5olHR0oobqQpeYtoVFQhaZck6mVILp9bvM
mODNov9qEWST/rTR+jr+tCMGElDV88FRiP9cWRO9TworaoOM95KVIEs1aZkzBJMYMvnTrkLVHMHb
aQK+TwFd+6IvfoXU+H1xfaQxQAYfac+OpHWEttFESxmgGX/0eVRdSyO1tvw06VrSEW3bpX8hGZC9
9vk4kNSxPrVBbGuzMJ7ZPLubrsKvTahj3XDovh9V2snKidEzUoWtpbt5ttrtYNopU/YweiJvvexH
vvM27MGxnmNn3RS8/VuOpq4kKc1lGs/0NUVbNKvxTz56IEGJXj6klq9YBENsrCgpX1ND3rpUv+il
77wz+FNsiPuzMFmY21WUn2zP/uxJJp81tzyEemmeCjTiJ9GM5un+klCjQV7ot5Qbpw85ft2+9ZWx
qCxRPlBfW10H7TUva0F8c7ze9Zs5y8s1DmaII0vTziPvfj7V5bhmkNWLEgQwJLnmgiYhJgi7TYzu
dRRB8N1Bp+HkxtlrunpPHOYXHN8hmBuxjXxhAyhYNqFyOov6pGR+NHrVbY5TY0VhQ7bFKH00SZ/s
DS3zH428tDgbSr9LAay0KGMWX7+f4juDkSNvClfnl6R4PLTY/A2jzkMIGbPdd9qJ+gs5FtS1q4Lx
Vms3QRCZDCuzhGQN6Z2ANtljmEeExyZ5LOgm3ojYY9ogw3LnBXG8qfqufQ80+TCxi9yyKaI6NgvS
U5QTaHQiDX2so8FapFpyJmHOlTTA3077xt4MZban7DSxwvqzjQaWz3benzjf9K9VD6eWh6L+DKLm
Qou09hLyjdoJaJZtYo2o6EbW4pPjzvTB8/6wbDpSueeZJ7vDXA6Byqidqg5IftN4h/R/a9shAcg3
Vhh65CehVvCRfpn0tfsR2bm9bCy/u1a1qA6Qq85GimrB8Nbc02FqfmMVimPW67Y4CchWmD2qk6b9
cAoN8qiLw+ekgd2scGlyZsG/BJC93lV6RRZtdhBDa3O9iekuXMcwxYd+wMCDWBBq3Oqjbazst4HW
w7w02akRtfvQ4wR7CIs8P3Z07fUKFs40KKGYQAtmRwrHsFW4Dw1A9bbwlvf71zi1H7rLUI77xtr2
ubhPBFZ3sSW4C0dsf/OR4so6f67ysmCsz8g/78uTbdvNKkjshAnZkmxETImjKZ670OEjP0SPch5u
zJZgadSx3/1ULvZLcqblY62l2rqV00BTEHOTZGT9jUvFYv4gnVPVLvpOhCeqFWhV4LgWXwgf9XBI
00uPo4jZFFkRW6VzvLmafna4ke0+iT+4aNGmPVNw31dadqREiz5LXf08BN+thkY2OtScG0RZ9VZl
9bwt/V6g1KSeIikg5aWBSxZpSLbM+879YbpvUd+Vn3GHU5dBeERSpK6VqpgHRxDlYHvE3cG4RTuN
BNXNzRAwy6rSERXHDzGdmhwPs1Wk6fRtynp5FeNkvsYJXvtOzrcyd6vnqLfWlaWZr4NMu4sNpcaV
g5eJFleU+9kzUUpeopSZly0UoGjJ8JhR7B3NuiH43Lbag2RTtrIMs+Y0StLn52OxaCfb22qFFX4r
QPVqoxw+yhwWk+VFvG2ZKBPmJMvf4xK4aeEYPEx8s/guaqRhE1J93ttcOxOXd6pyijT/RonFeEiF
j65G9O+uxZeKggtA0UTLMhjSiyvxTlr8zchj1gd2VLC1UccPyxH+wrPZRAZ67cCIAhP3ofs2+iz3
+l6r11VF8jbXXUJ99E6UHT0kZQ7ilZh0rzKi385aazzht8Qik19kKfnplRHCznxaU0CC2EPW847e
4WjZsA49hg2Xbw7ngudKPdjgoC1FEqsuwubdyy541nR/WvacsoxuV185ef7ZsVC6s45DNSAWsUf3
7DFGe+Zg8Fxk8k23uV27ykNnKiOdptx0jrLU2cpXB4zQMWPAYceQzzv7Y01RAYbVZ6R4NzoCXg0v
d5/msWGopEAvQxFgloK/TIWB3V92Cg2bYcR0BYtVChtLFEBWKZSMkat+Ai0MjxLODMOvUoqBnok7
hKZwtEyBaSmEWqdQtUJBa4PC13qfBSZXIIP3EXCbrjC3SQFvg0LfmOZ0Hx00nK+wuEIBcqZC5VoF
zQ2ZfsS7Z9rJmaH+W0e5tNpiWAtfAXcC8k5SoZs5+F7CoX9Ic/oWUa10hvFjZqazY0pEus/IFTDT
sar2dG4z/bzx4gG7NdxfrgDAWKGAsC4MwBQeaMEJ2goYvPeUQGib53laoVj2NjIsHoIgtpZCAYet
Qg9zGERozpJFt/4LLsN4MO0zOL5cwXe7J18zqcZWMGOosMYRvtFToKOlkMfeEdUWAH/BjZ7UrAIj
R4VIDgqWzBU2qSuAUiqUMsp+6AqtbBVkKcx1paBLXeGXgQIxQ4VkSgVnVgrTdBSwOSp0s8l4i+G5
VkinD9spFOQ5KNyzMzaBwj9ZEgKgDCChroJDJZRoq3BRSjiOyZ0g5RbLGF1hpZ4CTFOFmhYKOkWW
MTGoBUSd3BgkqFGIKue71WpU2KqvANa0BmUtMsz4inV1OSw+1X8+E4P/PFDfuBsjjkv03gFpDa1g
WBQEM08587yTsBie1lKWK0NRt52Cajv/qsdFePzrK0U151tR9T9G4lQn3zY4ZYp1yaWVAzArcw9T
klLKRln9CVVBe+ZmQJRKBRzAb54bJlESX/xhcHBkePGXxZb2vdYlC+vKw+iXEqvyA/1WBfNBd1L3
PclndW80xx36NPe9IBYR1D9Sut4ftT5ihUPiZm2Mjk2AqacDs7KfIxrA6LmmOZziXnbIbc8O2ZiN
aFsGzbVCWnFQ+f2DliLdm/A2uVpfHe8Pvnqmaz5nwGwXJ6WSxrXWxtNhnu3x9wMRlbWPRYJbSqRI
T+RBgqX1bFrlg61F0c5XeVdEJh7J6dlWFZPaAgB9S67E2PFJxZwU5c0q9YYM4CDLzg0E0cJOLKoc
0qw5/fXQ0+q8Y8yWD/LMZ70+/fXAmevfX8rxLfZr9l1olRfGlDZ8ED0ygx1XGibOC30axEElyw5u
9R0am3MzbqnC9I6BZJJVpkRNx/5gBRkRWEjypcSTfGDopzPD1KIH1LAGh6JxtW7rSdWlFwcf4oLh
meCKok4gmbqfPSOr9pmVJpckQ4OoeeEFVfJznOTxhc4kTjhMN97M3HsXWR2kK2QwpBinccuHjTWp
nT7kab9kgUIjTkwHxZT61SkiJZEUNpkkbPyGwfFSOqMzkumLYSbOylfKlC5kzMHEmT/RfZBhzhdi
qMdFOXTniAm3KcztYAQ3f6YXgwouhBOBRk+YZ5Y4Bubbg/St6ZrF2rrnzIKUGm+TjINop7tMZnrx
M8vnfKK+lG1gbyKiD3h3oh9NRYkec0TkYWm46+KSW6jGwb7TXEXne3ucgp+iS7PjaIXelkpgnQKA
ZldY6AioNYi2nWufqzoTH8DZ3HqrQb7QOkKEOljKtK0fND39rChx4OCu1x9dUvtwdGn0XhfWzbVy
/6FNZK0k6RoDi4QjxCAJVhN6v2PqBLto6Nprb3aPEtaDy3qmc4eYPvo4aV90Pby6TqtxZMk9eKim
6hpVzWctPHPbOpHcjIAHSCvj9NtgPBRj6jzRyrPl1JyqobRzz1bKuhXdsHaW3+gtmjcjFX77Word
EDr5mawdlFyY7ycDc4TuufrJR/3Acr1+SsO+PZgTITMy3/YbSRNrwZpgOjCL0550AMMd/nq6nDUO
nfMCu4LF2sKY+3cj1wgMmU78IET7jM7f45pom++mOsWVonSvMqFAqIhqpAqubr3zTshWJuN0hYYn
r35OJ1nRiyfKimidYIByrEVTklt13fX9pSv98Hh/Zjo1z7Rp1xtGhBEwregg9nr9OHV7QwaPpA+R
eky13Lhmecv0bNwbOau0OA2Go+7qRwrUOSigxlmHuJr0XeCbqxinkr+uQ2EfAjE71vL+VKaUXM0p
5yZuOJLm5FfvX8opByFp+OfrtmLyVhpSbnCHzo8u1px97THeub+8Pwik8SjeZbe0TeFydO/nG8o4
IGvKKr50JSCL+UBPlXFNkgCMhx2RuUiqgItWJ/WHe0jNhqnZGoH9WUhnH9gFp9IzfYwN1COnV7Z/
rCm+557sx1wPm+yGRLbfzu2EVnrLKSy/Rm50he0s2ZShtFatB1Jps8PYZu5xoDkCHX5LpgC1pKvF
+HMKR//90JRluWziwWUXa6RXr46yq5WE0Rk7xzIvx688SMuTmTUVWBAPWjnk+7Yzbu2g//mlnmpn
Cod4D5V0+TLBeKx6GZ01gWW2I3DNxUvn1nO/5MdWdYSsRgx3f/37qau+en89+j6iUO+W2wk5yDas
Tj3UTBV22vn+pcpqio10COJNssom4nOhWOt1Gy21YqJgXESnWmP1WjFdRJ9z1ntzpGGaWUufCGeF
jFY/OJoR79kCX/vUQmSQBvJ77jpflVlOj1XNbgSn00vl2FxmsgZxAtxzvM7oFsQ95gddh9mwegcm
Cdfs8ImCIsfdTBrLoILP4Z6rOJ6qLn8DLR9IYVT+kiivdoOsMbgJZr/00E6PjCN8LcpOoXrg+JsD
0FbfN3nnXKbebOkqI5dJnFLTQv8CLOdvPKzSK9fCyRFbOq1wyVBeJ06E7EU3GPrWD6nsq3w9idYN
npY9cY869T/4U/mzQDb2aKXDIg7ZwHB8nK/yqTIvs9QsPDL3p3TbIYwbT2PetjtuOjVWRZns7Kiz
VmFqu9comHEAi77YsO3pD/eHkkvKUiCNrGE+z50ZJPsstqNNrwXf+SEl5wIj00oUZX3whm7vTlN6
c4z6w7XLdZr13II1nR1OTZXQtkwLrqFsjkrHmZ7SNNMOaCsZhQb99GQmU7ZK6hhR7hjMj+SMyMVm
7YSCONt2dZAcosF1KclpruGcNA92KOTKVSv+JXsYc62xC7+JdmTNgTKauwcvue/MewDTTeUc4kwd
ZZvJT2oAMGDH7YftF5sMzNpSfNNo6MeUxXdZpq8DMXhG1WehEZ8ZdBOhWznYBJCzDfY5eWaIoOrW
c5zLjv+99/xqN9kDNl2AToxaPMQchBJGJRjdZsGjKfNl5SNqChl3UFQxnzNioXwQ02+hbxy62mLj
yrjQWOmu2x9jLR2OlTXkHL3S6sfqx1rZGICotgxitq5YgDq6JphnjdgRMnjfmemObbw1dtEe7Ih7
sIPYbCWnqT37CQVMnvmRZ/rV6nr/FSeucxRmES4q3fVf6YeatonUhnWTut5phqqmoMAraVlJm4MZ
xMNJtmqk0+se8aFWY5vmR4u5KrvvkLtiGXltSPtYVTNwwcKXcbepiK1y2E2XqxN33Q6hVbkKTYsN
ylRzak6XBSLUetLO5YSFQEbePpc9ErZOo2yndDgWtapn7oLGnoapX9rIl0MsymAf+lWa9a0fQmp5
HdsiyBx/Y2cSHk22i5P+OgYUsQ6Zm3MRbB1GzR71OJzRq42byLNPaiNQIDn2kdkhqHDq/zJCuztl
rWjXUco+Cp8zRbN9+6uxsdQUQZw/1AjSLdvOr5UriRsOGd+MonGfga+HMvSvPkbMtWlQh2jR3J5h
wao8Sc1zbzIMTzr/lXXoNkDK2kQuFdBN9Iti+WTvmuLkRFSs6/EQnJqogIKL7RfdHVf00AWLkAHV
WxT5HzlbEcvMouegDE8Npya7oElhCBLYpHrS31I/0Y6ijp8q9k+PbN2vphFxIO8vBiqU44UV6RdP
Z7oTy8xa9Ma0o8LCf2MVroefDe8kZmaow+JE8I822DR3+PU6d+i4lHZ0p7uy52Ao6FDtDM6BrSNF
JI7eIyKOTAyyxCF6ll1Hix33EpGb9zh5xsUYomAZGIWJ1NH3VymdrJVjVq9cZhDC1cPZCIe1G+VI
QfUMMLAOzEVEaGcDYx6vYR23KKLQf+Hhfy2gijaaSR98HbjTqSH1v70bE+4PoUnseW6vykvmlc1p
1DznxHGEc8IUy91Cp4gkjRDFEg7daIF8oLKDRaI15euqls3GtaWPE4ImRycplUCwUQEzv2UcqD1X
w5yunSD8Nutu+ZoboHCxqmJhZZIR5DN2Xtl7B2ZXLx3DIUhKbGuzRCXws0TM00RQBWQYxl2WS5Sd
ehUzaifgYOu5i9jR60+5O/Ynw/oxRKH73FPkuAozqjYRS5Y4vFqXuaPlrWy6L4Gj/GitO1l0tEMM
c7iAHVwTc/CtnKBZbSoL49AcFPGm3XCGbYppGB45BtNuSVB/1jRWnO+vOISJl4MND1xp4+MkdXkZ
tGiZTJr94CU/kiz3jlpScX1wGLz3lmi34xjDjEaBuP73Ufv/U8LOIhpHYOm/jtjdPj4/mEP946D9
95/59/IKnYIKz+e03DRIsv29vCKw/8Upo8dWFJUnB+B/O2g3/H+5+GbAVVEX2IYX/CNiZ6Ia0wPH
Cui3UJUX//Y//5Fz6/6P13/PvRmG/x/SaI7NQT5XRgscXedk/58H7R7d4W7f+iaNbFZAjei/h0oq
kwPgwBmiP5Im99d/jbjvv/Gee7k/uz8MXZ2vjLxnhck46s//0v0PYZf+I61yf5lx9MLifufpaEGk
GZtc0mNyKN5UMFpmOgQwBxl1f6hDTgM0Sm5WqWKk7l+7Pyvv8Zb76wTl2mJMIjWIU0EXwMny0ETI
rBaDQfMxYQm2WDVNrEmMsn6w64PetSFlPulbrQAVT18BZDvs+oFY7s+kekZpHZMACJcB0oU9PyZ9
Bb8wrIeD0e5MjKvwmBJOhpAl0m2FzgD2UUkITDOM2AuBa0KF2RAwZFSk0JsYBqdWMI6msJxGAToY
6BtWM0A7AnoHMv5hVjgPSuVgXSnEh7FjQHMD1I/Cf2oFAll3JqhReJA12VgMJHWJ4QCpBkLkhvEL
kPoTDZ4/XYeFsSnb3cyWgJaJQyXICYWF9mxldMdKq1oFVCrxDkA20VyDO8J0h5nY6xna94UbTxdr
dDCoCKta4xfTUw2gKbRHZPz+F+1Y21qz9pmCpizoqWIzcLYtIi9eDwquihVmBZ2hrVN+2Leu2LBJ
mI9SY7cV6x/xndKqFcrlKKjr/kwqnKu8k11//Qr/AHvHG3bnKRSMkmLeawoPY6zyVd+BMcixQiFk
0TlOVia38kK2NkXQCCSSbJco8MyEQJsh0RyINE2haW4goAOg1YTC1jgHHzi+5vhshGnjPkFrhcLc
kMCMFx/yzW8uoiekAB95sSDjiBdoG4xGy05Bc67C50Y4OlsBdTpknZH47w2knaaQOx32LlUQnqlw
PI5yAPMg9ApIPRdir4HccxXCN4HyBYVC+oD7aii/QeF+fT30m0S9ue/v8Puz35+F3C8P92f3r/1n
v+X+NTtlFt0qCLG784i5YhZ/PyhckdUVcxaFMN6/Ntx/D0eTf7zOFPZIiZ/FoQBtAMwtaOCeNhmM
ZKlgyQRqUlP4JH9r4z0i6WgotHJSkCXMHTtjuMtZAZgNJKZQSOYQAlBzsq0tOrcF8WujeVdmcbRq
vMRiEMJwKxs5HKa9Fm3xTCzVmLLmYqIVdygwH+c8PPnmcNLZhu3gHb8qEqWrVnpPmePrK60u3iLD
eUZ4/zPDo1c1+q7sgfJdC72+U1dfRc9fvHXod+giB8cvyw/P+cRGcXVmOtCF4bKco2yxp2G9jc7C
DooFZ5vbuZzaHdVVQOnqc0Af72EK2DpVU53sBhrmF2Ick7WOUunR2yZiEBtXsDPQUzvZuQ0CZlJR
jwnCioNlJ+mSCLLxiN+ppDIuddLyMZXsmwZ/yGnk7vwLh5sUV5w6VgDLgrLeZYQ6EY4gKLG6wpqu
izZ4olM2AliI6+VUJtbG7Y3LHCK5ToOUsV93sikjxZea5LsuZYaFbu5JM2m0MTNKfuLGNzbEsb6l
3q0ok2s82yeh1rXU61AgydUrK9ub62V7yZRanaIs4rj8TvNsO7KC1TUbCEau0NWjaiczuyqDsVjF
Ueov6Exj6trN8yrLtGFBRbB2sLShQrTGIlkfoIAnC2EIpQY9uhWcIMdqBHi0KB5fJ2qomnGYdYrr
H5RoDxeX7xcf9xxvo8v7Q21LJKLDsRyXsU3UB0lSZ9gffuySL8yeEv1TK6qj1TuHrhSbQS/XHmVE
sqAU1BEfdkvKoO4gz7WtQx9N3mnfs8h5yoMhW8DgHjXCxnQNvZr8B8RQbZNi3rPsqo86Rw+MkR7q
MKf1AatekY/8L7yfOjz/Ut3Y14idCmXIk0uT995SOnzf6xZyfTCZD4lurB6lSMtl1lFo1M/OF6Ut
xkE2TvAovIjwgXoZ5XFwNsS0mygGvZa/GE5ZEAlNvpknwmaQov04/aBN5Geuja9BS/BYWsyo8OmL
BymfufMsmRNOl2IIsPd7QNOMXL1oF3izH7Ipi+Wm8a15Gbue+eBHpfUgDDoMexb2i54kQBwg0Jhn
Y9GZ1pMXoyCWmf+SG0enPrc5VeYysBkUFg7noGjtAUWoto/J3C/o3o7pTPX5UUdvbtO/GT5CMrPy
DuQ0TgMGtbH7EVbiNrshAAV2HgQpMp+wosZcL0yHYtdmxdTtGwv/ecHB3LuFIh5nmM+wq27FMgB3
u7/BNk3LZ3puamtVuf5LQdRm40WcJ2nPk6B8buy2JpumYjCrk9/FWEcnioDwx7DHjj3aBULKsnjb
kUQtV37Kt6Oa+PCH7DfElK44LF9abv8hm8HH6V9uArqFVx0b4xUWmI2vpY+9HDmdLMRaGAnnsO1j
7DlrJmMbN51o2+zFg+0lxqps+i2f4K+QQ/ht61bueXSz17D73+ydyXLkSJZl/6XXjRQMCkCx6I3N
sxlnOjcQutMJKOZ5+vo6sMisiMiWrure9wZCwoyDkTCovvfuPdcO92GOCZfWMDKQFoQec+Ie4lHY
MYkR+ikHQbbuZiBkA+lVEvwUGh9Vooiw8/lLh3NebK0eg2p6mUYES9wcHshOgaHXVz+YgCAwaq19
PWIzH8biqZHtTcM3CIw4uDl6/MuyhqOinPHdcZ/2zhvDePJMelSIZly9FWF2SPQObjp9FmTg+aJk
lBO3ZJGgwLr6sRfgTesvnsZz9Ax0Xq/wIcSE3rCoLvlrwTwo2fbgx9mZhH3FZIiRTkDYV5U6ExYW
gAixkMUyM+N9IzrCOoMqWNQjraAkoCkA95P8V76u+hpd01lmIUqgUezzQb/I4ha35qPpIy3oHM1e
KYOBoqU6iPeCSFpwWT2to0XPRMpv0iNUOAu9mn/UxiwkhNStoK/X5UYaWbkssk8txh+o96R6F8E7
UrZ4YZXEP/rutMZKEq6MmaGXVUCXFOw137CCQ+/VNx03C1z35BI18qpRTK6TwQL1eOtTu8LPn6UM
Y8PHskmAPrDPhSx0ooismqtt59tI81/8PjcOkV2vcjmiOYtHOHEDix9SRfCX3tmBha2a5DcmLHKP
+vzT4k64wGqSbErTfWCqQQhQMd3qhtLWVDt/qp+r8tgnjEryyP52TOxC3L23aQ+6CGXgSqR2vZxK
9s1hg7fNt4lEMhpD3yVr6s74ZWDfUuMhvFUWpbcYNnVtjAuMLOmWuRyMzaU3U5eF6qxtEXD30mbw
9GCnC/C3zw5kv8OAEWj2xjKT0lx5SPJIbvQ8DZ5UN3CdRkH/K2D72ZBM+Q1D6z2pMlo6paQFbB/D
mTWHkA2tb5RGS2vIPt1GvZZJAsvNKBg4GszXxoyBWtYiodEa8gKIX6b9pNNwzhzzyRycjzIxWVpc
m0mUl+3zEEFUwC523g0EUQUEFiPj0s94F42FfSgC/VoXQXJOCuOMl+QWOmb7Jpx6XXlmdhrdCgpu
DlaO8NXzRLPoZOmpdsrjmGCuMYiX6KTTa+c08d6rNZ2LsnHAVDtTdxqQJ7BUmPqWUTHOXWd6DQxi
w3Vh/x79+pQwBlgm0OaEgF3WIXlMbeIMLMtaNvXwK3WL10bJvSu5Ipym6Da52Webgb38ojKi9zYS
S63gOvGvYcMV1rbWoYRK2qdYeIAIlMQNQk90Q2dFz1BfEZcZkJLT7QDuoWaIyGtS+rdbea9l3MBw
C0HQ+0P8U2kVLQmqqo0elEgZm7WgxbksXY9mh9Pth05rkC+pj9LXUzSXus441QADnw3+qipe+gZn
k2e4m85q5coX7OFUftB9/8Krp/uL62OFdAUtzEA/K7B4V/S/MGe4C8c0zxhrKG9sgLdEquDrxZJl
jtOSkVYB5rUwES+Yv2kLkS4PgtqzSm8fCgbi9U6E0kJb5f/SwSNg5DVviM5eYweF0Th4K2PpWGQS
xeRz7bMwRTQ9kJCCy/Ol8d7HFGR92IwNHLxMZ/cORVbLVl7VxCsXK1wQUqQho8a0JjbgjNWADKiy
xM8g50KFurB0EXwvkUWGlfkcTuPvWOvepg5YYFeMJBgGK6KvdlpebQAwN6Af2KxVYDosY4s8l3Qd
uLFIhanXupL1Pm1KItYhXS97GdoHR9UsJ1oN1jtO5QkpWuBr4cbqjfqixco4+/ojhC/vzHswAq8y
cKUFSbmA7o5EbsZHqqbh1g0LCDPiInHD8Vs4xS9h2yjGikFdbXw+yzAvt36DKkOocHYu49cLvU98
Jkib2Pbh6tVi1MrY9NjkFO9F15LKVPpftupummydt6jr43Vg+fYprILm5LNMrQMxZm/1UD3dn6o8
7VjSzn/XfQM3jsRPa9YZUs7WR4SZ6elr3EY/aLD4XxW8lEZN2g9qi2I1VW0NIrz3Dy08z02sN1sT
s9quHLL4NUnSHwwIkoFBLW/uwDHPyjLHtYoC91ib/c2bhH8sc/hqbZw828qaDpY9y/tB2CWIRFa2
38a3xvnp130L0oAuW0s0FqJ5WhYqivaGcgC7mT3TVMIXMgkYJBKFuxpqXKFyaBHAqmfpqysbI260
brPri6Y8I5IF05lw0TKNIdmMpIfpw1Ky+O7L4C1oVH5G3ETwrZcfVBMtuFpXWPhvgBperRyXoFJP
NjLrHnd1YAKx6YMZG+9DS8c4SiSG+Wl0JGKgT8JGfa1INEqV8ckG65dgWx0o8PK2w7i4R+fUlmAY
zTFdxznh0UH90UNs/2V4yU9KWH/BRAcvb0iZQIOUWb+49IMPW1wfb0VmPQ2eSubomy+Qvcu0qJ7s
uD7VdnFRhrvXcu0ZhS8N1bZd9CVRKnFSfpc5A1K7IE0nQpNNhUv6aMkmu2xOgZEHmwrB8joofju2
Q8nerYkrDvEHOKkf3EI7+0leGncyJ3uwwXOvS037MvED1NN31dBySPFSAUDLX5FTMqdJboPeqXWv
geuLwqbbs6iv0256SdRvvSJXT3ev/PPDpxHr5ULooARtD1J1CHtmEXXg4yljHtK5ZHFdcXLs9kqh
D3/XqVIGDRAOZAD6udkIr96jq/80LSxfKnV+4mPGMgbOY7LTD9ecx8WwvRmmfZRNRbpnaeSrypIH
VPpFnl/8cSSYtdfe56jZVSa1A69kxc7ie0qaZ6WsIyKrcdnjwreM+Ibc5lvXXHiYErZzS4Cf6gNU
IO8J9J5FNUh3IRvdWdP76hZpqu/yiB1sY032gw77f4h149qXmv0AqiG8NtJbMVrhrqWFjjg0Rvbb
KzI8C2yD4pB/kOQ140vnJlwB8Fj2/ghZohIna3q3nGg6Dx1RWLFma2STwY1qFTkACIU+Oo+yx6ny
n6Ehv4jou9WW+1HlaUwgPAW3SVIi4Ficra5cB5rI19jrw3NolU/MC09Bi2hapqewf8zlRD/dmPxt
jubKiryQWJXKhfvIcCE2km6dhOUjANN2LV1u6P+/Cf5/1wQHVYb76v/cBH/KIcP9Lb8ZC9j8Jf9p
NpP/EKZueViOQNboc6P7X2Yzw/4HPWc6n7yXeIZO9/mfmDkLAp3H+wxHmdQNFnm+YZ23Tfi//ofp
/IMUZgmojY46jiT5/2g2+7vVjA2fbQnHmFOiaam70vh7BzwmGdxiOFee3k0VhtckZNzU+kj6ZNTL
i0WtXRq+dUTo9cBvGl9c9LCzTjx7YSA3HMtJbP8IDv9bm/5vbXl9/pl/YcTpOPNsW/cMydxJSsOZ
7XG/Ph9VFkCvM/5nlIY1aLSwpOJT/TrERLIKW6CQnhaiks3zV0NvwovKY7V2zPimB9oyDKcPMp+t
tx5zEMjlqlynZNK/9cy3Ccw0Dz5LyIRK+QxSiQ5NoHC32XXHzg89UM42NWLgQBxIyS4zkAaOXmd4
VujptimoHLqC9jYSscAwrCNmk5ZzYl7ZnlqmbAtHxfm5LfrsHNO2B/iWb3qZqifN2jrMxo6VHVrH
lmiFEDca5GJt28pqWvCS8ieNtA6KaOACGAFPLaKxU+jW8U6r/Xrr60AhQnYVC1V74sjwBUlRMVP6
PTBxCCbotBdUL6bsFL0rn61hQYyAR0LqCqrvJtBi+zy16DDz2HN2mZ+fo9hpf9qe9hJP7S41hPHU
la5Y54PIzjQvQ2QpnrHJaYhJEP7LAIvWxzgg3vSGxrrRokkvo40F6f5APdezepHBJCFqwDL7+mRF
IxsSEmXi1FEHZ6q+EUf5+/uNlxrdJQMoHMnu1VZ/edfd/rg6/nrVzJbIf7tm6HpbzM4ZKzmIWv7t
moHbXhiFyk925UZ7X1NofHPEQ0PdXJKApJB0MPdIHtL/hhlo/LtXUzcdXKHzBWvYyKRnVuRfL1aJ
oAWCjApPFGWf2SjiK8lDGz8wnfVgyOxpsHUFw4EQwN5j60nA89bGDIYZBvm4pdpvt2ie9cn4b+CC
5v/+e/F+9LCsSo8QJxI4/v57RYXmBW082Bjy0qcJJewyEbR9hDBJ+0s6Y12AjT8gb8NKgzb9pNjM
n/rI/q3QtmyisE0WY4PdUc8JobkfZEcaTtF9QTghTTYnDk7YlXGs0VYtkWf3Oww6Egr49PJf/2ut
mWX3l/+tQWwJoERdupiEPNf99/sBgEw3y1Ru0CXVkZF7xtrNCyJ73PaIfRZuN1EsZ2YJ5OW1w3cn
PWubqArbI0VBDfbbxOKEOlkuuhALpY1Qe+lbECwK0ZyhdkETx7ouzIQwKM0uQGUHPrJZAsOHmRGG
XI5NdU+3Xu/0s2q0X//1yzOkOV+cf3uBTCA9QeTzTCK1HfvfOJBN0mVpa9ftkdA251BkM6HZDiec
EzTOGnwgKOYvRi3KnU+Cg0im55GkzUUaPw+O1jGS8pstfsA3wwciFGMAWrUm+V2Grd1E+90n6S00
aZdUPlmzmmbqy9YFveL7LXEn5FaVXrIbsdxtercZ93ZPK6JrwviqGhT9ZFWwEcSa96EKdlZNKMIb
2Pju0siEsUWhxIfo8GIwiAseYqIfzpUY2dTMD9iB+4v4HXI5Bsc6UVVaf5x3He/Va4rwydVC79hj
zV9Zei8+UFfc2ENGz4Eao2PtQ8344yePkv90mL4oGItAkVA1OdyZDdshRBXf3FiI6EKRRXB7O31N
0dS/Z66Zz+NQaxHlWNoKP/se+qZdkvSBGKmMQkok02IkM609Nn5vYa2/lDP8sip6fhjRrTjERo/s
lfxX1BECmoj0Z9cpjcme7XRL8nEphHmCG2YvTmheoTEbl1FbS9bTdRGM5s3rdZj/sn9DBTHbWb3+
5EsnXNuVElsznfB7ecl3jaXl2M39oHbvmam59xUC2SENdmlgeAc3966tJUucTSAVvM4eGQulPxpP
8+hGUP9otV5vqcz8ptb3vFFeJz8iMdvsfpqdns0I7B1GKdA/vdNvjJbUjBFjBPGfsMkBWHEn95N4
kxIXk5uuu01IPVr5meuxfsqVxJhCTnAS7swS9Us+sPikWdssgxZCEoufDlczfrNU9kI8SbFX7iXp
GQ8Vefyhd8wanRfKu3YFMIcufVBEV4adwcWLfkyRP94yFfykumbgiN5pafZ2uCFL06M1OMbngC4A
JDGtJd4V1bOhUDda0xaf0mPMFtxnwLBsCoPWfgQNNeqnTTW1Lx4v7q2tteDgMCwTbsVlrvTnphYs
uFmFOMoMiL3JUzhvmU0pkdTEq5jeymyTD2MAc2alsN7aIC0OtlH+1AL7h1HiS4/IxCBzQ0PKzW/2
gGd3gabtl+cAUCenRDvmQWod/J5pdSzH7trXZIv0toto1khf9JkBGrplfGt9AixT2QdcOZG3xMpd
AdxxcIJazZ7t4rgmgtUExxltB7YwawyLjNy5Vx06ozJ2TGWSs8RKv9GnxrliPE/WEXbl/TS3nDFG
ondSeQB9DA8SXXfstrRNRHTqtDY6jWVMHIAT7nHNoU7vjnBgGZQY/QY9r8uPn+BOOet4aszT5MT2
KRmbkK7Y8FybqihXLeXRKRuzZgWsP9kG5HsTIfeYjCmx7VX1PVSrAWPwm0wl9ZFV6ddgPtAbwTnU
lAck9sVg6lcza0l1rcCgIF+1VLozYlc/BnnV4pPSaFxXtY1cl0RRg3fbwmtHZxUYjNeMwTKvHuqv
i+v/HEPXvRhjIi+DW/3Uqh6KR9l59M3lFyuq3FHN2hetSR34hYl2NJp8UzBrbYqcVpxN77eCxHm6
HwIjXQbEaxxLt5Cn+6H+z4/yBgiVone0oVcrT7YNm6hLMC4iw6Wr5wh64HFL+E0gnG9gJaQtxdl0
KkhoGYpw1QcGjDvRTyc7jPVTh0itXbAQqD0m0GPaONPpfpDUnQuHc9C5aLgs4s7xN4EzhXBTawWO
kESRxG39XZj2yTVytVUhM96KRXpKPKc+T9hqV5qPep7+Ia4Kh0lRmdYo/wh74TvPJ+8HQ2jdYYQ7
eD9PNozVT8kRw2APk74eyYCxTDZqjKnuB+Kl8bVwCdfZHDU9Z7qJlCPt2H8+Q7rTeUqlA9mseA1I
odrGYUWmry2qTdMa9RMr1DrWOyLIeY8lK6sdyhOT2BI+EQ5phsIZhqqiXLYEWmCeqV+8aZLbMLGd
0/3QRI2xK7T6qYwiSRrAeGRTpl0LOXKwcxojZlJB9CErp8JBcdQ8cUEgx5rPNJV/s9WdmfAFN8bm
wa0dSMCeXPeDqh3W2Ji81OjZciuPwTyUEHPoYi8C0mhxcitiVsJ2IGOqNqkr0uTMpDlBXg700C6t
leWG3qGbnQ+66mmXT8LaoObPyOIbrfPzZOfWWcx6mahWyA5IHpnND/Um0B3tjAMvuEQ2N+HCSOFT
Al/cqoH54v2BYn70fghGkGc48ulIFeaR1u3Mr8Jg1BDRiRecH9m52XjGLjqU5vmPQ4bAXtKHIDEI
L1yupU/oZMmxJK7pXAOdWqpeDw6u0U9Xp3MnXiqsH7RS9iJtAgxk3jGR4cdYN7Tg0NesW0N8wMky
NtlR+y2C5p08tPLgGE9jjCQnpUeaYnUsLeNL16vfjJe09VzCrhu+y6S19cGRMtsOJZwyM6Ip4s9e
vFg6HZoTENvemLC7mc/98TAR02iI0QivrLIZiMP2IBVXut3988M+NukKl2lfg9J0ft0f7rup/+fD
7f3DoHRyFnsOTI4Rp5QO2d53XZRyibBf1LOkqpu1VjbuyXXUxG9mXRPWqOXgcovURZR1//DPgw/9
YVO740kidS3f736oppsNgXnYPxtDFG2yAF1/Fbfbdv728q7T6mbVyjAf7ifvh/u5+0dZnYYHZn0K
VOQhzcrucP8oDyaS8zBRBmSTk0oIj/bwx0EnjeT+0f0vlhcB1U5FiHZYNtMhsd2R3n48/XGIbY2R
2TBgzCSafmE3dbOnm64emvmA3K5dyobocUF0FrY2McZI9225guoYPnjjLDg2y4gsaZRPCqblQgyT
ewtCz7lV0LfB3Y5YypjOtF7YbIoid2/V/UCbjdudgFj4r+cz7IRD2USE7sxffn/ADOW0mm3b+Mv4
0vsDxaiaXTS5GCuUYR1RA958+Hm30jXDs0Y2Y5pxSovIvZ3tYKQUpd31/ozQr7ybsFqQrOHEn/Jf
X5lCcyG/Nz5bIw1iJAjBg41W9cEpe31tSha0+7neGHAXygxrZpmbi/un90PpB8MR69PT/avuz/WZ
7F7HsEFjxxf95ak5AclF2l7CVN2knjvwgUHipRMNbQb43g69i7iF87kxs/p1Su70CkIhC1MH0OJA
2t+P+1P+fJ6jjj6J0df7N+onEAZcANM6xqRpOcNNFbb5xw+5P6EGHras86nc9Lgjb/dvo9uF3GpJ
4CxwQfKTCNAEL5j78bpTOKB0vPqLxI5tfIztoZz8ebfO10LBtW9ajU02Hbtsez93PxR4sDbeVLKM
z8+7H2iWJKfBsM4jJPf9UA7frWGoB5xYtMqLNdqa6EGyaDkQUi96apo3xxmfopgorqYJLYbHnGpH
gnldr4FlGvIy51P3B6MROh8LGsKz+dz94FljzT/7r2e0kucHBNAK0zf3fz416+t8nRYDMdrzU+4P
RHZjHVD2vP350+/nhxbxNN6l65/nvZFrMSJIdXd/xjj/CinSkE3raBRShVveOkiMGNBZkjhUkjA2
ocxtN0nio4Pevhm5a990glGWgNvL7f2cNZ9DyzZsCgyjy/u5+8HLUOzgfUPf9fDn5RUB8L04GJFG
dQTjgYSgbIGGThP3uA4WcKQFL4ODnWyYYtjWc35362Lzwiq9bRLR35rySYTTU9V0q3bCEtNP1mfd
xNqtnA9ZNSBWwa4wp1f6TNA5p+d9SlURFAv6QmgH6iHBQDB0s/vWv/1xrmKGxDb0n59FmvFQe/Gx
N4W5TeA+sWwj6ipjNV0mmeHKYGAYdex0Oo/QJ6KFXsOwZMvneF8iDHeKdR2usLvDW/HDwu9ZqWcx
BBccSEzK8ZcW7btb9+WSevCJ6YhXqAdz9sanzUPjR8yczyXkXJLtslVfUfWqmAGhCVqozOSZ2GXe
ZQaD2Ohq2hma30Tb2HH8KsBIomux8dEw/ENgakMXdN5k1HxD3LmoyJstr/2iJlsR2YJ6NgnDXU+Z
dZ5c/TZnqfkhiZlbWYxPwcyx514FIHYq4NqGA+MaxPVJUbyaOu48Mi9WWTbh/WmOTkgMqut+Dtoh
yfztGNxQSRwlVocNhCq6lxFmj6gYaReCGKowIPrA7bEt/bAGyq+MnR/T8uZRkGqJEz5eQLLgRpMQ
DMzcfFwAlEasO1inoIeKQ2IpyguN6EogX6+2Bii54gJbYFKDxM3+K9T2ide9h/XGMaqfnRacad31
5y5EVxQJzX0n5uHoaZH5w4rih+olw9SsBUzOuLXlVKR2zEB5xkk0xhnloyRkpzl4PvOXmf09Tv3v
YohvsnDWVt3uI5ACMT5MQBu/irz7RYEEFUHuopTw0fyrku5zkU5YJqu9lcChmMKtV2ENQHb2CRpc
bsq22lV+h7bEZDqNRf7ELhSxX/HZw/87lsK/kpz+JAwmZHTZw1VepyC8UK0sUiulgFdUu56zYdK9
It2ZlCL/paIaD2L/Scb4eTxz7xo+6MjeeDKc9s30hydj6t5pob6S6tovWERffNs5uJQqmzxc58r7
XdTiwSzLG7qQH7Id4mvvPdfdQGZF4Kkl479x3TfWhUauTfhE0uG00gjTWFqlDsek1stDIlhoHSQF
n6Y9HVpBnPpCt/Kl7LPmS+bkLkZ61x9pJpH4l2jVoR1HF5aB1W1tOq/rFrPfGvUK0Qg1FWXvziRo
SDvSL76GNLK3g1WJNV5km29k9bu0uwUNTLgK/Kwf9r97OAvboGynY6qT8GS5cjsKvGVd2jwXbf5W
9mX6ywuyX9hQoxW2NW+r+4PcTkFx0KouOCQMiVdsI+bg2VisNGz9xw6VhJZRQyC02XSiCNZZFBMW
FjXPZDkxAaywqJIN89p7wXoIreCp1BImvu66o1f5Ir0WgCYU4Si6AXbxvtqh/dH0Y/+WIn5mQJw+
+6Vpr8FQyQfe9AK6/nQxI/PBLfrkRwQUZ+NGIbNbUd0A67XHCFHL0Ujixx4LQ7WZ5jyqLEdbEmLN
duzubNTrREjnnSS0t75tfqOBfyeyJ39Bj7WvZPemCq3cUY0jga0IRDTJsN6HFK6UhxmgkLCSVwei
ELcNtEGQiINm8GbOVL9TQsDQ+WHqcX/Umjpf0Qcu15IC4ZXxNoGLqN4LWHOI0pdEFHFd5IHziOYM
mKvMV7lyjbWYl02IKU5uPJsNy0VXZW8NTqOzMBQc5I7JpOGiguGFdvsJFenSsib9JXzpbJyGRqQ3
1yEje3UAgGk603C+HypHHAfMzDFBMwcvMPqn0qBIDGVZfKLVMEEuIZROJtvbI+taUeoSXRZHiCHH
Yidhhawzt9N2UyiTpWd2c25d4p1RW+6Lum4B+3XeeZxaY2LowQMR48s1hPka5RufwuBRh6K1z/5Q
pTf8AeKkewi5ZNJvRZdav2xJAKmOfXapl9h9KztDmdkEw8b2uFNFWdXsmo77fIo5gu1JJB6ncChw
VtO+dHt0oPo4fBQZiHnpDeU1HlA12SP6d12rHnRDK5Zur28sp0iPXeWhu80nkhQ1eL221uMHVOm+
D90/PkMpe9FaZAJ5TtbvYBfjypJ0KAAf0sLtwt+u9Wm0vftdjqQgm65E9Olme1OznStL9UuksgrW
Ip9lOS4B4YZE7plVcQ5a298XGGkhlBA9uxIjsg9nqE4xfL8x7Dq00J69tOjib6KK1p41huG6UGyZ
dRk9YtWNHmvgGxLZ3jWfMSrCLMWpz9SDT+CQbxn+Kw0OqMCBYZwpTlk2ufMu/UjJn3b6s079+DOy
E3RZFvB+vUsvYSjUqvWD8J0Y33eF4evbJ30Wld/31FtfaVKnC03hLqvDoUEiQ98KD8/41HmImXCd
r8EAagspJgEoddiiO9EgY6vg5JQtUejSCzEkEr5i1PaOrF/eug3I46I1xy3YenARdVV+Nr396FQV
JgToHovRAshPE4qt/SDArEQHj4UHunHudodKo1guoLMtKxTI66jL5zZ3yPKQoy8lRN1eV5CRTk5b
LPoQLI1Lcxctd8VtXw/O7jwGSPGfbnLyud+aXjSLHsaXpcnjANvkKGntcHd1nsLeXjaZ5h/0HrlD
0+jDlRHqF0zl7gi/heUKOcMRIWdGhTfoz0r2h5oFftUZYfvWae7KyUZzSWKsPMcYMFeOLIqDXSYu
yuxdTDiqm/a/JoFRGc5geTan7isp8hkDZ42vA6F4u7F+i9QcyGcEBWw+k65oh2ZT9eIRjeG4HIzq
Qj0F241/G97ubgnlwCN/PsDNPQsnMX9Xu6FyqS3KWF46dJi7LGdfm5dZg+qMyAoF2MpYWDWpIdU0
Flsn7eiLlNxIPFmmB2vwy13rghKrgyA9ishbNXlnEaWo9KeycMelhliXTKiRX0zLs5PVaseEavdk
GCI4mfXwjiYZPZqrufs6LeL9VEjxg0jxZDe41pyuQPXujmcroI/UaZpzc+2noSsM8uejbNN1+F00
k/I1rmF6s2uztlk16ps0yBv+VKX7lHd01fodYBBkshW9WTMn5cDo3EeL3tZBpPUmtoh/DajQ3mVH
LzVqQ7Zo44gIFauxaIPqkhStu3TJuF2jL09+kzDVHKGfwEdJ9XhtQc7gz6rhAhblyY3q6T1JyKOl
oJTxpcShvh9z6xtyO+HuRqA/GhjULqMQu6phqz3pfbCP42QdxzJ9RUZDiC6CKb1wt6bM65di0KxV
0uYdMRpz7NdknkWDuM2cRP9Im4bwLYOMEXQtIe0Zeuj1u9JG9dyVmnrWArFSIBMx4XNph1nCdpP9
/dVQx8ahvAwiwU4wGcReFaNz7DTWMQP4weNoeBjPWwZljRgeIhE82oysLtUoDulYB08QOxJkk+NX
iNLptxgpeeLyFWBS/6gi2W5LW13mrAWA9XH7wJ1VLiLUv5rL2j3E3qelfkM86B5zn69IRv+D+u9X
Knrthvb11fal+TOrexIBNONm0FF7ziPnECvLQzRWH0QxB+Ka5W+/dT59Q6jXdgbG27FOnyOtQC0R
8OSgO/4gQ+5qq3Qtg3R8dAN2pnqGIr2PeGf6ms2iTEF+dpM6WzOSTxmTOS/kfhSfhu5ucqTueTzz
4ryRBN+osDEkxMNLNKJRU1RPY/EBmEgtUajiAqhshlQVXChbufo6NHRvWwBCXQjNbn0ESjC09CFb
1YnPGmvor7qIf3Rp7WDKyupr1e80bnBLTwzR2fe4aIieeAlMjOt2Ga3JzJSLcqQcrO+HMEkuO7hb
KMkmthW92w7Jok7RJvvTHEJGiwcJIJjHARiB5qcYneNqlY7RsNWcKTj4CWHGNAsXuNqsY6IoEvSs
0nZeM9VMXZE7A4U6T31nn7WMyYRlzfvRKgc5VE9VgTjcn166EvlgHPBs67Ni+YAgWNUXHfAO8b7l
UblSwwSEcF26AABNuxTLkav0o2mMR1sBTXSxupG94XUrTajfSe7YT4LG3RP9yG0QWYeobccH2le8
F/Qy38UO7msCOZwDPvNzIFP/rIps6QGVevI97Z2/DPAYwT2f9hXUhq86ssqj7oGhdWe7V47AgTRw
/lkzdHbDvhtQSuHv3CqpHstyGNjE+e45Djv3RUTL2gaZFrpCUSZy8xjB2EW4gvrAZ20h7Ow8hN5+
MkSyiYwpOOat/lON/nTVewKbp0bQ4ALMeVaR7q5tRpuL+6f3w+gWtMST7iLqon5Ip5+RMarbUHuU
CfG9C52saAZeIy170VPKyckFO5eM7bqzp2/kpLCxyI0/RaPwX63MBsBImi+dpTwiYnxbirI5VhM1
VynoajFlbLkuUmM/lW6+aIku3hJ78tWmBryycoHV8SQ0ErOSJHgI0V1vA9R+EJhXwmWyhK8RaQDZ
cgsvL+BuCJpD/AIyl+lzVjAZcfp4FyqJ+o9YLyThXwMPbfUW3I5WZCt7BkECXhjZan9NcbMq9frd
LwNcf1NgrVnRrZ2Sjk5pbvWkR7MohlLQWm6pesxI+lfCcJZNn30Bt5XHCKcL0a+INFFgimWapGQQ
KTc7TXX9wyciZFGHOQ3gNvFvtB7BEbUw3tt+nTEiemsIRMDElBj7SA+d81iF+8JxmOb40YRiw20O
phL6ZkAes2psp31kHMXBHH4mToUC2cDfl/fvo1AG5X0dH3n60iTh41zqL13SuMcchcVRzLwtVdrT
Fl7Lz66yaF00F3tgz55EQ7JrPWp7FfxuQ9FRi1lq5bUN4+JMfqMa8baS6fixLugGt1ZD4gJowChq
M0Bwk7ftWtIbizH40md5BK6HFm2H/xhV2rYodG1rFVZ+HbGZwQ4ujP9g70y23EbSLP0q/QKWB4Bh
3JIAwdFJH+XyDY5rwjwZZjx9f1RkVUVEdmed2tfGU6mQS04SMJjd/97vHqEUAF7ppkBpReQnGQ24
lruJdI02cUDUpCzuQQBNMA0QQEqo59oUPc9SFRVf3DEfEWbg67DBBI6o3WEAjHs789qlbupbrU0Z
TZxTApRgxSEnyvXB3ttTxJzYHTJAvnUzo1gCLMcZD/d2Zgr0aJVQywbQ2UPs8lOI6IX6KfNXkj9U
sRsdJg0kMGW9QenhxWOfSIkDD/ZwsKbPouuCzu7X/dRW8RGra7qZSZieLIxapyRqrsK0zDBSrTz1
pal8QVPh1jCW5OG/cXH8vTyUrDoWoLuVTko8rvrfPBw1M0IlhMBy66ztmXEC1MQcW4K2ojpExLi2
tPt8yokYVCQlVUhIeyRuz3ay3qqIQ16N/TO0U2rWIxPdRIMjF/z7n9H4f/6MtuHoJr22wOXxIv7Z
q4TiMaZFkQ8nqupBfy7vXQbgPaFkaze2kObzUofhkKRHp9OG0Mwd6pzl2XCWfdPPDSu48xD1ruOn
w/DRtV2YdX36HCRL8SLxLqLdo7R5PAoIMg7fyrFYfIbt9jkt/9nU+r/9B8vL0tBi8Anhp4Ji0qv0
e/8XwAIGUq6sf+NHTavPov6rIfWP7/lPQ6r1D1qKXZergK5iHKn/ZUjVvH+YpqtZeK2wrOp3z9h/
9B47WFU9aWJS1fCc/uY1/Ich9e5V1XT8qxqVuS4+0v8JlOFulf2bF4pmU3grFrqKafBz/PUa1XFY
dEkHWFouurlrC3PPOSle1o2qNI5nK0AhoN7E8JbYI2Fj0isQVc+Wsr7NRQqgdVr2OYxQJI9i2gis
NozfTSRm+5VE/g5k294Ysm9iQeRLSQNOxRooz/uJMPNh4JkI//Tm3/7VlmjSCvEvL0fiTDQAYODm
tf7mS7TNYkk8b6hOa9/9gkDFBHa136ZppeZJQsN12aVP1RM2dfvmoauvNj9QrQE7Qa7qoCI+AhAG
1V6j4AEE4llam/suQtsC434yWiPkVAapp8S+gbgB+IZPN0wW7ychkXnHNiA7O+C9gimjSk9nVQg6
nVmDkY9NqEc2ccc6rh+dQU6HoWjCTlUf0TI173WU2luzk5y7TRfGIvmmP0zl/3+j7325+avtDfOx
Y/Msdw1577z460d9VzxSNLfqNFVJtavc9ama3Q+3obBCsZ0h06bjIrGqCSz5EVsq0yV3+BFXmhdE
Cul/4ljx7z+uf3XiYaHlDvN0x7iXeRt/c3NadzKqiAhka1WPPDfOzs41aA6L+vwWtZ66w/zwDoh5
hjHB4TweqVKo4FvUbYqOwTYlj+tfetaiyrGF2GktQPaZqoRtqle/icKBftcVMAbFVO+coW0nh4qx
O2JN+d9YYvXf98pf3mDcnFhAdRuLqnQ0+2/m7r4cCcc0EH1wOqtAet9xaZpHNfau3w2aSwCtSA80
CbqBxKkWvybtiEHKUSZ7u4Jx8sSAEkKaGK/ObG9W1viHhC46jehN0hrD17WZfxnmzc24iL3R3sVZ
nN9yph1jP4RiwZXk8TFJm1eu2wRcxFyEBUnxR1sf/drJ1wMr1LvWkNksbWTD5Q+YfZIdWnM+O4P1
kelN8VwxdN9aUWbsyxVxxk6IIM/Wgo4SOdvWJIKFRxPCOMHMWzRoj1E3P8XYTg44p603z76zscQd
lo4jC0W6DGh56R/qbCHXZOO1m/ryhi9QgxWpBQAyLfy6TvVO/9/FMRbnvZTF1Yn0MLUEeqyHvXca
3W9dXIgXbQ7jzjzOjJvfSCK59LbR+ZvP8xOEhF9k0E6J3TwaXmTsqn6+5mVMaBPLHLMenCWNsd6B
DEr7qrFLn1u1XUotfe6cKWS7A3Xulze7WVB3S37uFA5UPe2Gc01q9SFXOfv6+QNjf/Ge9E5NcULA
GKrdIbytWNbGfW0jZTYmLn3XUASNaDGgCZvqSNd9xto9axlaMkeAt39/D+Fnve91/nzdWabJNYeD
6n4X2eQh/npjm6m1rovjNBhjHPThJKVLUCbxMZusyR8MMu4W8tOpVPG9pTrvId2aw22QJyac9WPb
Fc0jWzdoXtAd+ITuvODaPGlD9qvSenPjEs/3F2swQmBzxhFlxWBmTUA2KaXN0TpT58JNx1OFlxYd
mw7Chr45oNL0DtgaIl7RQjIIhjipP3SicF7smYQ8xZeSR8MvlwW440Hgdabxq0mCCN0l3jS6+5TT
YmmZ1kRDihef5657SalNG9iOkvIrv08V5dDs2ihwlxDPbU7gyJZP8k4O9KS40g9/wnKJfOagUe84
KTKBHSz2105tMyS7fxEs/ZTEcRDjPZ5hY/Dl96/iZJqPHCUXYlgruagUvEoxVyBqUQhIO+ZMWzqU
2j9+L67yYKgd/H8mkC41M0XIHWa+QTqqLR0CWJT0b2nUfY/vBTyRK8IE0wRx2ju+W+Gq0H0zs74x
LOw3pNywSmJdyJmF1H6UpJc+za+euXc676R35P0xq86d8djlWIjKIX0e7eKn21Q/cr214L8Vr3Ys
wrRQp7KxqP/j4W6KhqRySk4ijzc0yL7HuIyd3pOBwLG4oa6+OkVZ/LhE4lcLhoga3/V9riubc3L7
bSXJsVlI5cK0XF61iPIPD89RglRbtnsmW7uilVcbWo5jdl/mJj/lKgJwR0cmYsyGfoAHzxKP00yJ
qph/mh4t20an7XRVfA5r8dVIiuOdIOC63FM9QgYFltuM+GjV4ZMYsvbDzOg4nmemig3iqRHLO24Q
RV0EUL6zDY7R61gZyJSOx4jHCjUOh4iX8Q5c1o4S33ljLaYRTOv6HaqLG8B+R2Ye73W9cTh50me2
9bH2OKqmSfwq6F558dbEvmYoSLPLRwWAQOxkocWofc0/v3im85MQ3JGPyLoiJyw7L+1X2mLgQbct
FdQIHRI+36zEeXInBxnkm1pgwjliZR7K5BSTrsAL69kJV/LSsnWfPCzNksCjLrWjpbn6ra/c9pXY
y1tENrWfjPlQuurZXnSeIkZ/87ARBm3Xv7DhuVd08poi4dZXOaXkdKlb/xxZbqtu9RN8mjcTqF0c
aRNlyrY/5KeOtSPgSKzviix/zmYALBOJTyMevDeHI+oYj8aucDLmkStCUCMH+gEAq8w8Iqj5BsEh
e7mxF6hOWFSWC88O7xwv+VPv8t0p0TgweEjWmJ2rABWzPQvj0zDIWHol6oPIWWiKpIvYP+bum7my
8mup4cdwpoMpHXGsGSaP9vQliXOCefcvpGpquAl+HoGLMDyT/iG967GGTD/1Jj7OsffFor8o1Jf4
i6ZV2vNS4HVePgQFTUddDPqNgp4urMqWuLpXr0dIroJlzBGBaEYOU4qkbTHd+5hSa6Byt/oQOCao
bU4F6vUraOZb0rmvlBmVNzEOd9sMcJnBSuNwribmHdnyoXL6+iSsRI7jHizhstoB6h19j23QCyhq
BAeDToZcLme1PhcuNBDApghd2UACUvcevEV4D+R6I54yd9mPyc02FY3zDFCqDJRR818H6otaUSE7
w9bRu/xYfhya1DPf6CoBryktZxdV6Y+FE8ZhjQmOKj7jnMdq0AIQubUaBdxZ3vlIu82TU6EzNan6
LEfENboWw8QWKeK+mp5ysl/+aNIKTvSj3rUJefkZBmpjGnKHPlvvOsi1BvQlqoZgiNWJi7G/e9bR
NyplrDw6xx7/NlHuXkx3ngsc+mylagxs9U7RA2OINbvoFgokR4RXt+3tx6K1A10boR8ucuPM1dUE
4bDLljfbTvsd5ISrQrjnrcMApVvbRU+jszG14TwmpR/PSnsrIvHURbP9XGjad8fkkyowqK9SWaHV
Y3mGXBG1IG7tl9FCzeiFT01scePYYNCU1FOX5GjIIXP1NVdJH1BETg7bZKyMwhYHUVt6V8hGuCzK
+aHM5BeDdNk+r23fHSbSOpo5wFtf3lVXdaGjMAhaf/1SA8M9ti6HFMLnNfxTEZ+EaNJDFaWPg0PF
xrhwjTpqxb8W5afBTJ8zJNGro29aIdPb7y8rLvuyVIWv9a580L1sF1fusGsz6OYFElbPHi5bn4mM
+Vbq6V/dmIpgfdBQkOMiD7AIxA8YhEM7E6EzTBbjMAK/LmNv3Em1zk1XIRPXJW3POj4VS+r61wIb
WIyL7eTJOg0ik75Zr8+Ls7bK4VIm1Z4GTTIqRs4BvLKYmOJJiHCfngojYI3OGATE0b5OCYsLA5ym
7OPPYkkpAucm0hOeIE7pHWe6GxYrCU0GXlthQovOgfyA3DOfp8zvS+07MNYcvBd1Py1Dpwj29sm9
f4l6QbjZXDYVKllSiOg8jUnNC2AW5snLTFbtWkXslerevM5yPvfad2XZ04nDnb1vuuVxwMj8RI9a
YHicfidzTFm56hQcrxHMmtIf2vKzJE8zbagN46uDMd0cEeBWAjV+e5eeKxV/jk3D06jDLT6qvL90
9BFdJi0fDuTRmNlVPj6C+mD2l9xzEBkFVaudV/E+zXETorw9TWVh4SyI2sBoMbMpl86xMfId3Bcx
OPgbyIZoI0fdwNcv8bA4bIo0SPV+y6kixvW0mfrIosdzcBg1UgF/GK382EAbPQv8D+RQLEN6u8Sa
fq7s+bkH+fL7V20cDb5VxhpDDiKRNiw9Af5g2zLz8RtLM7d4aNQeNtS1a5/k3c5Q2s18GRzq1H//
iqgLHh33NojpKQJARiLE4pRDx9lxuLfrzt2rVrGTMyOxR14fMSK2n7VK7Z1dDgctbVgT6SlrPFXu
xjji1cU4xWu7cgOyZk6Yx+mprgkdUkfCp8iXOo3Kq5W0GErR7Gl75/cg6zJmnypGYkYcZE5OrQhc
kJwAUCqcWzfm5gU1/ftctPq+X+eKbBu5riJhOte4E6EVezUfnFzsAMLkT20TEUwxOprWHQWcbK1f
RxcwhuY4OlFDqlhcx3qN4z4UsH1mvZ4+avjhmw5f15FIKgA62tHohLgj2fmJ2m3sle0Ocw8J2YRr
wZLrwRgI3kBU3HBCPBitO383C+f7aKkuYActiTPpCcGkdTrjNFEX5qxfZmgg0IdK3JbwwAJoGw5O
jYcFyDPkw1cUqg0FuGCsmCBvGS1F9Hzn+beqsRQNNOX3MiHK0SyrvZO8uaeFAdm2z5bXxIKcUWOh
atNZ+rENyGsCqXDEID5svbwAxozbrYgUi/Sy1FvZFdP7RLk579jic3jMHrwOeBsGsS+tSkNc9il/
V6KA3ujFa+vZQJEK+eEu1oLNpqFJUFrpS333O99DbXVNHaXQwOHPvRc/i9F5y+/xuJYg5tZyJnnm
cRQ/ea35/ffvVwPYbVcH6VER9Xo0ByPf/P4PjYcRFxVueGhS1FPbNUCC3//lNp400D4JY0DLyK66
xUuZlmI52AXEYK/Ptkg7JVdZyUANb67reIvP04SzO6PgVml4CcjanR2bqYKwlL2x5wE653K2HfQc
DpHutm57yhZz0qggbTYEsccQf76GG7CGfFZGLuHjB4DijKs4QKC9T6U7BNAMou1qy4DR2be8dPhn
HRfvQ38ayCXBIIUjxa7rnoC4apTPS23o90nPh+XUcHwonSNuhnFhQl7ADMcxLqe7IXUyFYhk4FzU
MTTl+8lSOZuKG3SavjpNTuJaYlrp4ApSQtkDKR9ltsW/3p6zqlk5P1XqQkQGi2ey48j5qQY1BqsT
sUor54lA553el72Sjj7Q1JTv2lRbcA9VEJtc+4k38wAcfT8wUq9hZl2M/pRlRuwnSuA9a3sOQZpV
bRuBvccczeFaA9GrVTezws7wVNyh8pHhAmmtLKRWd12d3t6B6fgew1N56MgeZHVRHIuBIlIGj3qm
rpz0mRAoyDDCGd+V1N5xVQLKyZPq6Ez4XtO4HJ7TGhdw1i1OUKxQ5AZVRN+yzLqVXDFHEQ8WrJxm
DYzFFISWcu/Y1CTek4opJd6+8bG2JufmFEe03Mtio7AVvUVqA/WM5oK4xoXm0nLm9IfIza64BaMx
W9713nxsrFjfEH5jRot5bENXV3tiM0nAAyNSaVZfysH0LrVJ4YNurrjvQIne6ko/6ytLIgZ+LZQc
sKk4srlcy7U8pZ1JabvWUHhjPI1x99hMuUZewHI2PU2RRWoyK3a3JZ6nI1edeXKBDLIveDbDqR07
KlwUrkdGTiiFOrlH3M7UYazN1hr1pxYaFztbYysrm21SnZQH74dRY6d30/XreiuA0bc9tQz2vSJE
S4lS9tF0SHtIVSX+pKWDv5jgxq+LZtrw7reTbC7uGUJUsFKwsU+RUUgdx6dEDQR/+mbLT3xR3mRs
sfSoLQf5/TK2B9z82IdqhsdD2bEJqDe4piI8mpWzx7C6n1Ob2nSttx/GOCgmRevoPH8jgiYCGzzh
pmSEe6F2MT0VWnro75NCOWL88VRsHnJ82MyWsXBpJWd5tuRo17jfRrv7xi4EtmniHpKIB61XrcBI
Uyq0EmF983qhtkwbHEi3jO362oL0XqS+Xi9UKHm6vU0M8V642E1YzXHCjph/EKGwaWvncmqyrT16
78Vc4o9dpsCwLF5iY+9nfS126Z1sRyCv4Fnja2qEHFAqxmC5r+XxNYugR1hV4nE9Q5QhNtpwaIvk
TsNYsnG64h1JYNmQqwNImg3YIBVT35LOP6ob+zRIhWtD/Iy1xxQmgSGx4PczjAr8s5sEU/Ue7Pi5
7VS3VRZ1DuS3Rt8sWpokxzzfoj9rG6t0dvATpnOVjtQHWQs+lnr6XpBLwD2OeWFYkoujNe8xffJh
O6bw9jAXFnhZNqnesbdxh3eWGfMg4y+5YUY+yfqfVFRtuiK+xKOwg3hK3Z2stcLHKmYGo6GdaWRN
eRyNyDk2tFMtj0jUME/FLg4Enr3fHKvVL2kpadaVQX7C38Jmf+tQL3/Nc3Uyy9YLMkXbYWUX+VbY
2bDLM3nI/NnC+9ndq6PyUXsb3UbzF3g3w4Cvf42sX5VNIquYrE+osVB2x+I8UOJGxXHBLS1Zg/EA
1fuiJmCOS/4ZaSlIygo8HI/RjV7prJpOW3yD0O9bjRk/61lM1iB3E6h3mvlcRvjQOaJijlKnKi21
SyutnVPo34eF7AsDfADWFjvw3lViY7botlnbX9jqJb4rKQW2uwkVK8KOEGNV12vqcEqn1XbanG2q
xUF6oDswTJL658jIH8K79LHdO6xYWb4houpA6YlBCdXxZRpLomS2XoNU5BQhatS0Dh5Im+q8TIxI
LY8LnnhttSURTtO1YYMQ1q/WMGe+6GD1xGZHSSc5xSw1bKyLBSRDvBPFJOrzHJOs0DlZ6IAN1GwW
rEQDAS86a5WZl8c+So7TfSKFFPJ0z7IHym6ZlUzQOX9/2DBVdi1G4nCQ6UfKtTDhx3wp9ZnaDJfl
s+p+LYypxlizHhJJSVpvXqxE4KCpDcoqBvetAQPCoSdCw6VAsZbxA8AfQp9t9+7mE8FmNtQlS6jm
deUxzyVVT2u/ktHiXsYa1wI1L4+KOHVOexyfK9a1VvaPpX7SXbt6UinOgArztmbW0Etn56Ur4FeC
ZyWwqCNiqFFeVATVTxv5V3TP6s69GOKgsSJ9Y4w5QEAM7ieqiriqFYKMzSNudlf8Jh1ZYGGfLbfM
MZHyeQxaT6W23RCKdeorvmTvwDQGFNQ4zLcfsUVOqO5IXUXEeiqUzwdhQ5+esK0Df6CxSUX2gyQ9
yTF5Etu+t8sHx66fTBv0wazHa7AkkXvKCwFgNMnOeaVZWI+rWzJW4ya2IpCQDu/NXGk8qlnNQpV5
H5SCFftCnzkK6eE6LPq+HsQPKlZ70gloymk5fBWJAXWK/f+xbH2wgB5crrnfECp4nypBPpmsxKaE
9plmMvJ5ZtAszLl+TJkrlP2po7pioRcs0N3sJr2mxc9uHAbROQeTP7dUHHwgjKWcLvYGZhQ/R+tR
GWTRJdYI0SzLp37Hoff9p1iWd88EF/p7zzf1Wh4arXNpEoz87hAt77jeHknPleFgkwuCEMIyqs07
uRLfwqfe7GjCq31+EDcsBUfHLms5BUgUHZnUZLOYf20g/iR+jkJ4VLZ6ANQ9ChAUjSWznZDuNiax
j3SGxAQTtQ4S/jDSdblHjalkModLpwleYR1xRJ4+NJUCkq9GNukpPkee13XXLxsPW922pm0yKKr6
NgIFaNvFeTEd8SQzG5d05z0ZRlpuu44qprW6M3yHO4416zKUw+xaDO4rYB+OOFNPcW7OmlMZxL4h
ELpYIKA3vOCMJacZja3/+92K3B2PPxQwj32Fh9Z/iGZmspD1tgX5Ax8t73Gs0dT0vvphGc7L6jSz
P4zqW2rLbi+9NkYK5Q2NMozb4g1Z7chtzPGMs0uwDnjI3PexkJI0X6UOztK9EbAasWAjsbZYwvIJ
0D4+SKqjWhPEB26dZsGR10wr4a0193vei4+F99PJzJY8nqcuM1RNi+HUJYnaT00fk4OY7WQvvrPM
wv0FIezd0fQQU0HuAOvZWEZLf0wq00dCPz9UZiYXKiYZ97Dp8AdXG5ikWWVArwC76nlvVLP2K763
khpl9qPg/Ef2jbSYIz8y4h3IuuwZNRxRVoeq5mFnnZ1ufMnGO9XSgTGurflXhdb80dIoXnvF67gm
8gqG+ANH9HPWWgYEDk5Y1v2hRS/Azz762q2N8RQDq7e15TOp4vTpviGjo+YFs+393wHXYYd4Edaw
kJ/TWrvn1KObtW+L+xkZP2tmdsuWDKS2p4P9sx4H4+yUnTgwxj93Hfm/mj3jF3vVKUy33JcJPeLB
68ewsO5El05ZD+msPyM1jYchf9QWxV8UD3IrDOveu8b0MmqxCtsNAECX/K0Lg9zLMf4umNtfJaY/
9hDjXqv5RkshagGSmHeRV3gBjxabyUHm7Bc2loVsXeLXmMt5/lD6PIDZzKsvHUdLxICTmojf6nJ9
7HQWAQl+4RjjjniaM+frmodNvnovxmqsWyF7yB3sq+wBRVaj+ipDKAjhvX2zlbguDL6olE1f9Qbn
0NJcOmL6z+46EwK3p68d3nqqCKMw1ejc6xU3oGbM8U7265t+9wSWltYdEjHRylADDjZi2zta9RpG
c8VGzIi9Q9eS5eGTPLls2wNoymJjaItLsbl1S9xHhqHZjfKsNYDDwADVxNKoZ2wWIRTJAzlQE6Sh
BXkjK37WdZl+etS/Gk3O+KOdz5WImy92/gh0bHxHxHWPLUXf29//t7pHduwik6fBIm6MJYHjSPwz
HRvzg36GeqcjF+891cgvK7fO79/vq0YPciXGwzia/RtswxC8ZnNdccZsbHutCNDlyYX52QoaghlD
lkf6IZ6mJuiq9i1LDPVu1PvWc8gY2PTXZCScg9727BAMbPRFuNPX2S3aW67W9GVadaJn/KlhpYR1
LUlysYlVAQpXd5yBjEHN8r4oSN6Kw6zfOX18zoXr0ixnNH7cGN6Hwhipsf39wfil2zQelvTV1cq9
HOx+r9Pr94ROcDKK8WrM2fTDnN5coWe/jEx8M+1hfqtMmZBGdJgitaQ48AXMWyHW+aOqyWi5vRdo
c7yE3j1DAB/wPVMFRpgaoIRbmdSjukYaqh7fZuc4AXVq4xm3P9WtWfXUWlqzw5M4+k1K1S3qP7Hp
XkoK2GLaC02rD8TC6RiExeKPriA1JQyTdo+8+IDA+eoZLXQljowPYiauCpWI9ikDT46ytB5s8tUp
R1wuBG929uAAoR0UZwrPPmSrWT4VMYt1tIpPQ+/S4wDX/VVPqz32Ke3uy6/98T7STDTImylRhaAh
13+FKaGFtWVVh3yu98Rjmp0yFvtjtb70sETDTpY6ug8yMiGUa521YktLMW9RNm0FNF3fdWEywNMf
tcnbR5rXHpEF4dsSSAJnpvzEYM+jpZmNnsbaqEsljzZRnM2ckaYp12hvlzbMYuduNQ6mza8W387P
pEcA7g1ybcbQtWE+rNGBVbO8enV9WttxxFWRijd4skyU16X4MVMfp5umfNKYVFGmgiM9GrEg6GZ0
bBLD+r5M1TuPU/nRScKKBjZ02jnla7KOYa5Y2KlOJCtfpZ+g+eFklVX+hJX13aUcdCvcNDvr8HWO
Y59Xe7Nn1XTSOLsk1rOjmqtXzuqaNRNVAZKtiN2uEPCAe0U2gW2jCVacJ6z+mKPLBBkb8F79U04v
Wi9c38IxfKtAVSRrkW8qHjRNdeHOVaEQqNk5Dc5CfTFbj4d1ranHVcUpTIDcCAGItyQ2jClsqUqo
msZ9uvc7wCHHUpMVLG9zT+uI2RbZdsAkcbYn+ZAnXrMFcWK8UBjfBpMzL7uZzezBbiA0sQi6Z02p
55FBPpdFlm6ZJOK9scjYJXZ9XhgrWem4/ijN+FORkHgtYJbsYpoWw9XKgjXystM44Zr57ZT4Xxfj
f+ditKlE/5OpxP/sP//PHzjOh88S++M2ST+bz+7Pxsc/vuW/iqWkAz2bTRiwyL9ANX8XSwG8szFy
YX7i2/7Tw6g7/+AP49LFjKd7ppR48f7pYdTNf1jS0Ex8X95dFzfd/4mHUd5dYn/2v8B88lzTIblj
4+cAY/lX/wvqIwAkDDBhk0HJicRuxgS80TvGtCVyLSV41P5RkTHbn+7U/3RVzK7awfnrVLH2nFVi
10zpChM7ouyxVuwQumfyAQzSSJUHZk6mfB52UBrqjcZ9u0EppMi0JbqSWlDRQYuxGnM06Iyye22t
D09jPLa4Mj9Y9SCfh6l3Dp5EF84HVrYmSi9/+rRuf7zSP8MYcez861vg6hjS2Kt4loYh+m5F/hPD
Uy/WeSmLdgy1SLxQAsAO1XtlFl2r+WZwyEp6Kiqf3bRBi9VRxnRfrdU2AmjGAYhwHz1Uy3xsoX71
Wu3HfXPJEPolO61s7Z+VbOBY4eQxTnzruTf0h2QeyLfAEu6GjzqRr9dE7z5zs71iQT4kRn+BZ3op
ddBe/dmAvgmL2P46YQyqc/uhQJMngrDLKve9N3UQWmm40tPcj1GYRCys0blq9YveXi1S3ErIY95P
u8YRu7SvAdBMx8R5lVgQFhMmtz6+rBA4a1Wi2JPIX+jEcbgSVnv1qcq7kp0KcynZoMQA6H5CQ8vc
r+Xyiu3fiXD4n4roYOEthEs9b+dnJ99m3wnNlbavlQ8RfKaxvRa3mhfLWRi4mbJ+cVijeASxMQpj
UmhJ98imcDbfhBfqXqi8b5p4pthoM7gnmsDZzfhdgkFsm1s+DlvwYxnUDSt0SWVFjG2c2NtJt/e7
bVov+2zmw0rI+M4GV7L4Mrb5AUs++p52aEz+he6UGGTIV+3RxsjWpEVASOsJ0BlzbHnRF6q3KWmg
JCXOnX1KbGXKaKYYB3efjlmoOd1jV6xHg6xRDpeVaPOLeT91YjVcAWc2KCTY/ClbP3VJz4jlIxbi
lhikucv3JpIXuhVp8xke45I5YGbCQ8QNOBTuM3W/3Cl7bv29yuWWlQEquTAeBtqB0jxlXwGcnjYC
q34ny7KdgfzNiD0fM7fTSo2MMG4YjuHc0z0R3zr1xglrk7BB6/GLOQl/WTq9Yy4J3PVagBQ0h+ic
3KI4foN/dI4TTjU4C34Vg0aPi/0tpY4ldtkaxR42gX7L4Jac6Mas6bjQVt+mpNQrh9OycLnEJ9xE
MSA1jhbA/s1Xq7nOpDaznfFqAqkzP0vBZlfSOLz8QHfj6qDbMa43eWYFOTpirb8PVbpdh+dRtluv
AL4gAqmC0nzp1dd7bs3bN/FHZ9/G/oVOK/dtgm+Gb8WilwmK/pIeKXLjL0s8vLdqi/fTME5x+2qu
irNE6U8eWEznhEN7mxF8inYDuQHeTFpRquir/bWOj6a8FfpXC7Ws3NQfHEK7OoSJ1qM2FCgTVqf2
ZluDN7NIGMQfUdn7IMyxlaTgHmCMc3/wNPbp/eAvL33GjRulNYFG87XddzcBYKWZ3pBWHxwMje5P
Q/bhnGv7nBFSZoittLrdEqGi9t4mluk+760j/8tLHPyxqhhCYyTw9otRh5UJoKyTOP/4U2lAwmML
299H5jhU9M+kBUgzNC5O6Mww5oPk8s+xBOXZY92yhrLQmXg+MlLEbPi3dtvsyBgfBClR0u6+YMaG
1nFyqJdY9EsxrrDSmwe30m92ZB/w0hIYJNLdG0e0wJ3ZU90wc94rzdDTW38qk7AoSDlza8cUMGAS
29pIo4xb8cgPOu1/jM7zQyGuZfKoBo5aW6oMayCXEk0rpF0v60Icdopeag3+wtHgrljPCf3IVH8U
y5uRf091/Wj37LkU9SVJEVpS+COGZquPL/MCUDjCn6r03F/KETWIm+40Fy5vtsreSscdfXzl0dfK
KsNUp7VHTkt3MZf+ZzHP4mUwbH3HMoMqLTEOlM8qT+zHMtUGynVw4pRxjjw15ruVgjg3mulYlUk4
icI8UBbG2H9V3/J6KW6pbk/P3jwd2qzOzlkCb6TBwXzQPYEXwiWGrCnzqckX1PlIO8zpCoa/cmuK
ohKNITxlN9AEXgvcN9fW8Q4UTYb/l70zWW4cSJP0q5TNHWWBHTCbngNJEAQ3kdqlC0zKBfuOwPb0
/SHLumuZbusX6ItMKSmVShEIRPjv/rk6iOa9cBqqXcI089vKzYK67ZydrgwftT6qD6XyQPxB7o25
q7fJapdsTB/oRfuOKJcHrpq4O1KD3buwBnPD+am4gF3RXnP21H++rHYG+zhDrNr++WM0IVsXSdec
6KqFS2tPPGDmU6rF/duIQelcVAnYh3R81SeruFcTU40cOAKuf2N4NxpMfd1ovaCzLgyLDLJnmWDI
jVt4N2myCsbZvk5CnR7hE0IL6NvdIgdUwH+updRTQhDQQC5/Pl4tLuQzEUUxF1angbKZTcwS3eSL
uQ6MgdbINIL7kCgmOvp/fqcW9mujUVnEtv4zFMzLHCVUd2R2QVbIVNCgm339V/2Zfz725/v8/Zv9
/WMMK/0i4gbvjarCbp4IpGxMHNsIwCElRGvjH4pxdZyLAhcxLezVQmUKwaoCO8buz6eS9fN/3sRl
wU/y592y1/n6qrNoTJNIf6mjl1Q354qvJfrVUhiIS7HPCQlWeehVBgOX9m7xzYt4PFKttJ3ITHCG
3fTqtF+P2eDyOCH0iLeTN9BjY7Xc+1F/HTWdByuFGLguYBhsy0rfG9UYiFILFO1DCvZE6mVklygV
9UpelvaYVcT15az5YfyZ0gAX9sZ+yPO9hoJsNsbeiOfnqtEDLCvbFXtB9paF032E9kU1aAwkNvZ1
9M4Rqyuilg9Z91jRWii11ueXeeDUCafXX5eryrC9RuAfU4eNRY6Tlu6L1tJvif/Ric/4jvYM2YmZ
WyyC3V7pDd9WUr8b8l1k4yBMabVXSCk7FqMm4uixBZ0j2+e0irWZRLE1fdXIcI2oaGkGSUTXm7eL
kQVRbX3WZn8qxmTvymZXD/1WTfH4LEpQNQDdYmUXJ9atNtIHazIeZqvdTC5yhpgfZnc9rTbHApOh
IfSnYWm/Gs7kbfuWS55TIQ0v9vJt5i/S7n3bcc521/mDw8+hqQ+x0l8wdNwSSwZRdZ2a3Idi+ufF
k4Ozo40IKzOUxxR7LNnblFhCq7lbNvJ7bX4eJgpoKKZyF3AhxQhVVfPmQcP/EnpgqLd1rWzDITu0
zgqe0x6g3GzdOHt30/mpKlFxMN0JojmR6a9pQLd7iMdiD0CAVjabezabDD/uBj8JBZXvuDdabc80
yhc00DjkULFlJTkN9ixoZlZ7s4OcpDt7BXDBGJtcqVg9XD8vaw/1w+vdZFMW50WwHdLxamkfVUNg
GRqsNlqYRVoKttQNiVFPDoynCA5F81Ep6bbUlB24m50jAreSRy2iaCIcfLsQe1L5iIKsze+j6twa
0EMDrzD8D1/hXsj1aS/GFDqSTWKTW6jv0AuxqUifts+9kuKhm52zSu+LHc87Ytoeczt/0SiQ5r8t
p8UrnVfKlV5oYfKITHn0KfCsJ/ZJNZJFp/ew7lYdKMZOd7L06UTAYVdmDcPD6dCunbFMN1bqhMv6
wP7b7OROw1CYxCDaFmNfz2TBlGGnhpCb6XEKBy7rFEBw68MD9Oxl5LeXBVa24yX1BfsX7C4+RIkz
mBj2muKx0ZJT21Rn5rQgO1jaE9ev2NyzQw2Mz6xB9llqMKzYB1gobVN9EapKNqs/hULdSyfxWKe9
ZRRHhv5k0e713B7HevJ6bdg18tO1SaPUyG5WvHdD+zqL+IkTxbvAHUiM56WottVYP4AX9Qej5W6v
Xijy2hXNfGB+xyiaH3nQfHt8Io50kHq5s3Ia1xTFbwfhAdVmvFSxhUeu7B/E2mCJJ3tsQ3hsBLmX
hUHkXREsU9B3i/UZGyOj4VsxW8ACRKaHOTs6evRI2RHh3jdlMc7peOWUuZ+0xTMWG+WGa0032fg4
R1Wmx2WY2fRYW06gWCikP6fzuSvH58ZY/HIhIFK9WlMZACp6XGnKhKqJDCWnwm1uvEIDoxKJE7kq
9QDxONDnyefVPMWtfW9JZgA9V29xFvlaNvGytr6hZxfGuLtiiRAaYde4JX/5e93naxoePPZOGiZY
jNoH2v3UFYPG+htRg6M4rDA1eHSE6kIlxsAGqZj2Q116rQP9myUwte92WHgAir8aNzy4IHMtJQw0
A1Zazv1PTK9nbZ4hSos93cWbHHyblpMOQgNovtqx/mha41jJ+ULvawAOhmfJMbcWcDWLhz7XWfPJ
UUZWxNWeSxHZRDwhf9e5QAqoKp1NOXS6b+35WI36QznTUWr+Gscno0xh38A87MrHOTYD2tEmS/e7
5dYY2bmeRdAaEJ4TE5fmt2gtaDFT4NpApBA9R6F7Zm/6TcWU1unIqFEq2T1iq3vIqIYuavx+NqVA
xN5NcgSzdk4NDgWHBB88TPSztg/DZR+2I3vifUt8vQ4jPyKE7y7lg2PUn224jtbR1cm6WzXHbWpW
R6p/Qijz9ChbovDLEsJ9ZW6hBF8ad+rolOCo2uQXd4pxwoqjZujnyV25b4z2neptGOKXbNKfgNFT
5YwnhPGgll5nNh5GmG9wDh8aMPLsB+9GYzxmBpDbnDSM+0iZwIMp8g0O6Sg8OiPPw73Wfwq8/1aN
mOi5Cpz8Pcw2p31xv8PxnnIMVU1mxc8hvaw5WfzuIrCEZlZC7271otjFY4cuWdo51G76UrsySIRz
NPriPVftn4MdfRgTD1aRHuM23ud5dV6ff1Mjj6vWkFczjtL+YFv8MLGB4dV+LOV4mrqnmpVD8coI
WbtiLElj1AA8McnNQ/dkKF0AIWO3KLOPASswx/zRJq4D0TSQjGsVJ362ug81XXbKMAdaXwVCzCgg
+B/g7eNQ80JzOJp1H9BZLUh4mHG3nenq6uMStN1wJZu7VwbgrJpD+H85TsU96sATTB+V7uLzqg5K
mB9MLTqoIt/HNtzwPD80bDZt/TV/hoeGKzfbORpx83XrkhabKKpeFsN6mMb0VJsJwyMJC930M5AR
AzJUqjpMMYdru0xXXCcYxxJvMGF/aTsY/KRoUEhK7CSlc6Ut5nGYVfpCh8damW41hjhHYDh7XEKA
S9lFCW3sqjq2kjr0Ijc6lszBjTnhygPF0hQXK0O1zpRneAOXWAEvvfQH2l8PJpTKMQyfFdV51Vz9
ZjOM6Sdsik12NXSqUKWF57v0UgUfReFeCj0+AG8/4ogi5xgdnDT1MRDd6vW83Ip9aOI/0/pDY890
/ZUvQEHuWbqc8atgVbgx631ew245oL8q1wNj5BTUcIMhVDl0ozMJGe3oUY7zJXHobtXMYGnPzgAa
SHF8tVKZBjYvcK9enfAHhcXQu1EDou5BtXbDNPoFzrW8jA6dTV0PV8E4ia0xrD2QGc/9+U1nWpFh
x2Q68FGn5lsbz/dChC+dWj12DnuvdaVMxKXgzDhX4oOV8tVlV0emZUfz3c4am5Mbdh/WEt6iSAZQ
1g8c9bWqO2ZNdRe9enJiJhHjVzJnV6J4t64Ecz2wr4jri4rbvm4OYixJectD5MZPMEvvTWUcM/q8
RG0c1cZ+dITFd2lfCTpeNWl4C0jRPKUm1cJXICiQj+5Irrtszq+t4h67RL23abcNJ9NLK0wAAL9z
UT5GZfxZxvbRYqu/XuIijT5zyhszKT11tB9lA/lOD5Shp7pmOlnueMrz/ObY1gmmaTBNL4JHoywb
Kuj0Kyrhj4WcRt2gRWjYHaatKfsdwZed26h73Q73idaeJWYPE2CIfCUrFjjQk2geOtDsB2Fp241w
VixeeQPyFoJ3uqFVE5veR+voOEjrc26gCRjaSc554AhYfpia4IK+ga1+NzL9yY5sX4GBvBjzQ20/
5455smVCIkkL4PaeLfwJOHfOgpERUJxDOPtUt27tCV/aOr1X/UG3vFK18PZOvv1jqrT9PDLrtMGU
pqlHQORBRuKWchtH3KWL/qIguUXxjEpZbrCb+rnVBcx2nqSwTxHhCpMETKZoXlLO+8h6qyybYdXk
k8fw3TfVWE7h1MAWKS+agyVWLBBJ6mvrTnfJQZYz3hbv7aHFJunO01V3WLVT5tZsWhfUj2Q56Xr7
yjgcpMu4U5qI+4otoMLoSOkDq8/PGBqP2bkc5z28ggMaTklDJY/QxNyrY+jNfcNdEwecfRVbvdkw
WADG8liRRJbKB/wggdpFNORGQaXrPwfMzVncP2bIFB0hAT3UtlUibp0rHmxdfwG4xTo9/iIqzgLr
nmsLnEvmmdNrLowgL5YHQ2QXmQzocEDsmnjlRVItW1R3ZXFebNsmq1zd4B7sZzV7zPGIDfqhyK8T
qU0mc0clBe6XoDYX6mGY+1XJPBvl6GW1sbEL9trkjy1zOg3F8kjY5oGzOI1H8dmQUyDar4lqoiE0
PuZifiYy+8PutYNlzAcM9zikjIMOTK1Clh0SeSLcckzVNwq3aMJiEeM/UDOzk3Jg49axUvWnoHbr
k22sFHdGbjSZ2krjG9LmsVae05xnAm6JcYKPat4pqf5YSuU9kRFcT5CenDEo/ew95K4JHrcyefVv
SSK0nnGDJZ4uqDNkM9Gw7CUzeyAj9XvN4uwmry4eastCV2iUAx33+0r/pRS/qcSBTSgecnZuHZee
1WR73C8mUodi+1NE+CrsCILJA52aXigcnwb5A/PpU3aHhfSFUz9wMCLkAsZOJrD7v3IP0i9Q3RjR
HrCdPSYjhx+IeGIuOTxeKRdCj1T2KhkWu1QPUTQdtAkNqeRRZLHFoOE2ddWDqX5NTfhgZ8Ul7Ltz
NrJZmUlZlhzqQYNtS13uC6w8W+pM+cmoPJSkOEktbNqCxchMu0c4+oOHqqJ7sz7auwXF2i8p/8N1
G/qGolEIbD+aU3U2dMvPqAtM9AbDjaQ/cG0SdByvX5sF9bVjcF7bBru1d7CngDApOoQ052dj5N9L
gxRFSivyjUKBBowlMlfoMZwHGg2NtdvQWLALGOdp7Twsk454O4Y9DIf0bgp1LXmkJDFc2xIltYlR
Qn+i5jbWXa5di5JixTGmYXFqYNKR/VAfGKBv/3yOeTnF3syC7AYNghWedYjuNRCMIU66L4wu9Dnq
E9aFdbclY/QSK/ltkAWbZmbgbTsjWugnQT2kQk1kWJHXkfEJ0oSxWyiSxCunsa2trlay1esQcRMG
AU7rClRd/SkxnmwcLXtW6vqTcZVBsQ28P4or2ZDUu54qS5NKS4tqy4yk4ohjvrbQsXuaIDERyweF
+1CmLKsTsTDicqwuhUVuw2UUYq49msvaqDms3Zqq/aCuXZtF8qukelNFL9ErdQgYrNPgDbTII+VX
x4AEna56LZHNtsiVidcvv3UixnCFflo1XZ+RXd6rtf0TKMa3vfaBJhSD4rJPwSwkvXkYzZ80n40e
XruI2vUzm6QKNyEFlgTE99baOTo7UYL5uvxdpmywWviUGzsnz9Sq421MaDbKCu3akTM1OGZvDB5g
Ww0NfVM3UFM+p/FcR91njnkMR0XBMZ32VF5NfVPFuX0zqFY16ZymaBWw3ldoMoGwTcJ/qNbXaS1p
XQqsIq47lB+j4r62VVf/bvLPRI0pgTXUJnCtbN/WUzBAw73oa2MsNVCQC5boRW8rNCg16nbN2ja7
rL2zWmI9a+Ccg35U1F2P3dqzjNov6lzepvZbRc+9mc3s7goz6rfLHJIMlwCVCfBa3G0noNPhqdMp
t8UZfGrUkXqlWL1ksph4Rhrjmzdp6UcDqvVVotIfGD347AkBvydViFafddepz2rE8Uz5QBY4tB3N
v0KJPsaiLF7DApWtyENxIrk5X7px1HaJbdjv/O0TlXzuT6ernyqmCm/FOHVeb2rdOYpUk2wfVT2w
Q603N4WRvX6pKmjWIwXyPpopZvJGzdg/WyDP+tY59PJL1eoYYZaOYqWnrRg7jG+t/cVQOpIH0zTB
mlv1jwLx5Te2OAWUzybt6T/W1yZkNr/qNl7bkTuLoHu7NiY7a3eyIh6jPFEvxkirMh7ieC/ks7b2
LVdr87KdEDVbSV7HKCYOWPZgTMa1q5mQCxTkIeciyqlzXvIhIWWQ2HBXN1HNL9AtDlHGALSe2YIA
5c6phk6oiE5a7bkZWAtpjkYcIi6jcDu09vfc81eLBdu5ZuxRdEHMduqjgg0VPsZuijncq86+W5uq
k57OaovW623dfsz10LzEkcbOH+eKI7HgWfREbIgkYmLsdPaLoHte+067cb3ARgujn9EUG2w4Dr1r
PYVrm3bkNBtgLjlyg/ZLWxu3y57u7VmjhRvAonlcFmvTRDQQTRUgBVeg7GKYHrSeiijSyaGGPGwX
njHHyQ5wjbN3EveaVkfF4GmIC5BOcEKA09oS3tUvxtoarq/94SRemNsQ+NgplIvPa8s4/WNBa9M7
btY0kPdUkatUkg9rN3m6tpQrU/YtkA43ll5g2Y3sV0GlubZ2m9uUnMNt5abqomuHU3nnUISuSRrR
o5Fu9KmQ9qalLt2WUodrSUSDIvU0umA93w5V/E5mPMZp25T7xAJRD82iAGVgBaVdv8pu+qHAC6Rb
277YNobNHMXGM0Fi17UFC4Bji6L9Mlz2laO1vI4orgHAJuGPgsGhvbbDyx4IQcOxDUCrkbPlTmTx
UEqHerIsXDNdDlXzdR2eVS2/1HBhN1ZZqlulB+Rbma2X97V864rhhqn2gs8pu+QpurFONddaqxd1
3NiwlCHcZfmwE3W0NWSzocewDNJVxZ1HFdI+VTeqeMqNzNksjt6zAgPIwSPYkmIxCakLoP3zBFg/
ETHj+Cx6tZXsyyFpuyXwAtRENWtigAZ6QYMbquMIQbl3XY7R74g0VR1Nww9LA2VCPYjyaOIN31eg
kNAj0u7i1mPhJRqBxLlSsOs6Fd1WMnkSLgHBJmLiVrJeyHmeffyDoW8Thnwlr3CMpR1/56qot11W
z1ceP+HFBsCwZcjaHXBkR7uOfdgqZ/abdMKH3nQTXRdmP3qdSetjltslvQrEAPX2E1M7URNrIqH0
MoOO9bSM6pQxB6OgxqW2oqXmfa5WkFa5dT3ab0kjVV+alJ0X5+uEfdTVXR0PPLf0i8Xju9Tngerk
tn5a4mRLxRpSLm7eB7U296Oq0IFG1uwceyj8uV9iESTSYhtBMRQXx8SySg5GuZFHN3jOZ5S3413f
llSSPdr2QEo8hmiPCKNf6M69qUZjBjxDTAoP7ZzaOZgZuiXOU1IlONNkSsNUFhNy4J8dyjjeYTsm
joDXdCPHsX2w5+/c4HGPpLDrZ53pkMHcx6hY46zUTUFUkJMqrOJjgdiO/oebnWaqLih0rdu4l9xw
6Vng/vVcbJVr/ersaaTuaFQ3zVNctdsyz77zfAlP5qD9NlVUDKcNmPGgwxbufs6VHxxWsTEopyIM
m/1CRQ21VwB8w7nepLWGPyLt8RYu80UVy7gvO7vxJQXQHsnkWzgKZ5ui5OylwkxG9xWxnB1rccDQ
ZyQSHKs7VaoBiz+EsT5pypmmDnXPaVFsmt6yT6qe06pQre9GDj9HaqnWwa5rcZjEgvWOoT6pyvYr
toZLDJGU8TSrFtIn1dTjHqBqfI3abPZDNd1XvRgOcamO16llbt6mg/tpM3CxBYtsGKfs0te7vHHM
azdxRuV5tWwbJUVKnKjehS1IhLpmLJ5M9VYqU3cXeulZdjNfC0Jn21QMnLQt5JgyYimQRv4QtpPK
LBzGcKepl8Z8Kc0xRBLC9AGmUb3UevkztpPmKsH0lCVn60hzrk7cBxQHVHdqzqFoiBSrgOkcOyvN
roOFx9CVqvAmqDynUqacYWTvt81woVE8EM7gHLEDP1QIIgGwZLFVWAoQmaVHWKg66jV6lCM7+jj1
aWslbn1T0wFy3SR2PZaxLdUI2p59GrjkEFKdJX/aZPdxfgs6w2rzEbfkLtT0jLIKHvTFaYkNx1eM
4U6Gcg6WxLlP9qI+0OICrWf9kiVDFavyXRyldWDmNE+oMefCTHCF0ma3EU5CIAmIsx5Rb5dkyz4F
l74T0K/QRzGV9vhKuqIYNks0Er4jGBTh7db6mbbhEAtMs7D0/vmCDLrzkQzjijZbWNcGWzEJ9aU6
qO8w3SUFc4elp9MipsDNj0zmT6YCKI0Jy+qswis7JO9hry3PBIhi7C04rZmwnIxKhK8M6ppzW7Ie
1CjOj4DpTm1JdoUJRh/wcBevKSNbNSWz0Kkqto5x2GRasgSqrQ+3CbvNplTV6odZdh7brOEDQMaz
NfKkY60DJF3H1b3qVHAEDJC/DZNwiV5UD0Sh39qOWQteLeVQuCmnLUEmuU9l92Mu+ouWivRNBf+2
yejmAIlCC+TIEP6Uy1Hfc5W3j5FDPrutWudzzt3j4ijWb4l06Oh2/pIO3YsxkBRVG1RIjeev17QR
KVjLFodOYXJUuqm8kPs3vNDtO4J6uJKjJoTSN+il3+vuYxRPy28z+tXoKTWBEwPFajbinwqmFeeH
NjnKezg6LjOeJnoxi46NKlu++7AiV9JwzK9yANmig7M/TTEUhLiY9UOPu4pMrHIw5rxE2RfjHT0a
1r3bF6+xSyqyUx355aDvd/LaNWL6qhTn99L15vvML4x9o5a8OLrClqVt1PvSuKzCkTVdZR7r61TY
PCmxqWNa6AnvEc09yg7gPdUCbtCa66O6oipEpjDbFqbEAcWP4tRmqEIRAKaz41Q1nZT5QgVCTCp8
Eihgaf5e0p9I+Ih+zD/vKaOV/e298T8/xo3O1mPKOH8vZY67HgIIYI06AIMwHR0wS0c52w3BoLUF
orfrrRMaxb5reHo0UWSymTI1EAehDKp8HBlzdeWJI/cGXnPkJ1rZPxT13DNEV1HjE/oSJsZRnt2R
nVhCaNFisrNvqk0CoVXMPDg2bGTV7f/XV/w3e/D/REdlWQDA+d/TUV9/tV8/ONP+5eevvwRR+fUj
qdZ386+/nPOv4dc/Go7XJYbv9R+OY/2vpuvojrqahx1hWH+nprrOXy3dIjkGVddQDWHh9sWU28f/
9n807a+GjdfY1TDBGrprQLj8D8ex/Vf4kjabd9viwLh+6v/9339CZ3b/8ud/NNwCHsJP+0+WY5zL
IFM1HbCrq+riX7CpJB7qhv48XPS1QyEyVZc0eWwnQ75UVvbeLeWrnhXX7BI2GDTpMDWGcjcny4G7
eMP39DLL+TFPbH+NY19WNGk2p7AzP1XI4fpCmUlC0zfjenwg47Y2tSPowueMiKxrVmRye/FjmOO3
JrGhZjPLaia6DjjS9cq5tafPIlueEke9lD0HT3jMKKmbflCeNG0hsJaryLjJvYFN3fUFtPfJH1/w
RO8ymd2SxrgnZbavLcBHo4vfk4y/q51CrBDVPXcLf1FDCmazABP1ORryE1B+Ehg+HcGbajAxUZ9T
7YWB22HJ+4sb1h/EVi4DT1Zyp8kxn7Z6np9kH97hXjNBtB9dVQVEXSILaL6TmFv2UieEVYZ36qnQ
wwPb9RvFS89loe2UG9rc0eriF9Jqr8riXkKRIjNHBxGlfglqIqubez4bp9Ztry1E1ZjatLZFRlXW
1SADnNQq32T6Ty3FD/Wasx32TVZeTGd6s5wEc1XCWTqimTT/VSs8zmDsTPwXpWMHsY29WasvTd59
JtDIR9e3bI6idfbMyeBz/SEzCbQKcI1BO7pTxi/5zMtfXYaip6Ne+im/YhG7+9ZSPJOXV22NO6zM
r67M93mVHRJXh2amX4TF80rPg3+4+f4Lnzgwyv/vsnXgk+qWanLRciT8Fzxur8wSP6kRBVMuT4Nh
Pjth+NVNtrckXIxlZdK0Sv5nWi5dTPS0kYhb7SiPYhwBw+kqYx0NyRTkBsLLtR+mJ6clGAk+kFOW
XUckaKfdnBODz+VSM1sx106PgVF//ATu55K1P7VIfGlNvCmM6TCBmKhE7Vel63hDhlu8a6MfbhpU
neYeYzJzHGnJzdcKYE+9ktuKtB9TJ3PY6jxhi6597DPKl2eYnFwtIP4u8Ctfm8j6BUiAbvbM2F56
bMmjiSPWzL/mrLnqhXhqSvut2CYJsq06bm3FeFi00zST/1wiX+Ln7yv+VzV5QsPyRVp6Cw+TtGZL
zGYia5AqUgZY+h7ugWY+h1DcsgStAyd2Ao7DjI6djT2SF9pWc57U0b0q520hXVTw8sABcF8Iggkt
1AouqwSwXtFVsCqAK6/V7O3/8LrrRAH+9YUH1KEBcrJtx7JW2DOf/4d8gIvs04NGZlpq29Z3RPmT
K2WytXp6xdXIioJccNqljBBHfwW+eB6mO3Ve2dmFPQntrHsprQWPzdKEF2da5isbUvbnWZN8j2py
ctYzsZJNoa/Bk/GdCWbQ3KkHiucogeqs5Kkf229LS5GX9Pa5lqjpkyJrkATqkSyQ7ofOIFflc8sM
TmHb5/cdGoXjznu9GTadGLrbqrKRYcpeCk9jZTuQ1YPrPmN4GhyOJdHiMmgD1rqTMr9pWuo3Aqbr
6Nq/KwuX1bCcpCWfW5SpQ99vs1q9sZ9AYjDcu16r9EhUWAqMsfpyCiL/aZ//ssveAz56KRy0tapd
D/qowbQgG5zi8W6MFaMvJXxxYxom2/6h2tpdBMQRK2afE1FPlTsXT+FP9HZB/7mxyz9EscDH3DsP
7CGvyLP9xgibG4p6BDuFYusKw4jGzHBn9Fa8U2yMPnRKeWlUZwTxo3f6wYY9YNVDU3656oqYGjv4
HGB4AOyV8U644ampB32j9MVpIjY6pXi7nUl9mXrIjS2zhFTFmD9airlDr402TiMeqXmoJ3EFukGY
w4CasfaGVPKngra8WThGMxzuZxAi9I5HG2kMZAVouxCSq0CPYyKipGY3IYGYPQblcqtX67XtHNyG
9olyRZagAeVUuAItIrivru3pocIJR50AVg5pTMOLScic5FuLo13FWd8oE0MCwdeg8dF00r5NYMhy
PGhUPjjOG3U2eEURCbCm2SL7AQ71Fs0unFAXkLcsnzJRkCVR1EASn6XKr/0Ic7gc0i1JIHO6idvl
Repd8qgvWBN0NQQwkpw6UJHxkAZ189rmVbk1CtP0BkOcE3zp1YjVOl1SIqPyQ4c5guzrBgizcZBn
5esQzhytNM6UtjP+gvnkmzaFN1U33cg/U0KOdyoHxMGA8y7VhHMac7RxgqikpPc2L/ZOXNg7nAET
7W/lHsuKszGs/qtgcjPO6Y6WYUZetnF2U33BMI8C66ratkNPBMCS2xvYWvVGtJhCXWigdK5VZ8gK
x8jq/fVQV3bPA0AxSmccnvDOC1txfdfSdLdp6pI8tVlOrHotjiRgzDvbMpndZMOHlUC9qEb7LSRT
O2nmkYP0jhxsR3U3olFanYUVnihtfmaN/yErX7fiMwWsAEw5m8J+fO/le08CmY2Si1NJMN9QsHMm
9Tlb2TY2HFEezUagj+63q5yhZUyZ80IpJ3EuTef1WbBc541vqp2vl/hFqAv67rqxD1q1wDVbKBDW
GfsPuMAPFFWL8zKDYOTZoru7hqVtmzbOcKNcZlFqoBcMf+NY1TYSlMC5z80QAEKlBhV2isoulfOf
N0oikm0HYgq7TBxBlQBBUaV2cZwtbWRUh1lPc5r0UFKBtlXZG+yKPBueXIZljZvuaoP5EiVG457o
WrkxSKN60mJ+3yfFmxZb56hjSJ2rpOVXZ23NlgrWZgOLIGLibbMaNq0JFizr+u2g9rsJ08CLKvkl
cVLNl5FLqk2ebDeefWpGsNYwiw3hG2xtKGBwuvJvYe4M0Vt3JtUqvTmD6gsHg2FtF1cAw0QyuSNb
R7kmzcADibuY3nv7KVlLGvu1rrFlP0dEjmJ5DGNsQf+8kYQ4rQmIMw/cK0dX9VqNAgRTV3J1OfZx
TPBFUyXwK9bnOWBM+tbwvNu4NcriyGRtm2IgBBtFxn6wtfAQa1JnIOG86p34UZJOOYocv0fUVLcs
xmoj4yfuoS1AMFD+JI62fWEqWwZtMnDxKG4sYxzxfMfhacR1wwZBc1n3Zzjq7Ia3qTbopz8lS8ba
tPTnj3/emxomZWq2Gjij5fTnjdDqBf4jb/qZPcbsnNjWwLPTNElYDrcaR/MG3YZm1EbN2QlWIcBQ
ZFg0NePu1NRAOlqhPCoWPButS87hHPKSwPR7JT3zyonmd03zc6CIFysN23s08vcZ5DreHLZkxHRw
w6HVnfUwpHCF1s8bgOGzHkkJWJ3xNV1Z6rsO9aFbYT9zZVRX26ahoHtiDzQwEXByCmrIZBcxZsa5
AEm+DJa55co8Ml+rtl004x5d3ywIaPy8dD3I9U6eJ3VbL2ArkVtdv6ScdgfCp98ZJtt1wEvgFt1E
3m0NlsFJTqJ6CbMi26jZyhokRwE8BHVBtO4uldTH5qX+vkrzUVw8jMrUeqGtfOiDY1C+UiIC5JHH
NUhCEsXJz5u5w7v9izxwSVViUu1KOAdgEY4u7KJTmxsXd56XICVLgk7VgPVYS3VkLM9J7gCxkv10
pDgz2teC+LqJ3Jwk4lNI+o/aeZqPsZ4Mz4Q2IHCxy8VlDBeVOWvz7+ydx3LkWLZlf6Wt5iiDuhCD
nrjW7nRqTmAkgwGtLnChvv4tRObrqq5BW/e8J2HJSDJIugDu2WfvtZtzmJvybHmx5GSmyY1XZHJe
y+Y4he3pPBYmBH22wB3LLXiTwY/S/ODiG6XOkqi2vmd3MQSsxgH/ZwLDTboqo8mwp/M6hwcKQzTr
q+7U+5wmvXB4jBKD5wAc4cYL6dseycwsB4Hymna4TYFCbiaNCoOYxsdlAKtvx9vyidz9tPV8GPmU
US/CrKxvjI7TIvR7mJljSVSnJK5tWZwbKzom3VS8cj+vvoVhXyA/y59cRLuhY9G1SCuGrzghbo/s
BahFULJVsXJssxRPLBudDUmDiVczvtOmLUFuCAQtYre/XMdvvk1Q155TY7KtzSOWA0m5oIlKDn9m
z6lM30xEgBdR1oBCqXtvzyNpbGIfDE2bD29OGXEQIOPBf8GDVn4Vv8VEQBZm6WWrOmm1vRkK3HTK
q979gki+nKz8sxbqzYu97Jsqo2tQO/mPlcmdPvRQIxJ2pgM/QQkUKAQ41KzKErPcpDucMubMG5mY
N9nSoSXBMjOWZdUHSjEoTjyi1+IV30rz4hj8DHXs9G96Rxtwr6T8KJLuG4Cg8zil9kvRA82oq+yN
sgVSKcpN7l7eFODtuFOZVIDtWe0ItPqRC6MWu1yMengkEdS4FMkuV2lxjdOoOk19/cxUyjgRxfux
nZv9hsA7A4TeEfvhhk88wHxl8HE2zXwdT/2+2M50kk3IFSj3x/SpcPm3gZBrpwK3ksVV79GmzC8i
bXOmuPla4sstbO6h+RrPl08ahSPKgY3JXivdB5vzscEgvDCc6tEQ3oum0dhaOrZaDlqDUV2qB7ST
X1YhL34Yn1pV3W3FMMu5WGJuEfoG980w92yEXH0IsAbAdHxF+C0czhk4nZziP1/nLRpyyR9xDG+S
uvldmMb4XLbu2paTvNZ0prZBa1wchwytXQjO9faTQRPBmq3kixch2weqoRRY/9Ii1lBOXLOGqBAQ
ujD8Ys7y8WuqI/RF2Pou4kbACl4Ssc1Gh+NJyozvEbQmsphtNTESa+M8Dpx4ziRG1MCk+V1M+U1V
4UNeklqMQ6oHp44nNxOseQxGRDa1lFN0XMHSQ0MfmIq9V5o8j/2UNmiPhJT7niAdkYR23rcbw+HP
B6DLXwRqvzmRs6uzCaf47PEE7IqS4lGNWU7sXpz4LDT7NcsprJ6aTYe6r2sLHW22ZsvjK+3HUVSs
Tiz/0vzHE19VWwChnSqJdlncU+vb7oEt5cMpqGaCd3iCb1kuwiR+jGR7LlzdWyVav4mgiMpRvSeV
emCs1SHa+k+YjD9Dw3kBu38lI/jeeMPAlYNtA6a4wUoPxG2eDLSPIgyvdRAcp/B9SBMKxrKTR/d1
MvpLyDb5NhyIK2C679vsAxDW0TblI5iLN0pD87R740xArwbNE1UgLlVVPGsDFfM3MDW4thPO9A0u
8tRTj8VEFBIInG28hfXJpiR0lr7qPD+EKvjQNLYGnVmcBojG/POUuFCqSCo1v6EgDdV0rYR1T6BU
JwYQY35TXmybpq+WJqkQxLNjJw3E5/gFb8cPMKEHEVtXbuNCObcYtKCbRbsxiy7zz+sQ6bXM+kC5
qevThUSryAChsG9w0PPI5AqQFEIfJunNQGYKeHPhFHs2/6/FEC0ak5B0rG6zMIc1+aTTENQC0KkY
PcPUJEHY7AYVHQQjW0i5g910Bm1vkqcB68CsxHUx9X1ETmd9gB5CqszK4/wx/QUPon6wzPRRXaQ9
4z3Kx6SVz1EhdnYb3uPU2qhwuHELPkBywSCgPeYauqQmiqNKSTmU9RoDG1unFqRMO4JDxdEUdtCY
lVlTQT6re3V5ZluxJ+P5PnX9VXPtzSiRhT4g4GNOZ8vlWhkxDPsUxNE5L5KDa07H3sj286+aobtR
q8sDSKhxIA1hAPvoy0czG1/TB8dtTnXZP2QhR9EG/O3C7+Kbrayz1uLwaTQEI+RAZUsozVtOn4fI
6/ZJToSixfZaN8FHp3lPOtDwtgiOCoeaEgaMsPgC4vpZS/vPWfgUYTObIjdlUbxxE3xXbvPh8EM2
AbkyXzyOrU93q9OukvnOabbTXY9ZHlZ0IHiWeo665jv3+nP6OKuIQHOXOS16cR/t3ZqkjsqO9EEg
HFCUgGKAaQprl48GCZ96GfK7gknYTeiQaZk/FG2/6tzo6KT+XFKzCEt3G8VDvgjSYJl2LyOEAdVk
Z3MsNiKyvqexRu6YiWKYFMOsuztAkCPp30oj/0JB2YuE+4jlfjdQ/5paO9i1OILLZ91Pin6Xur1k
bZhsE41zvNFZX3lKBzvvxsKEtf8Y8i0nXk9TybYVzXKWMYVDQNw59BT2Vd7w5BMGNGu5bpzuyUp5
RjR1pSgPv8Uwc4ceAfHsR8TfTk+eqV9+6bgfELj7mqrq3ujTXTb6Q1r6i5QL26ygpuEMSdfo125P
mmheoqw70MZB28IKFGoY3HvevkL6u1nsnQVg3eMbIpLOX9yDg808EtrBw5/vZUJi7cvbKJ2HWZHt
oSVP8fSDcyK0NgNv4DTwXhpc/0Zn7qx0omwdVB763tQHzyTQzrMIDGX+HnHJNI0CZyi1VuUkYvC4
3VcXoBsk4e/Ua3chV5H5YTK5FMQ4jn10eQvMzZSnAO2m22ywxKylM3PmwXg39OTB4N9EJDd96gW4
YoG3RuLVCa12mvao9d0l5uFH330I0Z/RzTuo5noYUZSQJQsCtkjTYqL0pvUeHAohQkJ2Ddcp0lug
NzMuHfb7/LOXtfnAlm0VwkqYFXSnSX8lcfhmlKdEsUho8ALCjvzUwv6W8zD3VbWduuRzkDF+5H0k
Qxws2m3+pQK6ZObH2edTDZXuwszcxVclGYzD+Ds2J3oDrPHT1fr3WLo/VquvHLdckgzZGk5zgbh/
7BzW6jx28Vz62afXGCZqafagmzx+4vIx5z0Epf08hMa2glkxTe5C59lpBU7vUWPYt0mzyEfc8NUr
mON1aSabLugeiyICLZI8NE66ZY1x8QCPMo+cXCgg4RJ61Ydy7hyQX2Uf7/LafCQqeqeB9WhX9hpN
ek+J1UJyy561YdkNeIRowyhm5kjHxaYK2bQWm1nGpTvXbEFY2zXxcP4fqMqTG8U7Y0z2eRV+a0i8
/vCMxbPYUd9hkZ66eEHNsMfDIPRrxSJl0fi8EsIObSxMvRpmrPMoDRvkCmSYBKh/5yYU+uoIXirW
0N9YcXgxuyF7uqxCrTkPrXmSOSjblsWmHcyZImoECvy+K2mDD0g9b1qHteavQN/qK7DT2m7QbBLv
6lcVjt1rqtpFOk4WLgOCk3EcosZpHbTrOODeFwHj7AeHc1RjoLFneyX7ae37WnvH4R+tU8/KcdFN
+3h8HlGctrKmMEUGVCqNqfiuVLrXpjk9SNVsbBOiYT31SAHvOm9ynFptetJsn0peFS3d0j84hf+p
OEQSYC4x0MpkBYfQz1nDqjjAjVk1PYZTcvpkuJxLUM8x8ozpIjCOfCJLQeOXFTCYkmppxiL8rhxj
bQvgPSIbMXlys9KbsF1z3G7X0i2A+EX02+RJxqjdvWsDHTdTjfZFbY75JELnS8fvWMXjB1dIXv6l
Z2+L1HPfRxYO8193GdBmqaNSCteMdoIc1xsPwIoeZXXERxSuTNiEPOB+BNfCzsiSoXYKt/DXXTOB
+DAi5wnc2s2OpdoJEVwpbMYZU0/1tcSOG3FuvvaIofST3NhpRuvcUsQ7a904pfV4NL2IpiQXmN8Y
Qh335alIlVww7QY4s1mkBLn1YBlP0VDVGz1KTLwpNHEpAOngySs6sXv3UsifnmZGp9GffXzF+mCM
2zm7Yk3OW+WYxjvEgQW7wKwd6SvRonf6j+SxKtJymQvvqDBxhaWPdTyrNlUZ/zaCwVyJMdaJyPRc
xUYuB5WrlvP8vKjgFs/vpOmPip3XHPhy1dE0YxGf/Bx7MB4O5YHHMMT3al/SltdA7DU2p/qz23Dl
HYH2n/FWbwVvg8Ex643VWxwL9d8UEufLbGp1QNBQCMJaPCUN8qXr36WFm7+yvecwG0Bxw26z6Z61
0sQgio2/Lopf+wjrTBwN/tJA+VwBOefWX45KPGNw22QmjpOAHKmh9XshFLtX2vecAFBP6XJZ0Jp7
wPHcEhLQrmhNeHRWyoYjYxiOAuyRoact2ip4S1OdoEgJFXnMT2FPjgjzgk8IgTh6r/MUjgce7r3D
gnpN4w0bRTkhuXbfAjt05YqRzQfG9dEYfpyYSPwggL1ozy3XL9d+zqf2iBK/b/30df7dxcRQHQ9g
taPutRTRKopeK9UczCK84o/v4cROXyyhqQvkNBdW7nde+XeveRcSRJ0xTE+xI4ul6KtVTpJnUxn6
uUhd5uV5RrMM7VLNPl/MKebV59USgZBNIPFZw0ML357tya00sU30OhIJquOu0dufdjSvee7tHWxl
XBT6p2QiPZ3mX1XNYsdQwW4CI8ECjMiCVS+qXFir3A2aldnYbzS3z+PosxzUnJVqeYdWu6L3WS4t
DKsFF+9rMNbZMzojl67cRT7hsKTjO19ko/E2kcjy3ewzIHuFvTE6sMli9CcJ3fv0JoFVlfb4jtjy
leL89llMORlplCqynlRbh/wbtbEIiKGtmIVfOFYto4CWgMg1h1VQinvpiufAJP0bx7O5phYSQUd6
r4OPUyqUEinVzS66aLLjQP0122NdPXuX0K+fotItX7JQxueE4+fiz4d0TQ2rid3qQnothG9dTm9G
TzKA0DTByBZZBNM/syGFP+9A4+nCRrop/OpHmlRIsMfql6pmS211ya+IZsOTJRyM5wYZpER3Pvxw
ZOjIGnFqnf63xCgFMRhNtHFhPdUe3CMVyV9Q/05QOm+FPqe6yRjozY9PNdIyN8iosBwauyrcBo35
hqH4hAh66zwFgIFtAeqKu8wtz99FesN72yAxAe2ATMHV4bAOMpl3SOAN7GrKvTZj5gmvMYB1wcGg
JyTFdz3ClSPtxBoVR2UjJ4pd8tZdstNH7V6pfpL77M/lhTuZWfe/jBlF5Hco9HiHX7qc+K1PzVVY
5RyfqsOo6ZT4iQY3u9se9bdag9qk6ifd7fbGwA10ygT5RvJqXmXkKz+QNxr7bo0v/QVgsGQp8+Sh
0MiRT36+sN3u3DrUFYV1ZfMNh9+Wg97cYUbFeYTQXZ3LETkpyYgdBc0E1yoxFrqbcLfWHiJj8pe4
v94jk5ybLhbJqD66KKatarpTUY/3ouMdjAfbWug9R3n9GnnUTzs1QOcOPzcwDv+Ix5RfgCspoWs3
bUAa++POcpJypZL3tglfIgObpy9nyXfwQGS8m3F4dGK2J+ZOFAzHCv/XOqHKsxtpCkPgA7xWkIdK
7mGZf9Rh0yzUhNrjM44qfJSJ3KV243NE8V/mYcgA30p8cG7KrMiqBN0G1+mkNnrDIrO02V+Wo/Pp
g75bELm5JgOq+2Qxi2pz5VJOV4yf3vN+fmFa737MaWfy391Q422datSkZ7yUswZe/vjkEW+ip5wT
dTW9ItW4LD4BTsBAo9o6W6QW4T5j1yvtVMGatIzbNPjVimDWnd90A9D7M2B+t4xF62RYZxT8XBab
ZYtnLoSjYxbTQ15w5Kuq+NeYTh8t+5aY1e7Q69/6D/sHllyYLhcVt7ax5WnAbfE4UdOyNOucW6/E
oSOtVatZGO3sY+132yTStiIloDr8RrYf191UvmOVY9ITe48+B05/0YKtAzZZIucsteYIpL/TJlqp
pBOeShwzS2sKsar71l6yOOY1aGHZbMpfVteeAOkmZnmL51NU6lCJ1gSXpDaodg3bQ5zn76335hX7
KmamUIJ+mqFIn+IYM62vcSzXMkNQQDliwgj0W8nboRw5llQji8QY5BmLPZvdESyl0bBOXh+rher0
7O5V6h1mOeaKjvYEUx8Ek7EF52n+gxbj9K//+vNh5XQXIF9rYdrJuw1WZIH9Ff0ltRhEpuzZxFdU
QLPVjKL6cjofJaDQfsve2apsvFAe1O2zoWS1xOZtQ6cMmjR9lBN9oZqvnG0QU3XjNQ7zaBfRnzJc
HKmmT4eedH5Zs3rpvDFchSUHkKCieNNs8u5AQ+WtjP18VZDahEligC6fUly9LTE0JVg2uNSLUN+c
XDV4tid4QZwBigTCwVA/uaNrbm3O8KwEvMexcWuMVGwami7ZtJFfrwugsDejTZ+a3lS3sedOYASe
c9CTJr7GIYezosRfbYY380hP10sobPakGccKIaJffVHuHLK6hYj3kfWWleW2y5JHPJQA40BdJFiz
qheTojUQTtql6+ACN8B4xY33J4Sf3Fj5CN28wBuHWAjhXlluUpcppHLH9w6jz6KPgBbVQWdwfZbf
OCu+pwoQP/lImrQWwN/lzqEReRHa+AH0ykyeczPtV/HoqZudJd6mSIebB/17tsKQRcJjM7BfKdj1
U1u4hQEwUILA0S1t1IM+mPDN9PTUegNIwZbCgYlFg6fSibKQKLrUvhZg8hL9ptOHckXhxXDyXG84
sSvgZm43YGbqrjgUxLLwc7b1Jc3qDXeunt5Q8p1D0NvEldJiG5MAQ+d2xTURvLG8yTH2zGbWpmqk
tw4NDqD53OlJ5/jTUNHfEHKbP7HvZ81vwwhpey9fpN3UrwvZ/uK90h90Dv5D/YvnPbi7lU0jhkaZ
Vh7Lek3ftoM5vi2IgvCsRLLSn/q02+ajwZhSJh16MH+Ekd1dxNBHJzaNl/ipKTTxy0NCYA0yGPs+
jYY9jnYwEXYWbWJWGp/6q81Kl9BWQgbeT8aHMJXlvha8pjE6XVVa2x9htcpiHC2jglkFj3vpjhNW
jtyuD2bumY8OcazERZYJW3kfrVDfmxXxHD0BHl5Oyt+nTLQby6bnpLBxYFHYNhGyEZRocnZ5aF0Z
Law+z1+Em8bcMjg7hHH/m02bfifG/RJksntPAC0sa97QjwZ+4KlOyaIO8+idl8WusFnqDUQ3AE+Y
Ww6kDTy2uLmaepqvrTApH3teEaTNrOkV6E2GzdtrvyoFByBsANxPAfmARcYGjoDGbyqQXhp78tfW
CIsdi1GMUmQjMlfYOrrOgKEkWW/qdrcNa79+CKz83mFbTwzYa1k6IFLm+V5zKnBIpNYvzO0rRg8H
ph4SvhWGPS2Gwj3ji4eXjCcKvXM0N7nNU8tpPdhak9SXVPXQG6mk2DQup1tdM4jE9QkB0qHsn/mC
mAYrfW+b7bapIv2g8/TsR8eflq1LD1WJkX0hS24VhjtLRU0CzzTvlwbXrG1pFSVYoy6lPKwEK8+L
HKP7UvlD9qXMz8BNoleN3hoOf1gabOfLA+2QjYm8jIWoKf1sP8xIZHsKLWk+S+GNteE4YxmhGhod
JaFtY9Y4lUKFQJWWb0UvzStqG/TJcQxvZYuRu2KX2QtnDVnCXwh6Mr49oALJOqY3pDXEcRS9vmTM
YQ+JO8dfQfza6k1hH82GBFkr2lNnRclT6xLDjz2LDiWtP1tgNmmlGmGnj28VZUzryAt+7CL+7eum
BvGs5CpTIEY64bWH+yNSbnF51ThbyEYbiDfUNCqAA0PzS5lkqpUDtL2tsuVQgC8y527OEo+WEy/C
FmQXpsiB1+KrqLC/VPmMoCU+qaT+YKcOjB0GtZyyYZ6R/NFgXIpDHDZj8SiskeuQ0wVrp+wNgg/B
MqieGtO6os+9uQk3rbr/rEIoBAPcTHvaYwAFcelid6tnEcZ3I8wchVj6ZYA7PsD0N7rUwBWdSB4l
aytvtOpbTkhgoRPLCEkQgRQzKTDL6QZk366fSLZ+hsQWH0WQwpLgfB8OJs1MIj0ngfvq8cCdg96C
LUHeFtwQ/gpqzyNIHumuJYx21OsMT8+YGPPgxOacaOGR4zT9Unq2pvSa70PAYxe26immUYWsufHd
2t4PJbLqLaA0D4CbI+59uGnSxj6HgpKtOIjObad7+8avciSN9GD3lnvSqLXWPJLVeq3Vy1qPSDeN
pBytOTSvvgbPND7bEsI/0QT2F5bjPVpN85IyMn5SjgFTvBbtMslgUqpkMB6pRacdEZ1qO1rcqXn1
hGtAFeUZ91V1Rudg2AL5xHxhPYyqJCfs2gKgQQrIjydixeJfQykGcWiCE3cIwzyFuW9TdlV5V8Gd
aluEqBZmQ2SPONOw8yjXukgJkAQ2I+CmQDukojSelWluLT0IP7AQRpuI4+auJM3h1yMBczY+a8kd
eEVsNX5oEegeQAFk62CIvFWuInZN06dFzQ38nsGijjpv2KDSkJIYxNNSuxvhX8aMf33xaXmJe6NW
stGjtZ/YdCHkBMHD2KiPjt0uGx8ScRXZF2pIjhA1N45g24k5K7no+D5rv1GAF6i8HPNkVzt0SHdS
or2UOfhROHG1gwmQjl/c09z0syGIdlx22RlGzVc6AUSju6pee0Wx1ZRHYM6iIosEt73XcR8NrbSv
c2AHWt907TuNbiloTFIO+QbR+aevNIppK7nXC/gliYNvItOItbmJCX44TbaGLPKjU4JNSi0bQkKJ
mBKBaMcmHGBsP5s6fgCK1BkJlfAJPiFy88XUk0bxGZZ8gB0U/Shugd7Qizjsp1GsRgunXWmwv3IJ
mHteHd6NaYDGloV3nTT9wmByw/5jm7SjedtE2Pm6aRjdqCGPFoJ+r72VVMycpjAeR3CpHQpV5HCi
18Z1M1Tet4Qfz5RCS/1gylXnkKMNMjc6Yb+kdcBEA6BDYjflIxDnqDu1dBquJwvUotuB2aUXu91B
cIaqbHv3WPT+3U92XRFwlh7sd17J+9D2BmKA84ncNORF18tHVhLdyTE4EIOamU/5qzTlcNVzsePS
nh8qu8yhRWTZMuWAtR5C2znXHvSTmDaTssk/7dS1drWZLl1PU6vapw0zb/rFKDtr7UHHXgcWTP2i
1jkWutar7hvDZbBLxqlKKwFCory3sBLqFjpERr9O7t7LKRWLuIq0jadlL1Xf1zvNPzVTz5jc0iSf
mvW5nUyOJT0tu6hfs3fbD8FSYY6SxJ+JocJxjCBeZ0EabijcoW7Jawm2RRal2K+8KapDX3OKLSwC
mZxhN94YfBm4C46VmR3KAJZ14qrfOmstrrLY2LIGym4DlGqcSpNXvQuCzMYj6nYlyf3JRM1hFEmp
KXh2SieioRspzq0c2hWCSqzZZHZs7zKNxH6+MW10Aqe1QUbmlA32lTmvkKZHptI9Tn1+gI6scE5H
g+qlfzCpcl8ivmu7ZIhWpqGaD/MjLWa1ghbwVJgvqIvZWvV2swpCdpLmiPV4Kpqbbp9xO92kH4pX
xn9va5egUcm/G5vAJMWEfVujvPLBnmK5q/zsO1bI7i7swQfZyhdPT7xneAvmhvYjHOLK0W+hrKGs
Reo+CA6GOEepiHC50s9r+6CieS421jq4F/R/wpVmSQFPC+IEiSPwPXnEqTP3PmabkQEeGXMFm5U8
gdCY/7psmybuOSNOfzTa0dj5HdVsjlnYpxHa/ewgEotCxacidKGhf3PbandFO2D2ZQUEy5nqLhwg
pKl8gswSuWcrY5LsA5jHoFbULmOhm3wJdGegLo+sGWTH5gIidxnUMK8i8gfPyk6MJTPDOW/ahrOV
/6kFRAImgjMVsB+wXxFVIWS5UC3SvT9Q0FuoDwNenqFXHZn/YpXn2VenWcGyLJ3vXAvlYglC5Uk0
drfDAfTpZ/anNOeTWrHQpoKqt4pgXXGY9HxvohmXQw4kgxWmn1b5c457yLaz3UBG9lc4Zi/FeSJK
e8zBPvWkEays/4KFaePhb8lhxt+q135BMCN/rrnPtmJPAEZ0mReKhYop85PVEIup/Gbn2+pJnUKZ
R8uudsm21tFaGzo8o3JEPDFqplWYfyiEnIhNrhqUZr4EjOJLhQVnz2NzMrgFgAqtD8bgccepy0sZ
yzvl17TQh8M7+sEZXgEh79hGmyqHw9gSvQRrVia3yBDPQreRD9oRTpSYgtUoV1JUd2Iq1B/wdgcI
QI0qcaG4ZJzAVNkRILrWM0c7sPderyhsC4IfT+PVwfzcUXS/dtoIZJ6R7Ez5pQ9au4naRJDrsAH/
dnkNkweldqoQSeAhA8E6cJJ5qzoCJD1GsbABjQpTjIczAW6qVZTylkV2cKOOwstoVQwyvKR4/kpV
zhAmRHWLeWcbSrqhIH0+KY2Mt0FIMqlaAwiF/iHdyN8lWvMtkyHcuxB8ZiYQfJxBkyw++GPS4YNN
YC70VkG1lLuImoPdpJXyGW5wto7SMtn++bDT4mKjz5CqslaQy2rhrkbkFB12K1rLMtd9ce5RWBYx
1xoDY9mutdJ4rxndEZTcdwsEEG5iPPCWidB5WHK2dFJ2eu0//PmjlVq9iybO7cP/+jvcRoIlXjnX
iP/359lUBy/GZhr3FWi1o0/l2TzgqUPk2OrQ91GH5sCH0mHY0bVRP8RypESKUFEfUMi0CR8tJtmV
o7u0+rJjtVNDHaoEpFBjNpcwdT4wfVxUNXX8JD2Fmf4HN1mXvkHvUJDq2is3pvGGyueaVjmaHHhi
okWfZT+xiLm54sCyK7o0ALk8Vr57j4IGexIXm8x8aQIoNJ4L/a2DNeNF+UeYEs9F1blxpLAXQ/um
9PzE6g5fmPHh4rOjEtXbFUbyUMfmG31kVx5ojCpGtzFr7Vh2TPRIwM/xxdHhhDbBo0oaHKA1Omqk
XxWuZsI4lrXgDLPzZ9mrUUz/DgJSCgxuTHAqxTaoSE/eO2F8C6/7Tlv3g0NLgJ/efrV7ES39QoR4
3PFyi7Y+rqxeHnIgA9bw25vNYfEyDPEOxb37m5otNEalsUikzqydwapKmgue/usYTf6mrBmqKZc8
+g1LZl4r/rKOKGlwrWs9pec+mRWKgBk0cU/ZHCNwnFWUpuj6g0XjKhXsgh0BFVUVByDnEEwxVedk
WzJ9OHCGrZeJlBe67cCBujpiuqJYsviMIbwwYcVrlTiI69QC8Fl1076LWK1NHq29yeEeKo10Qwc0
vAmv1QimtZHcSPhukFhrSM0rfqhw5cRAsBCeq62nYWicrfNo+Cv60a5QAwtQ8i2QI+9M31K3mSKa
yuyRycgr7vP7pe9g3hcK3thM/mf8JH7gl+fYZ5KbJus9nyhbC2KOjBpp31/SNzcIW8F763sT97hQ
nu3OUKcRZN3aNgbjbXac/PnU0dS/2tJMn3XwLpu2HKIDb1+2ltg+1rGiPwzLJw0HAlNhJ2Cm6oKL
Vw5Bee9MeXe3u9K9afMmtEv9lTNbwsN6kF+VeaCza+uZk3OPivrJQBZhQNXPk4stwx6G36NgVcGq
/DohfkS92+7dlHYyw5V0ognUlIg2BUCb+UzbzI++mbq85v/86WsOZt6//uZfn5HNn9aa5lp0gbfr
9dHBbSpMvup/+9o//8K/vuqv/9cPtecujTxO5uzj39/mzz/4r8/868f4t2/997fIo+KvH5HOs24X
dBnNe404lurl/6eg/69S0IawxP8xBX34zOLmu/z3tPPfX/N32tnQjX8Kw/Rs3WQR5lOw9I//0f80
7f/8h8bG6J+Ob+kmU7Xh/Gfameok19N1w9YtT/f+rV/J+6cvGMR1jr7Cdx3h/L+knU3KYf8jPijA
jTh/fkQwVYZj/kfcWQW2rMHN8a6qbG7Irf4SzcJGpHPIabkIUesLCTDOqz1fzvE9iLtXSpaShg2S
iEaxDGkNfPCaQt+ZOstv1Yy4eC3dXcYVq5aOzrFtkMzru+TEWcU/zb6SqrHTS+sUrAx9iD3gkIqd
gb9pVRQCRC8bXBwnFLpXcyh0Cir7beoCfRFhvlkmVMZjdmcJs+LIjRk3ummFYT1PQvkLBkwCMYMA
xF2DkiKcZx9isjJVz2ZtCj76DotQTbQpzKjrMBsRb7F/ePciyjG0ptyGJGUNzIj0XnMeQ0i0ZM0G
wO1hpzPEDC7EyFHHsmf90CJH0iR39K8MDbCwPW3p9tTp0rFnsgYHmafG6U1Xfkf9hXCuedI51HmC
uephD3LF8ucz5UiBc7vBUdDfBq8cbjo9lR4AsI3mpmTdsvoQaZjGdH940q2wuucID4WMgPbbNRDD
6KfU4vacQjQ6a6AaEdwkdIcyLzd6EdPMPOWvk5mRSVIcIGwdirk+1fIIIxsTxK1BDnYpmqdzHN1C
ukC7wn6qriWXXfxiECrADZVH18ZUE6m432cFdDdu04w2gzj7jgMnQ+8mTEK5sbZs6RyiOjDOCamU
hV2U45flhS9lgZMNcCPMU/S0wW5+KHJVnDDY/oKY0eUQH4K8lqeceq+lYVJZPhJTgBwblAfW+DXk
soH8ImuMsVMPYmCSdXu7ZOFdA1zOIHX19l1rRoxFSQdaTsl9U2Fzd+TvvjCoEuLFtNNyDpOpBNeS
DBBaLDXUJ15f9ckvYGTFAvK+lFFPUKCvFzBO9aUo9eSppmDoRkv29s9Hpn7NjeFBGQljUmW0e3Ow
OEBmQbYqeBz3SLnDymbEtQf9hTXDzPuGW+OGxZvTSGc1/hd755EkOdNl1xWhDcKhpqF1pM6snMCy
FLRyd8jd9Fq4MR7k97PZpDXNyDknsBCVVVkRAPz5e/eei99gzf52wgSadMjSegIBlzfaOcEeHcqH
wPafyZmEORZ6P/KI3CBGXY9WOtHoFIy+I7QfpGwRFUTAj5OWJDI4NrIaG0GUZtI0M61zQwWs0TZh
cDfkO0mP87ElNXEOSDowqUBxux78IUXrkIOcb30iY6oZ8CfKOSKL/J1Z0kWpOJVW5aAZ2Hil3GBk
6TZBhx+rJme+62pxVMp4ZRJJ1MSMHW+AVDNHSBEdr/3ddbJn+DODP0wXMkuJny7EdbV0WbCoqigH
kwmJiiHxViK8WkOSYn2GPXWYp/GaY28adDgdRweNS8NZCKrd3iQDyFwKcdeMHnx3jDFRuW+1sP2b
NzrxlvuUvx5SLkfuPcPedYwffEr9c4ObdhVDr8RAL04SWJ7dzSRIExNE4hTUYEQwgqDoAl9Bqj9i
KtkL/WzCgEivcAoyR3x8KJUxt7upt/x9O82EAKn5xB36RhNiYgzC7N62Imbi3FgCdgyEPvxpcUJs
umkgI1LS0nKc7Jhyv99V0Yx52jDw4av6HmJzwGyD0spM1R9Li18kVv+1mksKFnfnLQYOO2n0jkFn
yV4ZhV1DS4WedbXlql7H2XANOiS+fti/mxFhEsk4knAW/ymqAgPqNH0SkitMArCmMhcbbQZftu+e
W53ukmFEvalopcX1i2Jyt6XttZE52XdNPaVkbKg/7IAOqZrTozMWvzNXc3HWqqBv0YwHM3RQiNrt
Nh2+2gxBkJ7gIWPVeqzc/iXvCXnq6eaCZv+QPsETkdcx9Jt8rNYlYyPl63c0F3I9ttYyIjBfnTC5
yMl4Z7x6AzJJ5sIiQ/N1eupMAiZith/OGOzNd+TmD1Gx6C+WAGh8FBs0qGCW1hR+IO2QTeD5hNio
MJORNc4K+IVkt17jiTDSR+4xDyPTZmgc+rXS3ntehc99w5QYJ5VJXdjn1UOUZ+rStX89l1aO6xBC
OBIVD8RvYSIWtbpUmXEsQmO6uvlrJpjG5SPhASwtzlpb3k88O+E2iON3u3OOrSceTWwLK8ceMevU
hMy2QbYZar5d3zpbzYjsSYAQFZLqXH44zfAyFJ65lm1abVAgrlHEPc22eldeMx24dKaBxArMiT/D
2Eq2PIaN9QMsHzpE2yQytd9kcfzZVM3d/R2TC8PoGrBcP6BBRMWKgm22/8xojNbSbujUZ4xEgfLw
YPq+Bz/IIDNpfK/pSHa19UmcJxwF7vfNwk2rB+NPYqc2pCenwuNQUCmdfY1x3eve5p+grBDFOube
zV4jA3V0kX95t5i2+poJMOMK68mypocxo60HGu3Thxmd2jTRZuMqLaZTpfw5yepe1biAKn8q12Qr
5ju0ZPatpdk1QJ/PUku8yFFxYqZZTbxFIr/Ig+AYd4yJ2opuqZBMVkPYhDDW9RPjA8QMjDGn0Azu
pjj1/kg8nOvF58mLYJ6I+Lnj5t6q7NOhqxyjL4DanjWfpUlGUGJVxs1MEKomaZFDWYcWPFQiOTtu
jAHSaW/+BPXN9JF6cS0pznYPPsi4DN6tYTMXCNpF1RTnAXExhnNA8+gSp8Nskk5bzLN+8/KUoDYn
JtOsLQmX6LuPNMA9RnX5WWfaIxlEyGM+8BkPHm2Q5XXPayKAzv2MtCJMt0brdZs4dL1NZxjhXWgr
2xP39eJUon1gy7zmRiAO4PIA59HnfTQM3MlUFsilaavpmoZ7JCvQ7PmIM7vSGZ6aQZ4N5qNdmlqX
74NgQHSwk+JmkBLICt3v8MwkH1bUsetLRn2kfJzWnTIb0Bc2qC3DG15jaxRra1D62W8JQ5hs7oHN
xKDQH6vo2UBWDJOUtRLBc3UKhfxlibo/VUsoQN4a5Q4UhwGw5o8bghsMCet9m3rnuXElIdpuTVL4
3OnHcRrOLbCJk63EtK081BFtOf8qSmz4kVXaq3kI/rT+0NxM1t5dVylvCxD5hx0o+2rVEe3hkhil
wuqSO9GBmRrtT0DPT26EWkNEf0aynuMPN9PjywjckDk5lStryc4x7BoVrRRPNmLxlWai9XOoEazm
Uf63DoPnPF1k1NU6h4r61CO1QXztSGDZPiG62FPNjgUyjYg/08gNuM3PW7QuLOW2t2vt0nqOiRca
EudnVxDQ6UYyf3NJbxhMPTwQ6kjHtkXC7/ZWdZeF8ZlNEAlQEBlIZmIBbnoIv9iiwMaTWMB0+dc1
a1h9EHDXRVwZp5bp/74OymIf1/2uSUPrRUNOnYyrMiT5Gz43ENDJL27P5WzEMVP03JxOuQcVUSIE
TLgc92CYQ/iVyc2NTbTTHdJzhd4DHET6iMO/2JskMq+HwmFCgdj7CX5M1pjmTeX1Cx1Od5dNuJlb
v3/Fi00oIr3RUzj5BckoCVf4cE6oBh8NIGpbZ8jJznTexqZ0bpWPiyPoRkKytPfTdfDyYS7Ct9ow
NCO6JrhLcyH9OZ21wULC2GFY9Z4aLrKBnycq012rwq5vgwMjrw6mfa5q5knabfdGnX7IbFl2CuIR
ymXO2YYz9ITaaHbfQhgDxadRzMFTWB1oXenHOcsvKUpNRlAqu8Q5V7kuAPkHPV2SoflQ9SUqk5aw
qdxh8KenPVidJ1viDkEpO53NkG4qcdH8j2PknuAfpjuq8U/yq6ejzsBBzR3hUSl7k4vvixCh8fiU
1KA0lFUGh9k1SXcC1VIHHvmFUf6UMzJgx3ZnMzpf+ooZkR7CIzLJCo1FytgqYZZkumeIdD+zBAZB
DThz7obwMUqD8DEv5k/gtvL8/UynVnjJuEcNqL8jz/VJbUdg1IxsVVJqk5n0o3koEDfOkKjrFhmO
1bfwU+wUdYnKAwYozh4FMlYX1ztjASWIRfk/RjmXOObAeWLDSGqEkqm4loszXY2RdbC9ydknfQB3
uuOaBl93dANCb+uWfSIwZ1ZY0zl1o7COjmMaYDc5mOhy15bv9HtdOyO2xTfVN5+eJMTHHZtbxpef
uf30bhU18iJtn74P/mT/69H3U6ptD8Xo8vaY92eUlAF+oyI6CKd690sUl0Uc9vdpTOxt5/Ryz67V
eEM8EwG6LXzYQb+m1hQP3DggnrbDrTHGx15k1cmM6erTUTJe2qqfrlmIvG55Vk0doiz6cToZjBfM
FRDu2VohGujgyM7h+5xa7kn4ZUkF5YOrbal93Z4IGEpffxO0sFMi0LZrA8D8tUvtjMUq8p7H+ldT
1/qSeyNDPi+heCohAtSWEZMJQs1n29Z4QGGK9g5G1B9ziNQ9cov6QVeFzy1qfHVk7p+EQ7an6WYP
hT+qlRtl4tLPunorxuCdaQ1aFCt5CfxCXdQ46C2QEcJp0rJgHzkEa5A9LUZOUWydxov3WTg9lHYY
IaNo51ubhPnJnUh9NHyXPHEOCi/Ihb5kac3yThpGNhfB/fvAvmHa1yHGKqZ0asdVNDEzdEMI4w5u
EpsYv2JkVhOQAFLFCY50kxDhFjIxBCR65d7cXR0/eALO37wZxryTFfGTI9TFh6QpQjxQzs20DP/R
79oSXEIfE8/rIQT2AHl4rUuzeqCoNTEinHonVBeWOU0SvMJTDUNlk6GoP0lhgRBP+78jMSE7b0wZ
WdeZ8XM3IND9GMnSDEvUNU46Jl90hW5dMrG+4VpigoSK1SrvIuhhPzKxNiplnKkiProuQDfD1AtG
e+YC0TIuvj3Ez6M7oLuKvsrWjz9aJ0XkLia++068enP9c0668ELyvHh27f6SzFF6bNv4bxN7CyNh
XNmBsw8a7ONdG7TbeEBQHKZtAgQ+Ka5lfFcGGKwob8L7HJ263vaes1xOO6xMAxPnrLxrQUeSyNMH
OK1YRrT8W0EFPyUA8jd5bcltM6T64obRXxYC8qa0K84WTAwEWflPJi4VDiq7aJr31CX9MyqMYhNS
QKylb9CXWhueE52dCDyeK7jWu0hTRVUvM7HAdwwAq5mW/4mw0r9IBa1j79TPUeUWe9/k5QaM6Z1M
MuRFRfKRZbVxtUdqPNsKqENsl6HZ5Aly3hLcvIaCjNGYuvlRCOMpmUviZQSAl8QnWdgOfE4uhgKf
jCNiKmFJPq4GnTnKehExw69o8wzpaeJXBxOk+XaSg08iltvR2lKETCkdvEnBtyPYvgLCiIO3hBAy
XZtfUOC3/QSuTISjv3Figzg0UcqTY5HCgGQUjlR16sJwPBQ+l1GJG94dzYTgkYAJ5Ohj7gmTDGhU
XWxp/Omzskd9dtdswg95pNStlCa0/Tl9X0zKgzleyyFwzsL0UxDA+bpwRPCouI0jm8HGXfXl7vsw
dW27bghnOMy19ykMg10GSWlbxEvD1URWG9edWEcdBjO+jmDdaEpfqON1lb1VIVyVVpln32DK3AZP
yCjpHcqvKsVSUMfx75SoKiabJwl2vuMLOcZ8BC9+F3CBybE+fz81MyLbzXqNZGaoqadLW7e4Hkh/
RFh20E2YnjTJOB2n5DFiSMtuLJwfMxJzGM9A0YD2ND35WMMW6bVx8okYe+oTTc6RXZ2RWVt7aXWk
QMepieqAdlhYqa8pirKXKgRH5PXNKUKut4w10ivEkE94svEOLC3pSe4wXH2Y9dItcFQktj59H5Kk
KncJm5qVkRHWFU8lbpkOWU/mZg0Rvkj1WeZH+Drhuski62ZMrYPUe3mYTl6xsQZpEcFBuUQS9SPT
yeJZD+4XBoc0mRQsfTOJt6jT0XJwEey92ArIslEYisMMGWDLPndbIc7EIbTQJmIjuNmLArJrgAjb
cBTR6N4GaR7LEpiBsejCw+VAAp+FtvpsN/nfsTasU2YKA8SApmMBkgaNdvExWvRRK5aH42xgbmaT
TJhLkaldHKTGdvTaH8EQ0D5YcqbRLxgY5Io2JP8CxQ/B6Fb7Kmpio5GgTo/JHPxptBw/R+Yxa2Io
7tiIk2NQlEDkJuqZoVWo0QCl30YESdd4YP9YQ6Ls40tcTcPVamS8ZhUBbE+CLUYsF68kfraSlTM1
rk2kjGsnAEWoqL58v6R9ClxXMc3M6zPI6/ps4xBs/nn+z8PvV7/f1xNGPxlm3jHqUUBgAWdgH1Xy
USOxI0gKT8eCFEPRRzwHlmJm7MX8AverOH6/9H3gPC3pOHZ/8tliK2DGV4BPxAwlMru3A0rlNsay
1GtSLb8PU+maGGNpolP1HpFDhatgwNuL3LwKrfBV9jTYBbjhnY1Ajx1R76+6XV/qdtMVlM8OnP4X
A7beKZTKXwVcT+dUEy2bTii+cKaxfguCbnzigxS2xu3300ZNAcufIIaPN79fQoWl16bp6INXxz0R
8i7ZlH0wH0JJlJnXy/TRUUa1LugY/Oxo9zTIWFGPOn9n25OvLrkjbBANIltF+NQMfX2iQiGPOu9p
KSSY8IUW/nkm2/GgM7DAEgk8AeH5fM3gc1IyjdvE5s1aqfi57UYsNYk2flEp7uaiHt5K7ax91oSP
yLmwFfD2ce7TquxV89BTsJwAwX8a2LGYF3JoNFm5hFpVXMmTvIgy+O00AhxIYxlP2LHsndWH5NzN
6jAgJGP58ObXPkyeRVyYJ3Q94Sai4t2kniuO/uIfsz371KKafRqz6HPURFKGSpQgoavdRCDaGS5h
dSuMMlznU9DveikOrczHA6aSMPcvlJD+gb6xXnUCEvLi6B2JSDgM5YTHMnsATQfsrST2cakX8d+t
irQen3wz+9PLyVkJWR1dT+EtCZOHzooWZRLxjhBWEO61DVmDRo3tqGfX37AFiQhqt511QgjR0M3N
cxDbv4wRqWED99MHBDrO/dE3nVdjak66FZiadXkAzclF6F6nzCfYHPWNhY0Kg8IdJzVIlBGdHQL8
1RQEH5pqf/Swezp7AQKV8bJ7hcJGm45g17Vte7fACDln9TkZ5XM46/2Mr9Bv532CS7VkDzAF2Ydy
HbbRdniUnIUFvFerBsPLDYmZbQ2fHwzr2Ci99/uYitc5xxnb3Em0BDD71ikaqukUoRVdpV3G0oq0
l/mFwzek+6uRW/dcds5TQoWFO2c6O6U3XHqtxwvoVJIwonKJJp4dVu2Gc8pocTlEiT46OVSiDCXx
XmgAIF45vrCoXWlLNq9BXYzk6C2+ZYDBYTAkj5Y/HQpgm0fPLnKoYYSIfj+iES6OeIQZzKMld5dD
AN2jJb5hwnS5Deig4inzoUGeQ5NwAmuCqxrYXD2APLFaf6oWln3hwLFrlPpoK4zosaW/FOO5/UAA
A8kwBB43Rb6aFmVDmlvIeXozOjbPnctGxXCm9BwldrPt+pnIYbrTVhdsFdt222wJtRn7hgjXfD+k
9viICWCT+8Ora4AiN8uy3DulcTUauSVtgpy1FmpSGXbnfOT3sLnI1gmiyXXbayYur17BvKBU1p54
I6LOpA94OJIbeI9D7eeA+JrPavS9TTTg36sXoWeWPpksLOtgwh7r97+D0H5unY4U5nhlqjTdIjuQ
607XqPTzeuOBht1PcfOCdXkDGf3UFVGH9Ek3a1OiO4RIBznwFBSEM+M1XcCS9BCbxvrCa5W0OIoF
ZvSdQyFHMtozMVS73o7umMcw8xL+5sxGsOnMD8YLazT+C9eQDNDl7mzFeuPlgN76lHXbUPM5zcc3
QmaiLXCvDpTdXEePGeeqqbOPueHSxu06nhwx7ZWhSmL2TAzPUA8sJ43f/eKU+h48sURDfOdSLKdA
0I5XqPqbASlb9K6N8Hech/Uh4sNEQZuiQDKehxRdH4rHLQ3vEKUO5Bi6cJlVaPLRgKxOSL0ArDkq
eaObd03L4YVlBB7aKId1MI6/CZV+7sr6LYMutmpr5xdNr4vrP/ZI00Enz54GK5m4mz64WczRTpZo
HoYKgRI+AOwC9WXp0uCuTLB3+naD0gZH0kCTe46yZ9OSwNKOk+iBOepq7ygsBHAc13Vc+M/V8NOc
5C+2wI+JwnHKBOHuxjRuGoO25KSutkE0jLKqswOkgG+UmFJYylX9V7tMz4y0/ZsAJ96jumAqzMAS
I3yc+tMrJwoUyfyLBQT9o90ewLFCEp7ibTiZ3jrPPuFKoQljrDFK/j02ZBBA5FPK4sQWAAGcRVXI
ULDYh2bYXYrcOSriTosWohN7EwH82CB5pozLXRVCafCTnK+sHIZTPUMDt2x65MTo7K0xfJyd0dob
YvpVuqK7uAagk/7Ngf7PCMZ7zKJnAH2AzfKlQziLade6fPMafM9GzaHJFkxe2OHlO6dxAFOoMaG8
ZlwQxgmWXw99n/CctcFmLYwgDRae8SKmZLgPcfWABNw7Ti2Asm629QrtlCJUSO++580GeJ9V6KpH
h5D6jc/XMbI+NNwVGV1UOExiYaxH2UJ/tdz9bE93SVHLbC44RjPt0oSNwcoLTBO0DbMyPT6E+CX2
eT6eqyVZb04K69DJ5C0v/QoDlUGKSVwUW5bERdoZjzvXaZtt2JtqWw0ZyaNqhLvTDwjjqMQ3Xdk9
IFTzzkQRX1Hv9WQHMlMkgCG3ASks4uKLT5uIgjJ7C2LHOOaK65acXWg8Nbg+iRIZgMT8NAscrlZr
DUDNqWzh+T3iPPzSwAa8ps1ftWHfhioatqyXxT4qEbqHpvM7b2fODy86Qd/oPlyb2qfxnPgy+jA8
u9D8ze5HbyT/NIYT/2CmxAHaWn0wFq8fhlhcLT16B8diSlQ1IR71IN+rWjT0WeKtNvOO843hohvV
MCdxs26WYQFxSEOxt/p+FaXz0mvwfhY4RNdGqOnNhC+A8JrfqumABzQyeHD68c2hD6yY/eMTJGQr
2iqgQO840hUjK4TwsXEw8nraBhmG3xHLMlNT9o42GobQpi2aabK1ZlxOD+U9pU2Ja975DYmIfO8p
vNIsJ4vGoiUd0eBKtEZy3+uZTgZEU1si3BY+cY7AEWLwM0NxTWJLfsi4Lk5GH8TMahz8ZGLeNR1K
JQtolcwsRkvguxSm4bVnTI9ihGQWZ/6eaIdPo5r6u90GTMwdlG1dgDEQSt+AMoGFpa974PGd+dv9
AXnpqAQtIOVwnzKyNnrpDqOwEbRwDhLADcelN7lxQ45iuWqcLU3VfE+AY0a8lySXumLyaEhALEE0
r8E5Ml1Chbq2Gis5NtYB1LoP1I/Urklnj5kEKFDVIXq+bNlrwBJw1TbyEJ1XjqG3pvabbWQV3RZ8
HxP1yP4RMgHaKMSAq1yYZ7R2JFEVUCi+/1Rku+Kg0oA5Xz+BFtv55bCXYlr3PrTnXIM4rmgpU5va
N4iOG1dPqP9mMwcIbIgdwrh4HRBIoxK/3OgSAb/BZbtluwgszErWaoCpO5W2jToUKgWAwRUSdUY/
Nt1JjXWalJ4vvxvubZJXK1s57U6iqTQJwYpyaAIeZ0yznSOIQFYb6nWY2BtZVoCobJuRQ+7d7Mw7
Kaitm4og1nZOPzDJeHjhUqzwrjGSmIlWsk9h1FlPBSPHaPhiqnKQjIi2hYf+JF728kqd/L4EvlT0
uD+NBLxh+Ohn5Y9k6PPVgkaL4mJXmeXvCa7KRmKbKgLw0b2EYhARvoAxup8PbQrwaJK/I+xFLbRl
VKXu3XDNQz/ekmDx9Zes6Yll/WRCAXZweu/Rdyfmq+2E+8yv/pRpdWmq4jkc9N+W8Q1aJDyBDmFF
2AHlEocXLtPTrUQKoHW4xFgHK1TEZffkgzDpLWSi7ey8sbrycZKLJsa3ePlt7JZ8yCbOXhrmh3bY
jJu60g+ZhdulS/+o6RIjKwJhtY+a+qcSnBSmcFcgLPcy7j/DADFrVWH8TvC8YeLYZP5wLFvV7kvf
JQ4Uve4M8VxO9UaENLQtB9mykICY4bSwppCxQsnOshO7V6+OPggQIzW+Vl82LkyM52wVumSAx6Yh
uy41/ySggDZdiESDj3iKX/OseLS98bWsJ9Iug/ZRRm63SX6XoBRwPOEv841SHwRBZFu6mmt3XHAM
7UBBKJufruXKQ1ZELwtfSMMUi6IuAmYQYeyjrZtJkoerfN72ZUecrTX8Ccakway29IZbY19QGXmY
iB8bVYjHau7XJRsRNjw4zrB1ts+pCtrnwBjXVQRsRJamOtqJab9GA/HGSYf62e+BW9J0eypiyETl
GIi11/nkrVLoSszRNDnpQeum3dekDntGhRJW+dZLHbPuuUV+Lmz750Rg37rEDLax694+W4Bmzyy6
PfmQ8d9pqq0XMaAR9vwUj1ESnnp+kdcZ61EwhgA1HCKNzJQYuSlQtKGGR6P0kv1IlM0FLvp+jvz2
Z8b0d4ZnnY6neHDKU4oMljbunyghOBUn8rBCFA8idNmxBDEwXjeO+63AP7EtLJ9UkAwHegE3c3xs
bezKRQHYkZlM74p+JUIS0IAxAR/dlwyWVr6pzo7EcOyYTbenh4D7VNu7xM5Z7DPG2uj3tpA/2f+g
xNakca2iOk5vcQUgtyvfi8zeNORFY85p/G0SJyQU6uJQgsvxBoHdDkkqtypymsnTJIPCOOdkdLsY
FEvySb0q+CEVwsGy29LFWbC88mxjU4XWAOrHu6VkLq0TYKanJC63g2M8IUBHldA5O8sIoAOytyHS
VZZ3Polj1oEHQ9l7wwF+H42ErWy89MkT9rP0VVFbOoemgy2TI6cDPOqS2tKSg+FHSUuzP42viSy8
G4vrmszP/oYNE8X0uwkdXvblp1PTu+1viK6rR6ayb8xful2RMjXJ1KMdTO8Vy+U2TN3unKXkpZeO
tWNf0KAo/tPRpF3/f1nu/5Us10H2hCL2/xxO9KP79aX/279X/1mX+68f+pcuN/CR5XrCxmXA0SVy
6D90uaH5b8L0HCvwPOG65vdb/yOFyPo3Dy2vHSK+DQQ5Qf7/TCEK/812TSS5Tsi7/AX2/4su1xXi
f5XlumQmWYKayfY9wLyWvbz/n1I9+izuzKgWFvMYuzmpkVxwWkLVTVtWtMtCN72pWaZ7Wm8hEYlD
iYNLoYxLuX3JTE7XojRJ1MuhxjaBNe4dVtBrPLIFye0hvfpNx+Wdt+ElFHDBZ90JNJIyORg6nkGa
yOJgeGV3qdOiOQRO3lxqx1CHoES7yzZlPFToZc6DdKxDVRXe2ZVEJlfBYFH6mSECTHM4qxw/DQQe
ee5rXVLqR+VZlVULxgapUBGm/bI5C0+IFucjXV9xYvjmHIcoxpNvUHMNidWfuFfHp5xO5MkHe3ma
e/CxoaUbsJVhcqIhTOb6rMNjTZ4IG3xbHGfo0qfAHMxjXQoANJkajrPL6C6u0M7Q0SvO5lRURzmZ
7dlssHsOitaFGQPfo4Y0z4IA7UOfMJkZg87Gt22F594dp4MwzfSiDE14sYiqy2Bm7aGaY70gLXG0
0qa8DB7gwqox7UVZSqAoSZYXlhNvb5RzciXjBmdCWJbXOke+Y6heXpPG6PbgPcdrSP9zn3raJltJ
VfTECp8+N/Idh6TpW1MYxk4aZnkr+Et3LL4YU+n2swYaw62gWt31nm/fxmwcdzYDwpvScbcTs5Pc
1VLWZZ2q7jqoK9AgmhzIjDzJqM4BddZ9vKu8UtxdjXwjSuPobhUeSXP9kD8kpaRblCbtg0yfDMTi
BxAcOYS9sPtQMV1xs2qNqyAM+LUf8RMtr6fsjY+NmzN6XJ5mFmkdeZyEF4RI/lvl/cZ/038knbZO
TCzjf/5U7EgyL+UQnJmoNR900JefbUbmRgoNVJAF74NCY+DHHdKJ5dE/h0xnOx//3/cz9z/e/N//
2H/1o//Fa98/1oxdtOVcelPVqSWG5mwwp+pGCvLaLpwt/GqU5k4tb306yxuVHh1ZOeptTbQmBsrp
miA+uqbpA8Tv/GbKIbsjMX4bi9w6EiO79ZD23sqcDzQjQH5VhI5zRLNMwRGXJZ9GZu+HaJ62Ogcn
YgxSHSdziB8wnYa0Rk1ry44CnXIbhDtVhDHMDj9gx9AiDW4IN7tVaWtuUSsRcdIOGxtWPS7vcrwa
r0PRFrdSD++irB6KhK+JseaqQDuPPh/pfEh1TY6PZ5LCjH4Goa+9yuUyOU8RyVqx6bBNww/O3YZz
KxbuiTbUPlPEPdDcCeCPMO5MEi8/G1Xz3ovOvEBKCnZeg7rArW19x/ZXrP200DtLyO5ux0l3h2NA
5T/1AByN8CuqJSj1dmOq4nfCBG2XIjA5OY38R8njV6a5icvU3PYt5AMcTWuzcTMgISUgtlrl8D7T
5KGuzG0Wlt6V9ly+kV5DO9IN1Dnm/3SANOADxnNwLwv1kDZ5v7Vy2m1hDp9uRjRyZi9IAZeEV+YH
SBxM8mc13v7jFFnP9ZLyCkFInZXlkWcwEtrg14vIcO5hzox2RfWmKC/bnMGbWTQ3t+h60g3JsI01
VjDMatmWRJp9gQTQHIS89EYnMe/yKJBGcyE8h3Rx8uiL9BrkTk/RSGHXsbEvPLrDrWouNLmbS7Ec
uOozStnI2zB3cuSmIcLiyHzj3C/xJyHQkPU4Dws1zQ6uaV9RC9LMhyvd0wyaciwVZUtzv5hc71qj
PToGonu0M9ndTBt0xEQR9P1sSrW5zWmZIAQcy4dBd0RGoCpq4749labzaRRO/oSyVK7yTISbblHE
1l6QnFCS0uYtue1Dy0q2WEfRtWkUxWbgmhvZkMzVeCbWTYuk8jK37eucTnqnEtNapcr6VUa+e5jm
/o0lqrrA0AAwV3vOrjQYEbaz++4qZ+cHPRimyEP/YljpD6pYDHvCg58i0vCRzuGrL+x578m03gF8
5RbaCXuHAbD6GCvzD4Y1BVzHottbCNIeoG/EZua8B8FPxwuPeK38H0OKrrC3p9NszSslfAvCBICX
MiysR08sOoXRLbbVWAA4ljNIoGxrzIwU8ZECmZtDh70C8mxavQpuptGfsrlGsCCiVGy/n6O/S8BS
L28ly1vfjyzON5Q8Y3PsOze/fB8EgWQXDfdpn0zkr0388isJJ5vocxj2Dd/gjdZsxYwBmVEA0zGw
CvgxoofpMcZkJk3pKLahR58VfE9anDGokytlOurqukZw9wUfvdnM1TZqZxBGeUagCVTD0wCk5Jnw
kB+Ja6ovqxtIi9J1fDe6qbtxcqHlWvBInt+9GtlEzgKYwtMAImT7/brrAq9iZvYja+N8HxlZdiCi
bHynx/TPHyDqEcAhirxzlYx4EOfyb+OP+qsqJnpds+vfmXQx/xU4er7/xmBIH4Cyey+SDORj4Ri4
B5ffYB6OlvD6T/JyJ1oaqYM5LunfzDo/fr9fAyjcqGLRhwd980jCJB/88oMJfolVnxbiwSylfxma
MvjnX1LoD8Mh8wF5ivQYuQi3QX8XX/nz988VniDqqlWgtHtfv05ec/3+jByDsDnPI0w1d0z1EJps
Wb7/S0TGZCvHba1HiLQpDEfyGL7/ps4Ue9uPw7eixx8ezPgjnc6JP13xz78ECmTcNipOTv+dvTNJ
bl1br/RUHO7jBjbq3XCHBAuREguJqk4HoSPpoC436jnlKHJi+UHvvfRzZDjD7rvDEHWvpCOR2PiL
tb5VWUl7G+z88ecnOY3HwMZyggdCnodz2M3W336lZFKf0ZyNp/9pQP5LDQgV+RIb+p83IE8fxb+g
hFb/ApKpVP/7f/1zI/L3L/5HHKr3l2m6jq67OjNymg3i/f6vQdD4i7hTFwYy3QBOCpL9/tGIWH/R
muiuNIlN0GkP/j0O1RB/0eUTOQReSvy0Nv+dRgRV5P+bh0q24NLaLC0Rj0v+4D91IqEu0Nm0C7Rq
mEiJ16LxYXT7xwQG0pMJneYp5ia0qofMPWgWIgZRiGyT5EN2dk1R+QvAkJSEFCTmIvtgxenceY4k
undU9wP2aOSBBE9lQasfw7bZSUMBo3M0yhIvKGtuxDywbx4XGqMH1oITxIwMhQIwRPrjFtkDeR6n
dOEa/jz8iFj+/am5oA/jBYIoFhyihIvIHjR7lAsqMVmgiQb0ROIUrOcEnmK9gBWrBbFIU7US0rgY
ARAS9BNQ7MqQbPoYNOPE3rBbmFj1gm2U4Bvrd0cv3yGEHtJajCxoghOdAuv/CW4D/McgJ5ACzV3S
fGkaEkK1gCIRGDPLBR1ZLBDJGppksGAlXVjGXkBGgdPHqLdlsXFhT6L9AC1vOni/E7q95j2EgLlx
4VZSbaVQLCfM6xaL8A665dyMJsvBVQAocAUoXK1nSJhjCxJzWbDOCyQzXnCZ8ze4pM8c/xqn6+sk
xK8atmaxQDaDUlxDQLaIXSI/n3RfatRwsob/l7qQlNdurz4c6IUt/E5NWdDuTHGpzdMI39OVBu3i
HzEDe7YXACipmVBlXIRs4tW1G2BKCyo0Ezck2z6ArvueKB3fWbCik3z3FsxomznvBdzRTqZoqwGR
sgg8pguaNEUJx08gU4CVDh6Cj2rBmCIw5+TGl0rU4oI5zeGdUooeonjStnXe+wVEVJZmctUn+yBT
u6Ek7aPz0OCKUrEUTn6ZcfTYQ1dVUFYZesbrdOGuLgBWflGsQ3t3AbOyqj3O7jsZNh5klPIkq5Q1
lohfeviZC9rVrPS9OfMS5CzoE6SxSBUIR5HHjvN+bS+A2MzLCEvTzmla/Q4WhGy7wGS5WFrq5Plx
gDObwps14M7G8GcTLXiXvSXXQ/OoSvS0lr6gahdobQy9FnIb5kinxpEJ2LZeELeWs7Yh3kJCIchv
geCWCR6bASlzgtyzyKMrpKlk3UrQudhzLgEsXQmaycf/6OsLZtcYodEIl7QOoW4Ol0P6Ufa0Egue
14kokqqwOuCpylcmDN8Olu/glS8goaGoZ7R1RjR/TTHgX9Q463ZBAUNhCH3I3wsi2Ot5x5hcnMNc
bhyQa0fCsE7oKg8CYk/sARoOFuRwBnu4CYAQW4rcWRsusQefmETaZBUTGk9ME0pA1DIk+vBqyBG9
CImfvHkvc2ffa8p4mxcAcgcJuYCIHCxo5ED134Q/s/jx7mhwL2XdIgprvyqqlXVKPb2zRrYS4OFb
eMHzn8YTNjINuBd9Jn9JN554/QNAE1Np3id5/tUFqLUDtEgLeWW+b4T6zhbYM5zvddWBf04WEHSN
MoI4Ta4pY8FEOwswWtFt+PoCkc4iUBE0JuVLuiCm8xDY9M9TgKU3eWpSvXuecrDU4gdQvaCqI+ib
0wKvDhYZkqxt9OwL2hrGHgBGqFpvQ25vm2HIDpZTAIntC0Q7rKMfxxSnCX2b7v84bUNjvnqcO+vO
7tHy5mF4gdTwhXEjPHYNvCIvjPOzSQLBehL9BUl5dGTt+Y8HHAR/e6oWjlYPgn4FMfd5NofwkY4n
fESFilQyZRH287mfB4ZzNgdoZO0bM8C+AXvB9wbI60gl1pBa2/uMRSMDF4kXIFouJHcZyVTesemd
+FCHtbmqMgIECgJlT/EiMBq7FKll2Xq3ySR7LK7LbG94tndjljRuTZdkgZ//6nnBs2YY6DVZO+9F
qE03zY7fakU8QGTZmJih2+IeakmIDIreD1xBatDU7d2imv9MaM1HcF1vdssCtp2b+hTG7Hg9+Nd3
9lQ3bHqHhVwSs2LJWNEM5hS+yZJob2AAZ0SM4TZGJn/A4p3snLhiWcLWeIutWlvJtoNki/VVX2hG
9ZHwnugKnc/cB2wFcfX8DpTHETa1Y3NhqATYafAQkHLNzQIqTgpmbVxeR5AZeZZ02N9Eti9sBxet
1nWPP/+hTbwBVpyn32XwlPdqBIukFbl+DRt7jV+1OkchwePR7O7xWrcHVqsBya4pi2ccT6cEM1TW
BRzZ9UMxOtldbZv7An0uNpIlTzeStw503CPnXpLU0VNWSn09TdpBEDewk0lKPxJ0xlmzeLOVibjg
aBrPwxynvkAH9ZbG9kV6d0jlswe2YLY/kjy7QzkNWhWQp+t4N29o7TdjAqYE9Su+1kibd3EWU4Oo
1AXRmsaMIXodiTnzATtMH8oBFEzvbFiTvQJaAtyacGQxebSC4MLARLsQ7HbQZOOtqJ7Lk12Vw64y
vHxXOCGBDLlApQom81ojWNzgMSYDo6/HQxmWeyOxMMVCPz528jGlqT3QvATaWu9HDijZbJmbWYfQ
tvhGABSsQ748mGGt+bZqto7SDLhWpXmIrLnz25D3uily7fjzYLQVI1T3auautbPtvgaNLujBMaXA
0+ENm1guvJkmIJ0sSMQpcC1x6k0uBGa+ph8qiCjowHg/9rXybcJxwAB6IEoDmlLelPOhMBJwe+Vk
H9zMng+GnJcdJn8D4uyQ5NnOfR7QiGONfeAC29HHlvdjYIxQirkBna3O3vIXbu5Fr1U7sLDE2BsB
d3omToBV1APb+i1144DmnVXuPHv3Pw9ZEZACgA7ywbH1DWDL8nGoumE3lRGsxbbNCLXovINYpKI6
Vd3eyBgt4+ja5UMZvISzdQwYdy02Q/cUjNabY2UQ7DGI0IkRDJgTJS65+2iJXmyR/1sHXM/mPz38
p58za++XlZXBhgIbpSSDSXuX0vNyk+KPXLqSC6L+6l2h3Qkzr7aSveIbKmyAUCL61EECcCOfnYuD
C/huGN5VVJibtKqK90Ew1RvH5NNMyUoNVJ1ckkhVR08rERwuJ5Ja3OiG0b4R3AJR0xmehF44Dwj9
HTj1KaJqxuqElX21aYyzN0V6knAw2Hkon3RCejdFSfA3p/V6YK791C0PQcUsZAod81jPhAQSljfv
NZfk2SIZNyE8hj2GgPLNMpLTAMO6SELxaJh1uku1lhg0sOWXGYRe6bCgDya20GEUsrW0K+Qg+Lm0
eXDeYgUZ1PKs5z52ow2YdWp1RCNrvA75s1LlwXUklAXIBddZpMnJyPMQ6FS6Y+CdvjIQfi+aoXkq
agDOgRm/osUeweHUwFa7N8MxU1hXZD2gg8QuncvLWEfFLUnbDMG0y6I5HqLdTHHpSyzqH8bk+o2o
gldAs9j1EX7tTK8WfkNwJ127gx0lDrVLh9tqy0vsHJuulYeCMiAOEakNzD1fIHUQntnYxeHnaehw
9HQZY/efpyQ2bZq4K58msLM3qVB/NSCzGC8NZyr0t9HL9HVbz6j+Z+2MSlvfTiZoBnJSxpu1RaEr
0J/jr2Ga6SaafPh5oFQqwpNQKbp4Xeac9W9VIe1Pw4YlNcx1damxDR/4TuU66WoWum4079piKN8S
Zd4cW1TXHhP6juCMEoZ5icUfyNJRy8Vw0lWV+GGohx+eNftmYY9fwAep3sq835H6zikC0fwkJRM8
5eGoF3FP3OScYY1ebPeDfY9WwyQVE1YeKE36FqxpawRkGmOi6trm+X3bh+WB4KHi0FBMrsNW3Zo6
CQlLx1nOP/hJI9ETmuY6UlO8GeYZWqSRFPeNrU5EMEPrB6SODMIfwwl2udljqrUmlNgBU2c3I5km
grYwTM3Hj/0Rt0UFGGknrMK5hJDkiPHICYLVgBuTZGVfmlq7yTzLjsrUnQu7fucy1QBoAlwbAnsm
jo3lrwWnFgEelu02xTuMTpRIS22uttrERrfQy3inTCRbcd1x0YgUPXpdBBuP+JgnNu8ueT/NB2lo
wRM0SW0tZmJn8gwWKurZ17pB6db3JSsMJjlFhfy9Mj111hg00gJWzkdNmQm+/JBV7fA7L4RfN2hC
jFq9WWTbvIuAqR2cAMxFCuNqU5rGvWGlzcpjKrQbbWdea0gDQdFz8HSpO++gnUf70hq1Zy+ExR70
1W8gB0AXVO+dRytr7+uQ3yQyg4oolQ8RDOldnXTdXSGNTcUr7WuxhsnF1mZg1KjTtDSf/TyV9Ngh
CfNOyEor0qZLqJzmXStLkhEYv++bIPAQEdm4EEZ3IAGJmTgp08fBHNEzRywso7I0do3MFIC61sK9
YOW7drb4cyuYKOwbySAc63rrlHjXjbw8BdzPSfvOpR82GpLMBM0lIvzlQ2aav4iUNrk7pN5VRH14
V7SgFEg9200RfOVhdMsb2iTUx+MQ8prBrNPc3nrx5rrfeTa2qT764zBOR7A/P4ixWt7yFPiKvqe0
FCmJfedrSFEoITx1DQNsjNG4kSqo4PMJ7aGICGNLQdsiXxijZyAf55RX+NxqLyD5yjPi2+ICDZdQ
OesmVNLs6kFO93rTVKBLCGMvDAgTo3Gfha5x//M0cApIaM7wMBTG78ExUkLTOb4DCZM+F7zoaWe/
82Y49V2H+FzPXwgawFSQ6ABzwqq4iKRHe59yi+Dt1odp/tk1zKYLK47OU+oUx7Z1rQ0OfuNYFeDb
u0IQ9UMJhOeysk9keN4inKVm1WcnQw4QI1tk9mZagplV3XP+0hWu3KUwEM5Qb0wVQtG3xrswGobH
kG4CYbWs952dNWckTmu2PDsslc57Kr2XcMjlLld1cEhxuuBhX2XUTt9kQzRmlH+pQF6MinSHGHXL
ARedBiep7je1ZjLlXR5seqaVVZCIXrVBeFfFzZ0tpQtzBJPHPgvmqxvI5ur6ZJd/1WT/PZAzYPoS
v7yfmojGk9KUb1jo32g8tO9FIwL5CBsA6zdUpZwdxpiiaq2w2mamF6EtteRlnhcMhZN4H0Gk/YZX
ED/NmutHceDs3Fwf2W/1WH7L/FTBJfhkQQFE00FS3dNF7WPQS7u4hcGsOkjJHaKlErW9nRz1Lk6P
Px8pU10o9AguDJ3mAq7RJmlYsj8IPHtr5P3HjOEQ5V3cE1tndo+jgL0eNT3ZzzMwidyV8jEyRbG1
KJGPyrnqRRY+YEsnaIdssL19cdypuc7g96RN6JvXzdHOrdLFZmBOJ6Vr2Rpvq1znWf8l3EHetDjp
rnUz+rrEgSZIg8cxsfAT+FBf5hppZUI7HrW3odbs68+D2bcDQe0NGqp4UAdGYuTvxowSNI+IUPI8
A4RzXXFyMZntTReWVTwY3YH1k7UndZGZUygCEDRhfZQOoQFRZz0ou6GlZIeMshsXB6x5UoYdAiBY
0BqrLIt/p3VKol3h2G8RhmvSIQxn148Tadb4CwAbMCdd/3yoGpDdpvOs9xUu++UBF2K1HzLrRshH
96LF+ZNZFtEljJZMelyg6wwy1066ubdN5mH61QPl6cBCBCJ6rAlyP5GPgLEiN94HPHDPJNVg9wY3
M4zhoQkWnFgVHMYs63Hy6S8puuIpMG74VN1Nj9o0agEfRcodNyMpybtYIZjOJo4dRJuGa4WwMDwf
yj0srRqHhoLEmzFBTNgEs/S1hhW4/IgziSjdyBUPoQE7dGxybTsa3CeSHrhX1P+i3/wwCBBYDR5v
yPJ+oSIwRCiqJRXuZpDb4xS5s1Cl5k2dkXeORj8AOWNyvIR7m7fcWLeM18r+6mEb24rARU1qSN/q
Rz5t1XdRXVZspgEsITRJIb8lK4bJKMScatxMrSHWsiJtrfDELZ0GkgT7Ww9XbTTapzgONrIRxXps
027tlvWwE1iDeZvAgmyWJNoYY+vELxgCewzjmpjWGmZBALgzmV7rHowAWOazxh/Vtwdkr5J3hz+8
9JH7aRrQJ3LDYnMX6mdblB/Aa5rXbEanlkhv8hXxSa9RrCustnp99/Nfw1GBNbVa32Ji5uex5jy1
EYUGqKNo39gstQA0z9jvAdkYYTvv0sqr11nfxWdZRezHKXaL5Vmvxce6Yq1YTAuVQIOGETbeLaLl
ZHc+en4R9+HNRm+ydiiat8GkNlEbFvc9sOc12GWslAhmNga8x1VGcLjf2fwxyEzTGMrkH3MQtCcN
pbQ/ZmqT5U7/lFSTX42GcfnBXjFDKzZpiksV+ri+/5/tz39p+8OOBHXX/2f7s+u+m+a7+Y9YyL99
0b9vfXQbwqPleIYjXOGx2vmnrQ/PTTbfbHHgO/Kj/r71Ed5fng2oShqWkJZp2rAcVdm10b/9q3D+
MqFFUkWYNo9I1/5bWx9bB3NZldkUlsXd17/9K9o4e/knmJYDn1IKG8zkf9j6YPItLRYJ/R5t6rkZ
BE0Ck+OmiuIbPgi6gUh7rUytfDAUSA5239UBwhvUtDz1B+hsPmLe/DGW3aYZIClMxtBx7ijtMMFq
I5iEKU7DzoLgonTVtyPa1USSiiq3WoPvopkM3CWU6FaJ2Nup3RfgYkwZcvHcIiLGOtV95cN9ircd
PVB4SfT8ObJMZhNiZBeByPWxQhYyVsa9wlaFpKK5EdLCwHZszDtIy/ANcqQAc3VyeoNY+bpgDB0a
/ky+5iFSarrBoTgbXebsUb6M+9nTHqZQubcAg99hgb00XT8eoMdY93z93x9U56pDKnTWwOyQrSix
9sxN2lodOuvd6XANiqhO/LkKuiddK8k1VQldltTWmpfiAzSjjau1ztYS4ZtFcsp2iR8ZkTMsseL6
rSxdsUY59sd2zfKAUYEkWtyUuzE03CdDUzuPNOTOUeY3Eaupl4/gwCfrOK+SMmxOQcl+2REIa0mW
lfezncn70cK2HpBj3aMe1pooPwSOaT9xY8nmWK5VWHh3VTn7kZOY1xKlrGb0qZ8pnB+U1Fi/+rlo
D9VgviV4c49zcBdpSXcEj7Qto5hYwc5ojrJrNszPoyOKSrEtzJrKL2TubwVmtetgjDC51Lo7COFz
wp1/lRjqD8mLBq5O7daR30wmBZ7bOfC2Bhxh3CdedR81aYBoLdYZ/GISq6OMJO+WqJdePgwLfVuZ
xwTtxUMh0f4vsGOZ62s5zyR4uFZ1BlfA50bh7ZGp/LKqCqUM7fRkS9pYto4l2V0UbxoWNcFvDDUR
agq0hzhCaJGX0SGVUJ41yGSbRBWsOJaFp2nGPqE45V0XkAGRocMhZdQaz/Y1TNIjnAU6V2m8ZcEY
PxrI6nSnKdleZlSDiWqw6DbtsSGDyDJZzyWtZz93327DwqnwlveozT+watjqsQuDWqV+VQbi/oFU
VHNoUW/k6L9KyNouGpOgdZ/MmAYhbSE8ZAblhInBDekPQEz2QRR+NhHquchcKo7SOFkvvI0YlmlY
LG1eojTvDH4FuFIitDamxSiQQvd3lwPNo7sGTxB9hjGz8bkfDulgocup54UORmyZVb1ZsS2pydbN
4hEil1kNfbvPzfjcEZEbSgM/Tjbo58zTtkoPWS8uMVND7K55wYmxSPrPAdWp1oTG1pXwPVvBuhbu
6Z0lvJz8pFp7sgtA2uayfEbVVoOLdsMtgWBkaqk6wlrayo3GKofmEd38bJen0A0fZRYkOykraxuQ
C4J3b7L2GOARudVZtwrckd551NcmYaqrKZOzr7dxQiT39GVRle1me6q2DYs2P0sc2hIA22GcoQm3
CFMBkZPD2jy5y5C0c7U7+hsG5fq6B9m9RfH6a1JEWPVwHdJWeGuNFZotLIJrSxRcWz1p2eGmNwMG
/2lyBAMo650aMj/1DgJITWavuWM/EAVwRxKb5TOlrte4mz9QjzS004RdZWcvg3ZfjeOd60WCZEWU
+dKVry5SE8SoG7duPivD+GYS9dB42Xvb5DgoE3l/FijWiWqM74fBfhySMVl77oTNsXLw2DUZG+7o
rWcb+YwzOTZjj7aL34wp93hpg/FsTcgT8/Bkx4VzZ4GY+uHbzrVOHpSjHtBDrlXj9ifimA9li39j
5nT27TQhhtMzHwJncj/btjmTgd5VXbyXaffmGQEZky5CJcILJvoYTFXYs1llWXKLJgHOZoDDtENV
NhSnMMzKk0bzCzrrYplOvAlLHalhWV+5yY6bmTRVSn3mm3HRlvdpwp+Eoj3dMKEP8K1mYheRQAnr
lP06GRWnXuCvDFJDHmbqKMrjEsVZuZ1Krd9oGvEW3MbeQxnW/mi4WC5Ffputudxhk+q32cDorHGy
81RZ4V2guyFFrLNFTTS8Ri6rSQK8q1gY+673CtBtVrVJHZz9pJy9tHhpX6Z5elOdcScEqEK2XvnO
Q++5p7q/txJrXEdFiMJiGaAO1jTj5FfyRK0sDp4LCXg8I2OafIkRhgB3dW9b/QEIu7Gf0sbFdpOo
Xa9iiCJGffZ6o7ivGRNEFY0G3KjuMZQV/uL8HYSY3DpAkj0kKpd46QI8KKk3qEoNzhnNWuOVCq6I
+uwVC3Luq93grcTYIxSD8TJA3oH0tWSuztHasOTBlsRGKDUQeI3cZOdQ6Ws9qB/WdTWLjDL3LW1r
zgA066W3dSqSWpBRrjR7odBWMnwaU2tf4BrSEdbW2Kun+g3P1sNgOpsoAcgEy6r15YTvHlEfY6KO
SA74K2wRjwau5mZ6l/xMO3PhVrC3jRRpThGY1LxjJQYNmGRt1+NlqK5J2JxjoIRTzixgajViRR2C
BZu6+RWbLXtywkOz4BPeLqAumay59tW+yZhBZl5JrHKPcT6aWvuI0dGV7bgV7gy0yEn2kTZ6/MVB
UI2u+HZ1Dd28gfIR7eSOqIn7sqJiCL2nBHX/XYVjBchpjeWZr12FWqW26Qxc3o4whzGVNNZTIxcV
BvB9VJEW2wMGB9wq8d4ng+frJrhSLYwCMIzKZCQ71w8z1jgLocO9HcQ1y5xkta3prg98YzZyJDUT
y+Nj2x82Rlce7WBMH9Iq2KZjWqIwr7f40bj4rOnws4ti2UTgWIAzqmTc2Q32jiPjNTA1UL04aySA
KNrJNyMHDVaKMWXys+CTlVduHcLB9t6AKh1e2vhOPMqxHtyvJEmiO7dAjTFb3kWbxNUtd04q/xiz
2MaA39iYBjqwy+oepX9JuJFz7wUkHSLr2NvshGG+YuimqsGeaNOQ1kdAe+/dNO4ULno/plNegw8I
duQgoYeRWrrxXBJokFRemBZ7uSCNUbkTDW3mLFQH5grpAJGgCkAETXvdje5kxdxaZCa+unRai864
FYkgB8jiRuJoRzXZl3hMZmoA0cJ4jO+7xCR/OztV8XA1nfahw6HNrNe9DHV+HLFMEez2rCBGrQK8
gzkUxRml/UDzO1FH+EEuqAroP2vtmrbNt2t2r1BxBfVTdAveMFhmfhVilI1cUBixqn+jzHnvcvLj
cc+7WLFHRdnGYEQT7SeK6LeKfC8YjGMFY7fn/+XA3aYk4lQ4PZhTmWdca7+BkmARFt1qIKJwlVHa
+mAeAF+F9nNDKAUTXbykFpLY0DBQC6UsfjKa8zhxKEzGTdrpLXZCKcAWz+sGaNJuEM0RtXDHXIcF
XW1BjojqX8QeVltLZb882688kIsZ1Q6A2fxSON13Adqb+Odiqy3ALhbV+PDji1NNv6XXv+pxoW2D
MGR2X/xKEln4nS4I+4Y9WiMxk+nbEFP99MooNsJDJ2TjJGFUZLJMbNpDCuIAoDbwa5qQUoDo9tCs
6PGu5Ar2dQf+RdCOn4NRtrsICHzUXnKhcNbGHB2F6zHchxFBISJZs+/LrngZpY04ZiYXfjGmiPAz
4Qxckch2wSN7MhtxZG/hd5P1GJvOIWdbu+A0xiB32cTj14xbX5Sfg/UFI8nc5O74ViT5tZHiLvUs
jT9c+F4yhDCwN7u185FG7KO/bcQ4vEUTEub0cFvrOAAYob0Plu6t8Yj7yophHA8lAhHj6N1kA/Sr
tVe2F16NMBQrpxl87u3bTXLqNLhCaYFGpvGm34ORzAuYVl+oc2hGliqw0gnNNSckOYa2H1RM0hf7
4+2g+v5AKuTRraicw2p2Vl1CgvtSd5b2klYFm4dhD8ewy0eFLJKHQIj3BRShQu3Vdt0/UNdIz7ap
7JjLbbypgjOCXCrh2nrWwK0yX2HnZ+v0pWETBTtIeqCIaTJZf+qyX1Pk8uVFA6Q7u7pGg4+3Ztxm
EgV4nMJPpNXajW+jdgSAEuoEomOI2vE5hqJR2IuVWLTxaz441dZ1QHDXw4QGBF7sXdojicqajKmx
VXDXZX64QXJxQFQPo2vd7pMmwx8eIMeOJWwZJj0MkXhxe+9YiO4DaAgKaUlZWKfLQix02DWiCogb
ewVnK121qngaKnD4dfWWVdq9N3vnuOqeZGk+VjniQOwXSAFZIq1m38mrl84xEQumN5coy9Apt41J
KexyBCmVfUKxf4l6jmqh/CyktnGrLX5Sgh/tb7uptjWihm4yYHIlXPypfU+i3KcUnbkWRpP7Qf3c
esdI074bhmLc+r1fEkoPjjqgIQ3ZD0RGnbOsetDraE92GsZqWzB3XARl3YlDaK1MQY2roy/3+hdU
hzDZrG5N3i8TvrZaeD761Yq0u1EDjG1TZbVeD8M2xsRR2ZimNO7Y2hK40q+SJnwdpuGjUcVXnWEK
n/PyMrbJc5/ExGJ1Sc7kr30OcEDzXkZXYFwKjyNnEivg658/331sObeq+RdLss8Kz/h6Howlgdm6
cKWuRW973BW1iHw6vsoibbccxl/sB266F/yW1JeD6V6zWPwRU//HpcxGZYfRXMdy3EMCiVPzSpG7
V17Pwk6rDwRepOtO7w5jkD2WDsEVRQQDQosDQDKIM35+mAOQY835eqh2CYAWTPGJP/XU9o6lf87O
6/KNHO4OKzIZnsc/WoXJVxfxCYQcdIw3EqXGjeY5D8IkpkjvnzIPg0ILbbjVz2NVkdAONjapOq4m
t3isl9BoMrX9loFKqg2MqPOjIC6TUw4qXz3FuCDMt0iw+WVqzwx9wH49BV+ttC6xnctVyrWBp63f
mA1x5crx9iESVQe2yMGaK+intDda+mTKOl9BzqO+Ug9oZn4NUfHQOnG0SQwThBomB9zH8yGYYuiq
7fhb2n2xagrJ6ziCMIvp+0h9IvdYT8bvXJ+tTdjudL27wsUKN0ObvSehrrNphBITR/AXWmIpFBTh
zSARP5be6LtmRKQqdQcNNji8zhDudjCtjaH0TatSkxRMdSp646F2SSHFx1Cs85FTIUBjGjsYhSMT
rFYdOk/21H5PWRf6EKomuJitmkGf6Ppu8Hv466vcJHBpAQOmZtbvp8x+tfqU8I+W3KwJWRfMV96x
BJVbHm+tYdjKAeCmNyGRsnjnBh5KMr3SzTvNYfY72w2MG2BwydgSjT0HT02ZffbEXvROMb7CC3vG
tXchWts89WqZccPt3sxNgcalg0FjRHZx1+IcuDA29iMOPavtyAriAoyUDgKzTaYn9HasJZc0Eg2J
iN7sepka94wd0dGVxXBH3lIJtMPBPWmSJ0aluGKag9qnv1ENp3vHdH+JAEa8CPFyDIhT/IpN4brt
UlwOirzZqUqhztmkiTvuzACcpFYtRtCDxYPmH+oSE7nYClzMoXb9iAzptczjmz4NzssUh0SH6cGL
OwJKtFjna8innmRQ7TVzUMdiHrgLIY9rgktowt0IdLpzwZmsSV3Dvp1+zf3Vsud062bWtGpq67uN
8sk3LS3cDml9Qiv1VXR1sjXC4RtVhrGdQaCsKF+tFUGnvK5Td8uyAeX0fSITfRMFCWKHnMhD9yl6
MLwYzdIYnmXp7MM4Gbg4ooJBp2wutWvjQ09w6YfhTMBrMxdrWgvwgPGcYRBz2H4WaFQj7bN3IFz1
tfml1yJ+bgWy5apJHzIjTCBlmTksqMa5NvHnz5PQ/jVrqUaXHM3YetLfmifVpYHUJO2GCShZdaUd
5AiqQDoT3LG1E/M3N3FxtZPxzp5Vu5mIufcHT0hf6wvwOpzEKm+qo6UxOelwJe+DeHxDRFB8uPVE
zAgkF3LOzgpdzUENAxnKWj5h2UdilZ8IqJeMq+Cw1hWdb0SQnUFJwFqLqFCnQS+ei5g2z3XXpSqc
nRISEKGHzNFstWugbO3qTIg5cwv6yM/n2pZ08MBTJ61hguTaeJoYgblX42fHPyC060gP2o1Ocx29
HCkZIuXH3KIUGQyb/bYZ7CsawVXtRQOEqn0dGM65GaUBu6P0/Iq51Llpi2ljwYRfx3ElzoBA0sTr
r2PAjapA0PDz7OeBaRWLPJ1LorQTaJcA6vfxaDhXpJnJbsxLRrPL05/PjXqz+B3Is40VYq2irR89
zaofs9o5SU7rB9x/t9yOHdC7XXnoNIBVmfVeu/wLk7IhNCfPz4iVyekraEqEMocN3ubiSAH0JVmb
NUN6LoGJbOqCmbCjxDc9ZAbecOivAbAsLq9gFw+UkHqri2tiF1cYo3RhFfaL4tvxCm1v5aDyNSdh
xjHG5T4PoIimKt6OD9Mk1N6JFENG/AhbwVG6l15iLdXD2sxgTFEoMdTAFw8HclqFLtvGGMfSroOV
IVW1bpvI3idTTkonyB6CBZwQ2qRplzDzCFSfVAN9plxIJkb3f9g7k+XGlS3L/kpazfEMvQNlVTUg
wZ4UqS7UTGAKRQito3W0X18Lipv5br5BWdY8JzBKCikkknA/fs7ea1/cKCFWIWLgWYNu0JkJnuvY
CTqEC3vug6NQVOO9+4OngS1EHxSE7ngOvKLuX/xiOrIErd0qil/hDde7Gtw1U3g+5N3erDgm/m5I
T6fpklfXLPdQFZegfwziXSAg2jv0ETCsJSr6bRdn8db0OAKZGR5cZp71apRm7QXsCs7dCI62b4xp
J1Vy10nHXcKjBnk1MHWuRj+ddzkpSFdfxYJ3qk8PJIndq99oX25J3svsieISCi+YkcVRSTsTwazK
cUjKpRYWmR6Yc9PfzMbo/lwY7iLlp5tMxquxCRv6R4QBTtUCMHqtPc4FKoJBpRVkHBp4vyCvC5BB
y/uarAgCumpwp2OxUyl0iskaht2wNBr7Dlmqt8gZuziPd1VkHUIjn9ivcNLBm+FWbZezVDK9YBW5
MleYLn0cN5e6wXkheu/exy95tkbfu4Ml9kZ+C0Ama/iYSS5isXMVhpQOymKbdC/TYqooIzGyTXEO
l0a0T5mNrPPce7Q1aBy5V4DRr6oHVzh2UKNJDf57Ovlfmk6yIv4/2Rj01RP58XdD2p/v+GsyaejW
P2z85mgnwFt4DAL/Npm0/+HqUDOo7y3L8j2YFP8+mfT5Jkpd38bBxiODL/37ZNL7h+vhxWGIaNl8
o2f9/0wml7Hj38eSDCLJFOPX00Fj2Ewy/vNYMuz7nsrTNQ4JQYfMDmHxDJu2l/umNC9/m9ne/vzQ
fys6eSvp97bMPJmZ/st/5hrWMqJFfux4rmFA+/i7862uMCNQlw2022MdIRLv+Li31l4xY4r2HCKu
vaPoQNqM9Gpll/5CXvKaeZrYjX7/g6rkU5vT1y4i77usIE5E7RZWmo07iKZYlx11moahPpZnjiPw
2Eg2RnhcA9Wyxg1SldtoJFjwqWuavn4uTEnAZyEJ2KkeY2c84kl/iVJ0G13FidA0vFvkKx13bwMF
OC0SBL/DypyczwHgUCjJvHJiaE4zv53XkyRaBFmavJqMCNadsVAcI3GLbMsO6BXMVfdqmRyfPNxW
DFBGmHMBqIx7P9PDNdq3CcXrIXWMFw0g6y5GVt1UGtOE+FkX5QPJWJuuyG8zBJ8Y7SRek03Zmw9e
274xSLoztPFxQDtW5gWh2Eid8gUQVCyooCkNvcCcjI2Cz71XKjlwhBGbekEMQeQLjE6+xLCHtAVC
1C04IgGXaALtsZooo5ZBFQZx4EWRbnGagXA0u0O3ExPeob7sTljd0ZXXHslE26jPG9qOxHIU1kou
mKRmASa14/0AP4mKaTtWGv1zL+NQFsl+40fglmykaed4QTDReRzIRxv7lV5+1bOGhSyJimMOuUkt
BKfooC9AJxOy07QgnqIC2FM03jvf9CcS3TheAITyabLt8HquhgUWpUGNEgs+yhmwws0TSCkBW4o2
R78zI3BTFs/kqVgQVEjCaLlCpfJhuZa6cnal6IynGpcCeNoU2F1S78zW9be93p+0CtCVgHhVjKCv
5ALBihccFgfWeTsuiCwNVpYVA81q+UUO5QLS8iFqpS1orWmBbLULbos+nNiWTHDqFhSXWKBcUtAB
WTBdEl6XWMBdIQSvbkF54SycNgl0LxvKV73gvvwF/NVCAOMdvcF6+pQDbNtLW/607JZ04A5TGnU8
9iXk3n0FdiZsRL02B8Kc1Qexml1gifLeLCDfyal/xiqIbQWwWHrIPYfsbpcJFWU3Xd8xu1JJ0tpc
8GbWAjprzOpjFhxbJ1e8xs4FXfUNXid0OhhpKaw0BiIbx140RePwQpYOrQCwaigR7wvh3Bc1bp4M
8hpnvgB7IoRJ1PDhAmdDBvlu0pBXGFZWCn5bZ+Y//abcRel8UNPZRtHbF8BmyubWzdlIdx1TnBs9
WQsYboh6H8NQT/ICZDEGk0Bs6JdgxHChytVp+8A5URBX7YwC4We17SdrM/UkXpoCLF1lAahTGA9Q
G8Det+ovIDGPBSw79OS/Wcs5lY/PIoPA9qJ8nHx+NP8sMVXhOoywwTI9c3V4FxTQCXWQrIgmKLtf
CSSvCqqeT0uMjKZ91cKCExbgPetY21YcoMv9ZXopKtNiHS2gPpKf32wp7o0+IoymQcE/kBtEPNER
3GYw9lFDfjLgvyIa9l3yQZjJbxkbDw18wNm6Goaq16QJE2VnfjgGWsHklSTLexKIosCCM4gV4S7W
aVEAEoJACYvQXKCEhN5BeiTSHBIjhpo1680RFt2nKRg01T79NW2EMuKYH1ZNKcQQN1yhCKOBCA4x
97rfNPjwxyD1592JK7MOyfhIBR2QHNBiE4NWFDAWCUXM19zJauXqm0TQjXDN7lOjU3xtlXst+18A
4+FONmvHIs7BcsY9GD6kzToDKK+b8DyeRhXdF0N+7kkrMArtQH30lnvjLwKXDmZFJAoqb8ggLAH5
EZ/opq26k5G8SpTXVkVCp+y/skptPKruXNeufe7tCLi8QhnnVUw3BHkde/vRapKfOd1g3rUZfhir
2xv+YeiN96mQr6yKNO+N+bEFjW5r5mku/UviuVfPEaQ7a3vUsVsZkbLjjvmX5lgnae6sMFy5aHfh
v59cGQWD0599J/8QzA0jf2h4vp5TBXUCTi6LULduK+enwZKYKVqC6BXuE4tAxqb8CAvEnZl1ychb
AWdK8FlOnwbaLKTz1mr2o6XouGAdatSxzcNLe4exeU0oVaAb6VGHLV7YxlYTOYbp5FGPjc1kcnSN
xvq3DmGG+ufielUR2A6hR3KRZ1YVUI/mS/fbj2EQO0h1K2MijIE1gdl+qnzUsCv64HcEBe17xyDy
PD/Ws/0J6Y4kltZ9aUcdBBRf8HtC5C4gnPddFe+ZhwfjGL1XbBlKOdAvYXCmXxrmDAVyvrezd7MP
D3VSPUNtdnFCMsnGc2Atlkjn1mMeekAc2gGYhudjy3A8xpKT39gK91R69gtmd2S9oYbXOlGwwDAw
ojtkpjshQT6Mmcl5k432sfQGBPhoVu2uaQ6R45nHLqThPRn1g862ctK1ZB+2kjC33mEZrz86v/ky
cezm+ClXlo1MmqELwF4Y85QoK1urTlNFmN1MSpemNdZ5dLnHckLEO/WUpJANHTNjm5t4KxiR+VJE
Dg0sIrmyBJT/wIn/ZhTga+dIf0fuL54c2e+Tqn0dq958YioG2d7byERVj9EY7kM3r9aD9VGPPhN9
w/1vUsW//ZdOAy5V+d/K3uBDffz1jXcf8vf//h8kFcYgprv/dCD4801/OxBYWBbhU7jGElT9T1Ke
saRZ/3UCsIx/CA/2nWd7viV8BIz/cQIwHY4NHnQFpjNo8V2+6//8r8/xf0a/y7/K8PZfPv57WW7i
sfuXulx3TF2n+e34Hl4k/Zud9zciBe4tzdWaLjySGrQoH0Kw56pF4UG7qteM+gbfQT3oem4x7AjP
Mltu7zKXj1U9IvAeiyctZ+Cn0Yw7tTp+b1/bcAP+aNoKBTRTrmljJLRbbSs88kY+0mbK91hYqQ9p
ea8LkpN3gzJuttlefBQ1u8hH9xd6XMZibo+wY1HmUWCnhTUe3Lw9NJbjrlx/2qBol+sR/9q6TiDh
VLTsqYvyRGs3HSBnxNRFu2w99SUXhLcVckePjARn2ifnAXjAylbxu59FJGOAsL9yg4myuwyjUsBK
HaI8QScCr6lIb6r97KxF70WolzvHYtba2f5ZL0Ij8IxFVlGH3VUm9scIbYbxHuMFKYmaVEmEjlAf
Gc5l4esY1wcBVB+x4rzuu6gB6N5bwaDnAnhO9tvC2jQTo/YKN8tLGReAc2uOTBc7wubmQNVef8wb
KJpapQNQBbWtp2CRkW6Jo5nmXmB1M0N3VKhBJcKTseTvWSpcW7Yc6bYx3NRrBRc7xVcAqYtouDLA
qkKBINLpmFty3hbC0p6cmDCTCGfIhMLBnzV/RzjLNqf3fHLpchULXUTYhIJDEhXI+oXmhdcoLCDN
tzRnCwycm3bInzTZG5e8q7GBMABRba9viSWO11E0dAxpVbxrhv6WmOSGONGpV/vc8Mujltrvs3La
HwlFK+guTh0FC9qOmYja6h1gsVawRWrUiEczjJztqPmIs8r2q4f1AE66/Rlltjj6brPPrKemaKwP
o5mAPKRmcXANnlylDTStMDOZ9imqu9/2u52lJextf0Siaw57K2w7poftj15HtA8hiMmzYMlOQTpc
Qg8njVnayRbI8nr5jQBAaeqD6cwhBYbwo5zRh/smbpFwSe5mdu4++6R262lX/iqS+a4blP4QNe6W
BYVUhYT5rF+nDymRgfdJS5ymYdVBo48nHHLYf1O8RINxiCZRPVSi+w5GRNtiIdrEITmeme4zjhFs
52H2kcDxwqA7ygPPV/ajZFz1/flS5k2g5Fwd5qH7IqWG29sYo/tyJImR+gtUXkQLe1Kg0gu7LZ8U
DHsEgsQyT8UP8A7l/UTvSk3GMyW9vPhGtcdg7V8nUT+lc8qdWPbGeh6b/tgXjOxm/C2QMZ0HC9Pz
avAdbWWDETDDyuVoaCV7OZOrqmOu27VZMmyn5ZGbk/JbevUItx/ZshUVxrOVGBcGQhgSEGfcphD1
032oZ+1+gvwVSmsMDCkZUTfYSAglTXYsqfU6YhYAgl03jw118pCFRHY13jO++oFBKSBOu6GvTVG+
6QYLIc3FwQd9ZJKQ7ec43oe++snSU6zFiLpz5CA/lskmKUGEIEy+ayJq3HIIxbWPx1PXEZ0Q96AB
THDQ67bmT+z6aVeDfCeGPSILqiXxFjLfVmndMYz6X3oyzNsyRzvRArrdJINqg4HQL7gR9NXF4Gxi
JM2jT0GuDdmMBW9emJZJMGhIEX2yAuzW+iL+tP200SensLYIBtqQhfepiER2B81FWUi82YjubUM3
aUaL2IyndCSTNEy0oB294pqnQem4wxpXA6kBlni1o+8oce9Fa2UJib08Zcax1Cv7ksy8b7WMM7Kl
njXwebuSQpyO/JtfaSDQMMbDMnRvqJvfqb3ztUFeNwSS8NKkAL586VBeOsQBVbF3jLvRvfRGjboQ
IniSFuGHtUA7RkEvtLUbqnaSPxE4bHkFuV8xlaxkQ3B0XTN+HDhpHAqirrZiGHeitADUlToUnMWF
x4IhyE8lm5dEpIHT9MwwPMQ76Odf6TB8Kk7Bm1kay6Ju3eVlIxB2N+OFNcNFHoQhrh+3YQd7kNOG
5P1OSLExnUWdbiwO+/iPwvKimrq8VKksTpUBEPA/PhXhRKazHiabKqySiwamhaMp8g70E7vWm9w7
CmT3rmBX3CbRzNkG/gAi66TVf1XhL2KCx12vifDu+2KPUrsra+lvHPUWTxoedxSLt2ISE0fWPiSP
CDwmXRVGj7lHy8On22NBQJo7JkZGWn/avdfd28Ra7MUEw8AgaTdwPLwB/UDomcjwKRWavekW8gDt
hCSw5JgvAcCY4U/4lpwb7RVOaNo0BUj19u4Y+yDqOKBUOOn8Zd3/XvyHogTwjK/Zjafw6oRetemX
3IdoTtlAaDll0BzXcTXat2Hw7FsqQnk2LfrhltPfmFRnscfvJ9iQPKdpWCD5R98Xb/Kgog7FmzTL
LtCxEN+6kNAZB5Tp1p7wGpEYi8ARwiHbG2vD1Udgaq9iBxvTDO8oE+j4qxaFpSHMU40ijy5Kdq0c
We5SJwcm1AB3iknprq0KBx62ZdiHi95MbC0jYQFwrAcXedFxyCx5AYuxHUYru5lTAsZbd7u9MyY5
0wZbLPphsfn+6vfn7HIurqN7pWdF8GzZRJvEdMX1+yJBUuKiBy/z/eGfGE5m9IPWiIuGQGhluYO1
a0Q+3WHsxhtV5SfbzTijSF17M6X+MXTzT0UKN8ObSKIFJig5HoboPbTVj1ZraZ0Z9sXOEv+RJ/4E
a5PjoWGrI2dIsfV1RoxNHxZvWG/3BDjQGeOmviBcgw2jOemmKsf2YHloliovGoivEfVzzR3plmX1
ZjA5p4Mm5i3hKO6GWXe3TxfgptCcR6S188XtUX726VS/WZnbr32H2K1OTPjxQmzRhZ1uCX4Qj02c
I0x3BjINU2Ob5TAZaHsj5zK8x8gi5yPLQCrF7NS3QZ9/+eQvocmyoXXGSffsqYHBL7iDpKNoKxPf
3upGowW9VZF9OfhXwrYOY6494mqMHxTakitwGOj8qA5eJ/IFN3OiMma5rEnGlIBxGbyjpX0wZspe
fSr5QwoBMBCFa77pKnop/Cx/aBAQ36m+eGlMZ4+gEElYF+ZrPeqLi9FkzWNSqdu4fJ7jXbdJsXFv
OwPkQ1ihrJeCtSys22d9PKbu+O6HAvUwclvYkXk2oLZNUGwl0SoGO7huUolt2D5H4/A0lDP6fagW
2kgWcK2bHw3B9Rp+VC1hU4PQ76zrgsE9UYPMKOHK6tHZU0CKpip8rjnq4jqMn6mFmOATJbZi13qH
vMt2PT9MTUoLpX7LetsGZhrdHGygswkIrET0kI7hRkjr7JtHwrx+a1I8YQK4LBlTClCU7kRNIKXP
TRYjmQXZjEcUXlOseCFJEUrhRHYj0RgJsidWO4PWj5vVyFKqnqSDOPppesWz3boycLXVNNOdbep5
WAvpX1NwTjtvGH6KWmCVT2+At6uD6FhDUIMSJspakNOrc8thY47Dc+gofM4lY0viQU/NBtnTb0QL
W8fzxNp2yfBCqkxB3sw6OYHr3KRFV7n1SxSn7YL1vx9QeHoVWQ5IXnwfkYJH3MVMkb2iJfhJKCSN
XJelAmv5D+kQxYN40kWeNvjRXVnggRoSSqn6FDKqlB5x47XXrlqszChJ2YTH4qfWene59VyaZD94
bcK3ivqr5+4B47GDKkd8vKkwRNfJg5EhBONMcEWMuCvT5AwQDfQaiTKmyi59X/3CdZ6vkE/QVnwh
ysE7dDLb97ouyYSPsDTEUBlaAnxLXSOIKIUQgUSewGw0zZkfoDScQJG44G0xBA3d+zxpmFlY4U2f
D4a+Bs3aPClVOiiB23WrZd05/BXOg3cvIY646qkDwdw2yQNTLtTxmr5VKCBWCO/SgQYOh9sVdAuf
ZiY0NE+AV5jEQM+xtwbqR4fmKYYRINrYptoXW8OakJM1shJanpwb0EtllQU2bxqv7S94nLcam9sW
kxvq+PAdzgEiDbpoMykkO88iGm3Q/Yc21pmndPm+8btn0wTb7JuELlRu/tuW0ZM3T8WKrBe1lilK
PBWVV5224Uoomsc9kCG0tthviTZpqM9QgSJvWTndNIM5VzuWhXOlxk3TkCzUF/GL7qP70l2Okzba
GDVjxyuSjN6+dDk+xulb76NlcWURrWsVvXvdEpWUry1f3Vxe9DmvXqpscBbg8ZHMpt9klwxk9REC
15FAk5dQUfyz0U5u0Kl2k3p+vu9FhWeIp3EUXvKe9tq4ijUoZZAz6JcTJab2U8mZpR/3dgL/tOro
0Uf0usU5BUAGqLh/DBtyvaf8R1pl9cqALx2BrMj14VUfmnNVf9YiO2G4LghT6nZlaUMNWXgZOT7t
kT4n8s6taA3cVgPwnWp01DrxQPvO6G2RxNZ0Y33QbDOVbB7pOZaA6r5j128KvQgih+ANA5JDSX+/
B76zHpMCvSJUOtSs4jfo3hnhhJsiC+vuldfyw6KPokUeYFhdUM1Jv8HnpnaDFT8OGXZ2otuAsXUk
lOrlA5JUSDa2fNJ78D6Rtct6pLT1/Nuux7cyzZ+VzD7Brr1BcI+onbTnuEXAPKsR2bTz7hNiuE4H
DCb5JLdNWy5yynz/aTfEDqUaJV1l3nAoOTitUHUlqB0b59xx/lj5xtxudWCMJKq9+RZJj/rwY+K9
ISrumyh/gnH+Pn1AMd+NFOGpu9PxIa6E3R4GV4gld7TBl63Wse7hBq3tQHNCcBPJRtDFJaak3g4I
wcuJqs57oVf4SYz50zyrPCCc+Qehqk8cWx8i0h6bIJZjCte9eZ1gOs11/qbn6AEdg7FcOepbGErP
9jxc7NjesU/CwzLmHee3pw4D9c6ZhpNN0BSSfGxctXHWLO0zYtsPLLYc7s+YdYIpBXstt0tTDgYj
MiAkHbIU4Q3HnpkkXkOF8MQQZGMxgEy8HEsKeeAqISUGnXVhiYPp1181YlAP4z7iKYze/sHoGBxU
NW5WDJqLyBZdhrFWNLIPtsCgWroAJYFN6Hp1nTSXIDJlNhuO3qhGza01EDhlL4lzvrR+A+A6I1Zf
Uw7fjRP3kuyJZqd3kiwYOZyZq9TAcEN2O6DLoaOyFnLXs6Nx4OAUqoiyDi37s9KyX3iKfk1iPCyT
nMHV67V6GUZUriI175WW/zCyhlmzzt2bsBpFgwHlhdNj4KopyHsS5VQrX1SDIcT084jhcpcHWDZe
ofjwCxcY9kcZGLP/PIYMs9N4VptWOuG9zVPQlicpBAotO0ZntktsA0ngCC81srVDr1fIIDMyqJmt
fVBV7hmQ2WtmcwDrC1zDPdNwewaQo6E5Sty4BO43o2fTAkNNN7Mr4sCzhvc5K5+Yus0/07mI9zno
+ZVZEK0w04ZAKHaeied1xJQyhOElKYzh4pgkBSPUPxPX+WLp1l2nu29lDoUpNL+yEn33NHWCeR6S
vc4LDLcHSW9sx1NJC347TG1x8uv4WZnPBrD7wMsX4hde0GymPMt/mZZsVrHffzBQfhkHhtttzLaB
A4CTbnX0HBQ/EsL4tkGBgYKGl8L+MdTGg2sza85EvHcMTkdhVBJuZ4wo+fnimlDzRaCToqpB87mO
U/VDn9otlY9kW+0BalRvoe5vFG5r6pv6uW8egZGxz9VExvb6R0EodjT7WCGs+TqqAblvHHpwqbXy
jO6W0ysQezeV4SbBfrACPk1wX7XVa5wP+NS7baNln3nPjqTZ+lbCAyKiDhcx2EIt7p9sOHS64gei
B723+QPWFibBg+cX9J2oZux9WE/6yhzn12qMsw1OkZyGaPwrKTKWBys+jYZ1GY0+6DxNW8+9to3h
VNU5YEK99n7OBCEUZDff9zWG0c659GM//TESitpPgtiracHhjwlhKgAIxOKV0H6ZTPXi4stin8SL
qmf4AW07Y06ty63TgttkOL6qshbeEaYOR0/tIIkFKItpAPQ20F7FpYZfTlLCVsz6uuWg29jvZet4
ARAPBkzx/JvVRF0KpujteGG/wCihfXV8kdeZ9ohPSPeqjwxyemNodZCDDNBasVfihZ95FvzW0M9T
QiWae/dxQZK0ZYPN8aEwcojOt/5scNTo4mZba27G5z25V+zPG1T/770ZkWUlw52lcYi2OfQ+lNmu
n2AnmvMqDOHQeMlNqvYXJ4lyHXqwajiL//BH096MdmxiUXBbUrGJMjRjkEpapeC5UdA6HiZIirAs
5K9s+q+5iV+kBZrSgrgRpPzOJnO1HfHX+jElZjSeGMLpGMs1DTCt3/tvSjRkZfbjF8CKa81Mm/Tx
lu4ZM6Z4AlnlxfGTq6z9SM+JMwHNScPiD4/5djZaTsmLiKVokC7OMdFTxcEAHgVEeI4COBr6ihzn
M6FUK7PraV4g9Ns2Q31MW/stl7LCaNRcIGiCrZ6fMaWvMtPaapqiy2dM2sYxDcJKSd+uMBaCAMCp
MkiCWGAmMhFcsyBhJmYgz0uQGWtYVUQ5ixfEQvBwsDiiF4JvPMz6/aRjz6pxIoLiC3HRNNXGAOdF
qW2eSois4MJitRoneQcvmoKaYFqR8sSUcxUDJ9AXShvZvnHGVslbaDaWToxeOAhLSIcWVb8yKx9S
QD4+FYb+qzT1cGcw/kU6Socjljx3HZEWS2rF2vPIeWbqO570VvQBIwgoaBrV28nkLZnRtKIFN9XH
xq7+unx/6FYNuVn5+OB15nDQeqvAswGdl+jG5SFGp2ZLBPUDScfgdYYiznFvQJ6kaxPhxGNaPq7h
PpVHPWnPgGy0bQoi4vj9qe9LvnyIc/fkdna8sxH/Hf95iZ2sPKbLJQmneV9whOy0ujj201wc/zwC
4fW3D0spkHEjPGIHHOWx4g7N/jzUHUcep+USyhB9ANYaTqmhPH5fFtfFn0ffH3qG5OeHn8qZi4NW
st9UEhYCxTMPvy8u/MKtYZc3XFN/Qe1SNrcVrSD0KBW2jO/LkgP/55FkPmxsvj+JTJUote+HuWHW
/ELTu1xuOszj2Czr8a+LbaMWSgfivWNtMzXmp49zkYSZlFZZREr8AhZMKDj0dajpDWQ9l+FCno/n
NF4C6mSJZRfH4Dpkun9sXJuD2AAb6fuZ+f6Dvx9R6vCnMzDSNSfwXaz2UMc3VXrMQhtiOQWg65CA
t7y6vb2Y+sB7YYZEmr1mNF8dkMhaxxb0297rgSj2YXIagNeu9KSJN/98ob5fre9Lu7yCobLkBn2S
c85Cjk326EB75Ha8MryfEQO1CyOpj9ZzbLoXL+4oLpumeETTfKGZWl+NIjaOxlibkNm4uKdOFNNF
jra1BQ/MtIMYDjtwTH9jDJV5kk3+kxxz7Hduxrl2udTLJaZQX0mf5llpSII2cLshHeALIIO0S8gh
mjQlb8YwmdCId1ioJqe0Lo+jN1kXeim0+mb+yzkZcpZ3J7+YAo2WXVvE87b2Nme8zdRE5pdBga7X
oo7J1ZSIDfFJ4ZVcZXjKHfbRwiqzc5P0l2TKn4feyoNJiHc1gi2WThndhDVHt5oRxmWumYZ5DSSF
0Lfv6iFtTtQqOZsm85By+bclCKCr4fratSmmE2dkQpO09rFNGTxGC7D1++KBWkW40T4rza3Pdlxx
trZpD3ZSC2ZISoqlc6zPk4E7KUj1vjsWFAhVXbWPYzE124yGI1WpR5pvUfwgRdPdZel0qUnngvkB
WsuIFg8kNQguFr2Eg/HX4+9/8X2x2WjwAFbTymrM4ZQOdX6y/DVVPRTaGkFIbPVHN+m0Pxfzz+fp
B2xondGbXb4iIks7aqHGfuq7WIm6Sp5rOgKZ0IJkwW5IbPB7XVWYdas2udPoja3S3g23c9fiV3BK
vdwKZYC9hQx1/r6AdDzZjpMwcZqQzthxpp9te4BCHxnFfqiQNtFu7rNiPhtJOm01y/1iFDYEjo03
DR0j2sou1+XGdlrM5WnknWMABFs0/6R8ioqqd7l8P/q+AE5JT7S9OU+D/vu+eAylArosA01xEnqr
YuvFXniaSWMgu2vkYihvP1bOr1HRUKQ0RuRUVCQnCBA6KFnutP6n1+rqTh8tYMr4ZgJURi6bc8/4
KkrzNxzpDrM0zpla0RBbBgWKrUDuJ6R1/ND4bFDCEy+jX8WwIZOpPrZVeNPMRr/GFhe4Z3Tg3Kl4
we9O/7f+qtz0t68eSlnoj2Wr57tyKlSAZ849K5O5M+q18UlOKt7rbuac81mZZ7ExnJk2jl5n4kA1
swXfEx+VBH8HA68pp3iJZNmIMU/PndalZ3ucKKY8T9IEaJOSQEyXzPipoMUM+YyIN06GDKLRXAmG
NFuvy7gzGabtm6Gyj009uMeBkm0DQWjXRVDiZgfurjNb6tAy/J3Cptm4cerTKBuilWJmhJmhzm5z
RHRDWRjyuXfEqUeFs0qJpbr6A9VQEUnr6PaldvJcKjptGj/Lmtk1Ivh7NWj6OlmsAXqNaIYR7xun
nZ9my3BYVAnS28GN1kaXv9NJ9gPTyOlLsceLUqYbLCYoG6HfYtm06dSFif6k24JJi9ioVouOBDjL
l3ruiGBlAqflBAy0HC59jBjrtBAg4fIHl2V/x6xjmyEY5WTc7bTUopAapuwy4qThGOHEW0s5NlKq
Gj1EEv1EazvdvPTNi53oro2q9BpOeU9UadoFhnSfM3nO7fg9G5A4xOKuHHq6mG72DPzvpYs7Hb9p
FwadWy2QR8K3JMKNFQqeaK+nmX8xTZoDoCI3Wd8xrzCFoBVC6LKfZ7jJLFbhsI/XgOiXiTSrsxhc
3hqlhgRDD/dGrxf7yex/TmFaXwzBQFe1+iFqUETo7U7VzDJaH4ms5sCpQOEJjaUk6YDiamdJ7doh
HeFdEO39hC6sZ0qECmV36Mh9muPoFDFbM+TsIY6DmWwL/7PrmukzCccDPayW4sHA0hbpi/a7PBCp
fNA8Wnl1BNOnILPn6Ic0LFcxI3NUIfNwLHBi4ZAvh3cEbmumpztk8c7zMvKbhTB2ndcaWAXn8plZ
e3NQJrjkKrRRTcjswc3AELuzfYeQy2GyZI+rpqNz084jaIu8xihSep9Nn9mXGGVVyh/SMxFhHIYm
i6YpaRoQUKYwQUNVFld3Zm+247raF9Q81+/PfV8K9HFplJx86ZEZQfoqSbDsT10E0a/0G7lNmwwM
E6AoRwKDbRJ36yIWY6LTB1ZIFDgxgZ9QBJ4VUNZeJsNREe209j0a9SgUHgrvxssL/QTu30WRTXL5
fsSfNl6a+qGpzWvRhc2eEG/QIQQkBGHTEbY6ao/QUhHEyMVhzlgvmJwQDcFy+X5E9+035gIf9jOa
eRzOeu6eScM6VuNsH2gDMiTrVUhmocQCyLBlNYfw8hyRQjNMLAFOwYC3xPAZf6A/31xdPvHerT1v
2htEX68zsEObHmbvCgz8QzZG1a7xC/fEaViRt8kYwFIXQw3lAVtmkEWIP/SsOzTIHS5dA2Rpbtmb
ugrXsmyijwoY7WVKZRpwXJJrl+2ioP8EV+v7WsmPQW+Mu9k1N6FZ0n23++Rs+Jx2zRKqtg48v2yn
e/Lg3T0AS9I09U8guue0VPZVwjIdulJdTd+6lMb/Ze+8siRHri07InABZpC/ruDaQ4v8wcrIzILW
BjmjHkdPrDeCVWRWkl3v8Z8f9IoIpodwB8yu3XvOPgDUetojYaahdXLjzQgQBiu05jtFGZ285aHC
OI54F2JxhEsTefe3Ptl08Ww+JhyAA1OW7MpYD/rJivwhvUfpedSjKj31LnKgFKUkHj+O40z5tkXM
lLIIg33neBSQgkmay+vUpOZmLKxdLVLMAUgQyLMo9vMsu4ur0oygURoMyD5iItG05JSanIfBdb+X
BphD2mUSr2QBnlqUBgJSeJuWa6R3NjCRDU0fX/McdDYoKpcZWbgaxug3h9Lq6IbnkJwZ1AALUZj3
oatMddE7yuu2tzbQ9zAn9fp3z9E+qnzkoLIEjACigo1jv5SBeTJnKgMvML0td0zOIHNI/P96kf5X
6kNXGpZtY5v5/ydlXcrmR1a2P/uR/vGsf8ISaaUgLZTo/iwdh9E/LEmeR4wvrBkMRrZ0bcf4pyDR
8P5m8Czbc0zDFYZwf4IlkrklUDN6ui4J2HI99z8RJDJC/UWPSCqW0B2gjCxAJkanX3xCraD+I93L
3g8h3HC7rJkIdOg6ZFxam5baGkY7+ddhR+NMDkQe9Fa996jHQG51Oyj5TxZN5YQhXBN1xSGyG842
iSBjW5YXdwCnUAVOuasb0d/r0WiutbD9qvUZRH6zVIycQmRoiEL4iwl7ClOsJ3jt8jD4jt7NIqbi
e8S8jAaWR7cR5jl2bJJJoojx/zAHyC4qHR7TTPqmnmp0NTmRhGbjI+PWFkJ1uLUaV27SrHN8/TNg
vTzYSfxYuCTg1VNNTEKSNvea7VtDZPWrVqVEg4B7jd1AO2tEk+wJo889+VjF03SSNWVzESRviYvd
WgTmd+WQClJ59AL1aSfSCrX99EreLQeH/GgORnsNmrnbmHlSE6wh7mAwxHhGX7UOnjP081NQaqFP
lwLsteaKW2j0uDo5XdS27qwcLxqeCgmEsJ07Wov1cLOcrjyUtJfwcHTglhhJrbrOsPf54lLQR4sO
m9EPG9tRqGxc7cvQecU9vWjTDXeJ5FRkjVpxgLOEwyqp6z3elHBrzNUGVerX2HOKr0YY3dekCD46
kXq3K0nKh1cmxDOWatvDHNqMldsRu6DjEXeL7Ax0bJUCiTpNQLIamzUwAseCR/nmkBSbUdtNINn0
ynP80syri+VGr0apXcATuuvBKpuVWoYkQRLKtWXU4ykLvXItu0BRV/UhdqokI9ug+K732m/zNKd+
F/vWjBgJUdmLw8hkh3y0sACFfML1aG1TA8muPUECFQ8tvmfTKe0r1AI0XmqKN06NMJMLm5mqXuhE
jMT1hmwjAQXIS9nVLF56S6FPMROu+/gFuWL6xe7Tpy6pKib+cba1Gbhc4mjazByjdg1xspCaqOZq
s721dZrt8cWJbZ+gkQgw9JGTEOKlUcm30SEEm/vsQot+L6s0PTEIY2cJxnBdxkQXt3aun6MaD3TW
wyGzWpcGtEHLs6Ewo295FxBuf3MrL9iGy3E4Sge1DzB0obPIovtWDbeg6pOLOTnMSSR9SACdiOZ8
s3BpBdVRf7WttN8AFYoY0XPW4La/1woazHJBz5XDXbCg6DQS6q8k9FCcdScSo7btgq0jTNvbkWVq
HyVMu2qB29kL5o6C0VuPsnlTCwLPYqeGiOfZoPHQW6OLAZY3Ldi8Qi0APUh6RH4u7EFQVgtkb4K2
Z2XKO0v4e0bf25+xwdcwuBud+WYkzXTHMAHYMKrCA7lsFML2cyaTt5Yb8EA3ZOEhLbRCrrR+sB4s
aIBEilgbJLN0x9OkoghK3tEDXwyPtjd8InzkWxuQHgv0a7PABu0FOxh/AgghEaY3tWAJvQVQGEEq
DBdkYbfAC00ohmRMX4i5e+0WvKG3gA7Blb6PkA+5ss3rCAtxTpS/dhc8Ip5TbAK4d+hxuEiRYV3Z
Se+nUBWRMNW7/27Z/6st25BoJv9qw97H379m4S9s48/n/LFdO39bRPl8yTF5U/QFYPw725jt2pVs
kphqibN0SJr83T1AaCVf1V12ZBPLMXLvf7gH2McRTtm2Z+kILxz++59s1p75L3GWwpSuBzTRdj0c
zou/+WdTL8iRsCk0EAaG49Y+c6z9iN+ZTN7+IRmC9yBGB4uiJ27Td4/ZfCi2ERAxO0eASJuU+D8/
TI0tYvXVGCguxnpFiplGRmxAv5dVf+8KLDF6s85r21eDs7Gi3nfox7RsjSFtXYGDn6nlLjSJZK6f
yA8iK8FaGUBOOanQB0Jeb8FnL5Mt7mPSNNQ2UIj2o2SjQEvY/egP2uzrgFdG+dSKRzHoe2ZaNj9D
x7iYN8mOAuG5JpF8nyCuQpQc1xnMkaVP7ATQIafRXXctChzVQbckNOJFzgQsS/J3ABF3SJSMi0qT
9qKrj6bPjS0doPwu80jGdJ0PvQ5JoJnHu3bQHlQ0JFtjIg4ugZVsjRTWGFtJZtI/qPcLM8NyW1bf
EPZNfmmFz7pKqq2JTJS0EgZcLkkchzC2kNy9YiNr37Ob0XOjVzltAC+fBYqE4oYToQesBNZiQlIz
KTNgyt5fZIdNN2PGtasWVWBV9PeG44gHwCbiGrs5/fDiIU7n8YMy6F5XXoQq3Xkio0zdcbCyt8Kh
IICLppBGFBeiLet9ipTmqtlQukhTGY8um9560BRcDu898TT7S5ywoGEV3BIX6Z6YHjmnIYbEVPTB
sNWJDtvTAE62icMZXrmjt0G/Hu2nonp0ij5Z2fSuTnFfFY+4MktfStUvhHbzvRfPUT3vVdaIVReJ
dDenen5HsYcgoTz1KK7Bb4hhB0cQM6aWV9fQcLALClFuOpLwLEfsg362f6hFlTwbxrfeRVmTJI35
UIIv3DRTfUin2nlrmk1sV9VbPlWvIvGIBiW17ylygvfQWbBipj4+kJLyLKeUzijOB7I/cH+UMrBf
uBo3zZymV8oacGJ5lx94i8eLpnCQRQLFBVnEtVffz7rZ+2Q5w81LLePs2cpcZ6H5Hs0pDKRJ4n01
Z2+bmO5LI4z0t3w5+cLevLU0S0JQMMNZFEp9hJi0UfzW86vZqW6dBKJ47By05N4k2RuJt/Krxlgy
5bS9o4Ha0+ew2IcEu0LGx6SA0O5o1/382OsIexH8de9C11+C3J0fylL9FkciWjNB4vodUKNEWsks
zq2te6uzBMw/wqAaLwcnhj7N15sk3IVZ7hFc3sJYzkyC1/k7Dm0RNQ9Ee26nkh+i9eIRVzjFaoXr
Y9abHuZGPa3zOCdYZNOnzKpVE94ai6l2lDblgZP0dI+R2TliX0Xa9JrUqOMrk4rOi1SL0y8aD30E
96CNMQHpRmd/r19MrbwagRWdBxUPV11HB/D5IBRjIJi4fuYa+hPN9wSBuCwuMKAQZAUDjQ5vCQqL
ovHITCp48Kzvhmv6pNoORwQQ3zOIMngM6P26lQwOrROB78FBfJ4qbTFYZxTUhB9EBqxJpY/uVoWO
3OlBTM4R69hqHHIbFI/BZDVoCrp+BHAgMbe2eWsN+yyrdxW9ZhqKgzhEsLaO+G8TPK3ERiIYGc9p
OY/nDvvCJoJ0DEFRoz+OtmMhK89MXKtvPbq3zQgAczshjWa+JPdZ292TomauhqgdifusyKgpmZN6
7jiebEWOzEqHeIM+db4ro9rdxaKAu6JVVPyIBZ7LfsbximsF+ejYoJIlxt5xfY1vP7SM/vkfEgZj
PUYC0CNA85VRG+/6gOHI7KudSxBu3cH9wTs1bKqcZl/HvW3flW3H+LQPfU/TrnlS5VvLql4GXNEx
s/g02M5V9piXpH/It5KJhGPzfhfl3rai71VGQGJk0RUe8+xFngjXu0ta5DkJ1Xm6ZMRasW4f54Hg
T0WSyh0Syydn9rK7KIgbYAhGQsvSONDsxllUu4/WMrV0JwdD71g/fQ7vh4qhvrMINdu6S25zm9MQ
7HJ6uEFxxZdi7JBEAz0v3H4fhma+yersTrZ5f9QqSYZUiR5tcPGBToWoXpyaa9ppuvmrKsfr2EdH
ryXdR6Olu6avB6x+9sDS9GOMseraRZGxw3DUnTAF9Ycu1K+F7fizkNBzRLBzOlF9AH7ffianzdlz
Dd/pfnLmmTAP5MC2MJP3VGhbpXnpRXOM5tbUTXub0ciuUos3CtgmLOwlQ/rzofp7sLTgTGqmNcDn
VD/VRun6I1LR7URr89zmzkftDmDPyDPg9kR/EOZkWNO2qDafmHfxmXBdJvampsw42vNUAT0MKjbP
rHpEr/7gBHK4jHnH+rMEb2RLBIcHRHobkMfySN6TuEvRKOc5kR0T2R1hWE4bfYnz6Mn16JjuYTcm
6iNfQj/kEv8RLUEg/RIJgvAbFYgn8nM3Ntta6tFOZZDvZlKJn8qucZn/BFejdMiopWXOarJ8mPfp
jIJpPLZltW+ANaziUUY03mEgCBvFi55915vgGUiE3zI2V7lmIGQYHzuXu5Vqm10w3M+1dWRy+jEZ
1r6Ov05dCxh80s+tM8EhQQqyRvQJPHhEbiHrbzMMvd0U9juw+9XNk+JCukXDAXv43iYL8jS2hgvk
zofGHm/glXwib71L3zCGigmHizosBewDTvtkwl33zYp6f6DCypFc2MsMSECOnTMdc0v3Xo6o5HBi
R7vZHX8zk+lUF5rflN17GFVwwF39zg7YETU6m2HoE1K0N0LEhaJIgjVaFQTtxZ0591QMU7G3U+O5
NJGqjHaOJqCp39KkB/3YrDwx7VAyPmSz97UPrHSVgiTRyKFebAg1NtRiyvMNHvCvrow4jtbeKRQz
L9vipp6ZHneYyq1J0lXWV26tGzsmr/kGtr8d6rcJIrAhy4hOQYyQky6CJskfdyKE1yTx/EDhg+Q/
ll+sjPKyDheXl32qBBj/wa2xrzkcVu2JGByFbmOtLLyDpfcBVPA8k5G66RcC5oL/AmwxrmBgRhuz
cu5rkmu5t2gly4AXPH8pMvlUeLJZDdIm8s6kldvewSbB0RGpr5n+rF1qEyXaoBNXGUVgEqZW/DCz
8cI48bGaUHjrVk6u+/hVi8KzTYo08scRvsBCNsuoM5Sm8Q55Tz1gbyqAnTEDUVZOdEUouAnp4LQa
YjTCQH2DwTuDRAd358JbAX8Aq+YshvJR5Ga2DmXp7THfYp8S86meotdFmMlMvwO4p7VfwATfMm/6
EcrwK4KweI2T737sE6w+8ouqJMrvkgQO1G7goVcJCetOnmFm1zsq4ci6T8E0eFMCV4NBNLvGKpdd
uLMQJ7mKgRcqV2OXQWTPyvxNhfPzMFlXswrbAzERSMv74JKZtp/VLbQND2kjfrVNa9TfjAD2Xi0C
bedybEjD5qNjOLIWs/1h8ztEXkrFFD81ps6AFel5ScouwcDqMa2i7uDoRvQMronTvDs86NQtz4nO
Vj4o95oihMFbjzp1NqzqHNI4OxN4WCPX49NhZLI+uJQyn1+r2xaZUOBY8Z7DXLJhUnKQU65eLVK9
GZJHOHwm5LMsFc4e1e/woNKyXE0aJJioepWp9YW4yhngKmGmekQfi7zy/pUaX1/nKp/uKqNf9ymq
PtzlATPRU14du3ZXzF33XbTAGKYJNWE2VzRFxwk4xPKAfa7cDCKej1qIdDdT6i3AUgppsWx2rhtM
X0KT41er9W85XGwfebW2HkKLGYybjau0MvMjFEdCHp2o3Sj2N+SXDQECWWRfuxIOt9aO6xF94jk2
4BRyGpQ72GmzP/Z4dif4ZUrphM5NebvC8gU2omiuWjC804cWfi3bt75mOKNHZ9rW1akz3O1MTYo2
9AcdQjgP+amgJthUjlk+tCm/hJOVZxEK7X74OsHkrYxR7Mj/yw+VR8OVixIpLBmKpkcHxY0B76B1
JNaJQqdJu/ZKKOhS+dkPrKogu+vAPo6ccfdS/MhIJblVrM/x7FKJ9DZzmQ6jk8JSttY/EdfjMeyg
Q9V6Q+T85LwkHiTXxMIO2BDBRnIrAvBgUT6BIt+SysFyYg/Wceos73FsqscANzLUXeOunK2I40GZ
ra1ABygkVXuCQ9StNdtt9hFit5MWqXzbGs4+S4rOpwNv71Nl4Bacya3K3bMM0v44xl1OfK1RHvmX
97kE7wltKBNbJ6v4pZscuQTOPtStzhNU2+aSBpFJBxDqj6slHDU1mOqtmV9VpsE0IlbFdBASNLTM
KAuY0iay0GkWsuA3UXnLbf3L1NYT2WNgAwzp84wfIRtf33U47j0Eyx1RNe7ok0791Sq1aLvEcTUz
HD63z7btyGnLpt7J29w+9lH4NtdfJtTPJ2BBzwCOGh+jI7jtWkFiUcO29NJ4D/i69wsi5xz3TZnq
Kz6Fmw18dm8kkKs4tslTrdfPAJ4N0g+mDlasmS4+sewcObuM8gKdGVd3MAPLINscnhLeeIKgtk3r
PP635fVzy+sb1HXVTA8/WCKKn+dN9Jv+quF1+b//Z4y//bnhtTzj93aXa//NEYa06VGKhZq3jKB+
b3cZBHbR5TIZ/ViGa1kmjbU/cBnib7SeHMt1hKsTvbMwLP4A5pl/A8dg2vh7uA4RgTv/ScPL0v88
nNLpkNNx1nXbBqQh9AXa93O/q5E9jtAiqi9lXsltSOv1k44Bm0s9pIgLZePcRTQrLqYTT39/sP/x
kZQzJawKWVrn3p/Sa9LP8bdIs6e1sL2OOlvqR3LxGB8pPXsh2O6ZFJYtaBfIVK2Il4KPozXKIHac
vFGPrlUMdzmw6bHCYEXWpL6Vy08LqqbZz0R9wkRPr1namj+SjCNvMVVfnLjlrq1PRC7AJLcmXKiM
+7EReHN7s3u9whqCqi1ePsWl/fDTm/1vMICGznjxZ+agzjvIG+Q40Etgm9jyl45hPMRZlKqqP8d2
zBhqysr6VrCobLpodPcIOfJLHQBtHSSmEamr/C6gX3LNcwR8fYiWZmziKD3aNrvTzv0ugugj0qk1
g0nkd57JQSo1XT8NI+Nc2TGhLfqIUG/5NDa7koouKeA3984pjRkvdEEtX/U61qiV5pWCC/2mxTcy
Iqr3QgAFqme32eZ5XW1Z3Q1fqMXtkQrjvu/ZPjNlxZAGo/qk6qQ6EyNL+EWr9p2wtPOcx9PdRN/r
TveglwQjNBShDetkKvuVRhPoPlQEaLhp2R8jWRUXyfPhAFDgdkK/aOY4boquGR4+P4oriSBk8vsc
W4CqbfHCMSXFJxh634aQpDOoQOFK0hNpsFwdAw2hfZUl1s1BnD8n2gzkbqJN2s+nJHVysr55GDrj
0MjEu5FOByy/J2c55sU/tQwKCA6KSegMw0NSP2tB5f4wXdRtzYhzJlpybsVg/DZn7R3HK0pYhcS/
7ifjpY9jizKfU/tfXzn/euu50hGWq8POsf/NhSN0aSlqV+Ms50ro6yanYcyaHz32NlJcNUOAVh2H
70B48UkraZnKEVsNqMEOFMjIBpH3/ZMhQ+OuT4T/+RkxGvXGTMhyCKMC5b7eu8xwevFu6BBRVnpG
CWtmPR4UUNr1iehcYjh+9FVVsg8a4knNNz3u4zVKOfks7aY/SEJy1+hPxHMCreUw1HAIBrUdaMf1
EZAyo/bA6OP0OsVW9W1wpIFCSONboCEqN7ZZQJecZv0ckJkCzfHlr19E59e7z/MsyxLCYPpvG4jy
f1m/wKmbogLe//vdZwS29VAYA1T7IDAvHP6qi4jozitOaxd8MfHoKxnMuyF29IdOIxwtjo3cx71v
PHx+zfkY21g9qIw1DNPQjXY275BwLk5jNPcWx4o7I5XcqtSAX70+zQ+it8VzatEEMxk6boqCvsAA
L2wpzd9iOcGp5B3cRqbm3Q10umKnuQ+WhwZyytpQM9+scCePjs9axQDT5hno5mAkD72M9VMJmGVL
XhTVc4rvtq/t8W4c5+YgCGuCdRhWr12Ccy+aYrFPCxIjpNRfGnROxIHGH9oirJmtEDoBNpsUT/cl
08rpoCXqR7isM96yznx+BOryRynC6VAO1f9AS10wUD+vkgZ5r67usnN5hgGg1ftllTTKyTC1URin
wCDZdSJnyRxU/hucHkwlbfo9GaIJ8jdMDU0B0BAh57nU9Kod7371mhkc0ZMgnk4ZFCEcZ9pBoLHv
rf42tKH9OM+DsVFt6ewss7zFk6Hr61pFGMy04qpc89Hi0HxgAmK6MnivwxLtdFxPV2lXMNXoWlFu
7wH6B9dPAfrnAxachMhttHU941GbdKW/J6T+CV31M6rK/FUYosMasHBpM7dlF+GDP++9xBcFY8bP
OsXZ96KTMcxrvV9nqDxRnpVYEJUFi15G1uNQ4mEZaZ7uBpPEeaMkR4zVQ8JPjl6jps3vuANRdWVd
xVFYyFcbQEVSEMrgjnutzcoLWpOQQAGCQS4YPtDIIrp7ZsJa7bzeao9Gmdd32ABoT9up/W3y3p2w
zj4sW0s2GhmZvtZgRcHSNVyyckkULMrpgwjA1ViH+ZeqQqjWgD46oo/37rHRECbRWuMHUNpnSRL2
X9/0/0r4kq7DJYQ8Q7ds4YqlqPmJ8FXMpWYXyaROuC+y2xgIFsN2zHDhEq/1McFvXbVS0zZlPUaP
KM96stQmDnFSax8mIYM1h67Qrxc0PMPI18FLi42UTX2dUrSNgzN4z6CvwNtOLXx/yx5YSCRHrzpF
kDmm1Sp15fwEK3ZJLEjDc8OWuWUikOwyptJbBmCIHgs1ngmVZJ9sknO6vCl9564iFfbP9nJgDsHd
bGeTzigReMHHX79E4teAVl16Fm0mbjVKEhNp8Z9fopyWTN8WQ32C6r6EodMEYHp6LsHpvIohKzn6
ZOAxOcUhyaUh5WEQwKOI4SXGWKmn35uxgwjQcMa1aZCxzofjDrv5M+cT320WJgtRzrh4qEYY/oSI
OP76LzD/zV/A3ohCzPCWQNtFoPXzmyynipZ+XeUnV6fuy5Wz1RmaPKhciOeA2ZBmJvVDZqmjbXrq
mnkuAAciuN3QI4Wjk+BdbC7nJhnn+1ofmBIxtvhqhiSjGaop7r0iy86O61SbGQS50X16a+urgPsJ
ILgA4vXHAyWLu84NmC/k1+Ss/hu079r17wWl0z4brRfQAYrqzZRGWGPo7l4jJ9N2Vo7n26rBxoaq
e/7rl0cuf/6fUNecAdjwXA91m7UcB/788tRBSN6oKcZjMYA7GbWxvZeTjHwCusdVT1J7y6KB95Z4
M8vSsMx0stpEYdscXJ0pjVKN89KkcQOPIFG0+oNiU2rYFuehzW+plezLLJHfaf4+Jlk9fdWGguIs
j/S3IqaZGHuZ8guLBAIj4D5rEvNtdrAa85PAk1Rlfm94sY/LEdVqKJ8BB4x3y2cgPXj3XDtd/fXL
IX6d21umCVxcmFzqwuK8tPz/Py0JGloo6XGCP9pkPI4+W2t4ncxNPmjWQ4WwFlTRopiiX79DRA2F
zWnK6zxDuXQM5jXAAMnUGhu/U2z+mF0JjWgRk9I1cly3ei1LaX/PAXjREIi+JVOFJKXTpuc+M4v/
4cL/1AP+6Z01TdvhaGeT5GzYwv5ldcOowbtExOsx6AbjvorRAsv5fSyam2xRZTXo9R9DNNEnfKCM
eWp6GGmYL8SCAbvGTKo3UEHi0ZhUXOwpsJxNV1Dp/vULbhhCX/bsn39RzrQG3EbDEtxiuvEvwkZ0
PEjr6LpbtHOzUW4Sy3se7BU1NTAhGIfIbctHNyZIKsZ84WANA6bH5Gllptm1F/YxmsYjwSY7RTcv
VNUlccK9dBHxzOqxkdWWnNuhFSeein3EwKrVXeMmoI3ffSkj+XyLjPZratY3LBKHSKhLMrgX0gTA
SpwF3Cu7XtnvQ9VtMd1fM5FCqUGgVyzNFsz32LnmPPTpwPoRugsVnIvauBj1zWI7aTR5TGHxVA49
XVVuRU9qhfMs05ysOtYMo3+aRc2Vn/Nic2tMVbznJAZOfN400rllfeGnUm5T0MRD+sNL3hP3PZ9A
v2EkX3XylAUHCzHAuIUMNz46JKl8m9JVDj8OOAeg676+ZXfE16ygAuD4aKzfBpdhH4U6gWYhu0zU
3tOsG80XaIaGhxz9Q9dAYJBG655wTSVYctpoTxmRWpvM3GNsQYbgWJBnSPEESu6E3k66aoO+vpz2
JAlduohDFV3HcdZe+zo96GaywRR9qEx+QnuKwAgScHIPJ8CvkOfhgnvAG/PUW/JiTLnPPJogSuJC
4I9N3XZIsFqz5e1jeum609632XwUM4rB2DyUsfNkwonp52A1VyknO7TvZClV/amNFNaWL6Gm3UUg
Q5z8jbylSwbJwUu6+zA3N1VibluHJb0jLwIUZQUUxJJi36SIG3WiKlxNXLsYvCegO7LWKO6IoSvf
vLJajwd68RiIv7C9MXsn61DcMXNEmsN0KLxrm5dUkIKEWWOZkjsR3ywe3sKJ/Mf5liURHILgHN0R
JfjCfOAcRjET5XT4LevodHj2Rxz2h9A1CdT06JOqtdiOXQAnsCRfEeKl3RAknXenaeJyCU/BSxu+
ugQHSOs4ms9WdRv7NWWEeCbVQ5pfIR8usXokSn7vJhw0NpgrmGRpgnYuztal8dYVMT2Rx14CXAS8
jXVZcr43n1Tzno7Pibevwi+tfderJ7ic7suACa1V7Ez3MVDFKT4qRSNgi2FRA9Wloiu65LAGosHJ
IiDD1FO+cE51BhvTO5BW2MHH5MXMOOYE73ARwqMp7zLjnf2CLnn5pU/XbenjjVNFvcoMb41ggboJ
1QQjuuV3CXICShxynbT4IGGVwRDDUz+THuDxzUE2wmdqaBzrDWHdiplSLPxqeNHTYJnur90fQip/
TJE0Ae5KBPqc5ShGgAAYulUIgxGg9JH/8id2m54kAHSFG16GSZR+YaotPS2EvvyreCsQM+oaDlEI
yxRLa/o4YFVMX1FIDjpMaC7/NKBdldyXNWoNerWmYa0Tu9iObb+2azpLXnfQMn0L8W6jAQtPm+Tk
wEqdoIT26D6S6uoWBoNF+1CLDvpOf26VOPYhpDdlgjYG/Q+mZDm0Dzl7N5HJy60dagX2dmRl2Kvn
4WzAr0JPMNZbNz1k2i2P7hlVhNUa23EZ7Wv4FljToai2BBqumvBc6aswOgruivkceV8GnIHZ9CLS
b1A8jjYd6AIbOrk4viUhi5nm0sO7MFbZkKROoCMVDkwRZ1tx053GzOXFbpKX3HF7BlNB8F5YuR8b
pWD0PLVoYNWPbBzJYsdNsWOZyQZLbkWdU3lH9n0e66jUCOhii0p9j0Hzbq5uiRswgsuoVwYSkQ51
b3Qba24+0nLK7mLDHh69cTjUCUewBAf4ukL1dTA8LSZ+Ij9KeDQPVcpQGfAFLIPZOWgIb7cyifS9
w8yyp0P1nDlmdyOj54C20McvRhIwGM5dS7gsc18vPVRNC2FW699pRRn07G7oD7sdjNgK8I/mR7Xl
i95DbkutfPCM2NtAT2rfdLsnkbh28oueF+IlA6zy+c8qt3eOk8Yk8PPTcCRRPo9buiyK7M/eGdlg
plMiIvXKsEic85Ja00mGF8kQ+R5qab+hePMO2MD7N5OqemgH+5l8oflSDqaxyiDvvA3e6BIojUCd
nh4aWGN8wG26myJFQHwH6FEuZvS2D39/kEnv7sY8uXx+vZxJssWTSKQxfT3h+O5kUQ8hiNGn6mD2
mPoTxFHcndYSofvHd2oYY9dC8Iq16ZdAn/StqwEKJtigxIhG9pkdpl9LMf7+Mz+f+Pnw+bV/fvr5
a/3za5Pt+nnIDa7MEr0xMz26yTlDlxA774yoAxBAuDj/mZhz3hhKhD9r0hmWbbJwQS4tUIB/PERF
zm/y+XmhlvNJ2cIBHbsO8IyLiAiHsOYjobzaWgEwQ99lndqWWbAtTXlImnubb55HYH5s+Jc2HElQ
NMoYd9TYnD7C7RyozYLD6Ss0zYRjlqG6DkKysbaQnNEtCwTyZICb5XBgbnfQxHunUxMZlwFrY6cZ
V4A8q4DBjtv54Pr8IPqSIEEJlLnrs2wnDH1n1ebOjKanspaHIectIBR1bioWThBg5LmWbUSUVeTL
ngWDzDJ9avyyTY+lufRoIU3TAmpraoHWX5ar0nS2Nezk3EA9UDnrJE4voim3rXnK3Og8iXgH64jJ
p80i2O6AbPiOlvhtn23CBXCWzCgih71GJBwNqG0Z2T6xhbuMOTszx9VcWL5hpn6eGOigTITz3nZa
z2Z6CCv7S2WpUz7EO4/MiqpX4IqSyzxrh7IGpxShqQetWpnJzR7N22Q3ZGUxdNWn2+R1xx6rca4h
SdPlYz83X2uOXU3zmnXsU8H8AqXxw8qeOwf3guuenZa4cpffQxi3SFOXMq7uYrs7hHC96sxXDm5g
3ryudzcaC1+fY8NPNGRb7BrAqRrhQXBzdmJ66sdslxNIyKxga+XDLleCGA2xNbDgesJaV5WGKzXd
N+585N6/hdQqXgRYkbzEslB7o2h9hIBRaPkexF6PicOQ77Ifqa6Oi6mEeFOfBDWfcGriuuXZacQu
ysLFNxO56khz8RBn1dFhQVtohROp540EodMyeCW4EgOrZnl+VlRbrChb5WE8yM9oKbctsa5CvC+C
tsSad5zrF9b/pnSNlS71bdf3fldqq3A6auSKWkLbTJO7cfWDV3ZH8f/oOq8mxZUuyv4iRcik3Gsh
QNgCyna9KNrKe6Xcr58l9f3unXmYFwLUNFUFInXynL3XDsEUB8iQc3XndsbRLFmbPwcig2qLWBw+
4RBIuMJ3AXLWTh2SF41fcCBcM+tajBaAkpnjItmCZnCyJ+eM9mqHJMVzK5YGrUSwZcEK5lcY523h
vKtUGIt+2ZXFFi0413qNkcRClSK4eKlWiSvQHNDcBlQlS/GKhdFrj34jb8sAu0hcr3NZH6i/zVZ6
OjJfdJqbYBa7ij3foLDvZTvrhkQ+95zWSUMjY9/k4RZ0Lu8ewXOpx0cKqSw8ws7YK/p0dseaWlN9
1Hp8goV7xpzjWYDv9JhUC4p7KtSD+ErrwLfm6jKjOqhZKG1Te2NndLDyDk2ztpOoplmnt/OgHudx
3Fn6vZqa41CN207vIfx9ueiU2SB7k4V4M8Cpr0Yv7Cg+VQybFSoN3EO0X5/hSux7XFZ1gSM4gkVZ
EyouyktIcorb63t7eClrJshGAXAr3+cKWiamZWFM9qIoKeG13dTRy0dBGptPA9zBpLc3/QwMOLwr
hB/Bgz/kyzU2UvdQm3EV6RvCLcF1pEfHCB9lV53N7kOZxTkZrq2e75Z5j5htsj841wyTwgfEqEyO
cz9R9Fh4wYTPxX4/JdOZ1tNrLeZ9MVfHvnwHlXLok/kRzuPPzGoOroxPuVvf+IR6O9+BzfDKwjhU
ZoC2ZNzzaZ6ixr5DDwnwm2q3KA33OqE4Gp+jMNILhFmE0+G218g0IRyuLH4sdb4OBZuOr4fuax+g
+J1pr6vxrmb9DV2FZHBWmKrfKrHY5lq2zymQ8nGH2nrbAOTLWAITm8iiHGWb8r12Ax8E5clSgoMu
QKBkfP9LPkfWZkR5G7Q7CNCyjHCtTBxRcwf1d8Ym3+pGHEs5wQLRDxMJ26N1zGBEcnnZjvmmtaaT
o6AA7du9DaVoHrEcZ58GJwjygLa1vWFIdo0NvWownomJiWbz9zC8iCK5sVt9Em3xmCLzEDuH0TL2
7XyrkQQgsjs0YgBCYnq2+kNtLH9qxwOmWK9EbUIDYWuS/1SX6RZpsqc44GtbwvXC57QAXF8NB+bM
nmnJh2kjuNHPiWBT4McAacirPOs70kJ2QTNQE+8a0fuk3O/DnBOYAYkjqq8Gv1Wsb/nUNzi62W4D
RBuISg/ARSrRBjv1vigWObq5Ogxq9MXE2bJVrbOLO0bnTlWPGDPOxHtsAHBtaH9/4Fp+S0fjhdhS
ACoGbHYQoQkuds0T9BusRPFx+b1SD95FLR6poElP5GLpPph5P0PnI8sec9PRIf3Q3endlxoaW6s6
W+BvlA2/MfFPTvPm/giGe8I2VDP3TfIagGUixkTF3IC7PbUWi1P5ptj5o9WqTWGjW8vmEwvyIVad
o+jyz0yzf/V2+E2MXFjV5Bg10S5Dy7Nc/8ZaHpdeQwZ+sXI737b4ZSJx0Uz7UcBdGtuXipVDIfCo
gFGlbDRCp3uCaeLM9NsXoZCzZZnerEx7MXcHc8geNgQ6qx5g7oCQcUBktd80wtcVoF46uH5VBYGj
gY5uU2+28YaY/dGsukOek4HL3jJq4VvEz11UvE96f6W3vlN65g26s2+C+Tjm97Dt/RyopIFJbC59
Jch8k0AbTQV+SOhEmmU+fBLPNt6z12bm2o4RzSFyDCKtiMgqRqz6NgvreRyA9prxZXTBSTjmPh2g
uAbxJdFQoPGjm3m8amxy4jze9qZPMen1EZfPjA5JoS/WlGtchA9GsAfCzR4kJN+qLjo6KujvB4BK
USDpRTD7hMZ1p1Y49dwQ7Q4FG+7DJiDTCru2RZAHCNdXRQlAI2h+NXc+tAbfdIqnIQheFc15xyZ/
Y8bz6ABbx3V6xblBAxlxOpHpidLdcQVcciPy4YMcy8ryFOIqHQJSM0W7Vct+uVF3gTnfMr3za3vC
eFG8wfS/o3qD2/SUKd3NTsQrGoBzZlLDZcZBDOyCCEUH8nx2cKa71mGww4ccJpKWyrOjm4cZ9HSP
hksBtFZqvhrUb27evTvBzwxaQNjSDQhbID9ePw4A63B0FqGPsPFUcxYMiOtEb260HiNnOX0Yc+Cn
GTK+HB9MYn400XTP1eAN2umjdai9lpUyVi9QUcCsqt9YKd9dqjqzDtBIpp7FIMEN2m/WTJxyKA9a
V/ps9fWyxexY4p3RTk70JyuG7zEqEOIBb22BYn2JP4iqiwYWAPUezHMwwrha3QiPRnOvS3FMQ5iX
QFm02n6gk+FVmnfUeFddCvAs7VOWHDqBc5pEB5mEd6JWvHTKro3iogHW7k3SQpA3t0k5nRnXPZFg
/QiL6KuI7CMm5utyiqtJ+JVZ/SGVEhCU/ZC1OI3GQemZHMxI/93hlGXZzSFTqWVTOI5vKpdGWdS7
glegS/gTnMGxqulF6AGk6o0pOw+1nefW2s7AaRrrzVkm+oF5VybfK90+OCJ8DGbrw3U/0UFuh/jM
JYAqHdws3VTSghXDc+1v+KZ33QT5W9ATEPoJcynd+Q71JJaMLPro2/hTpMaLHdp7ktLw3kzPFYl4
hEvaMr6Ujn5oDczBTnGBSHNWRXAMCOgKpj0Y+Y09Et3oqORi7XvD2hYaVPOadIGfZOzuJiIiOtvC
zZlsm3R+Rlt/S/gah3xLZwN9hHEJI8at4K2qsiLDtj0wr3qRqn0KwTiYTkBCl76NsTWEZNBb9rGK
oKp2bPE/NIHneqz3KhW87mTHjBh3eGzXxh3vko0se7xNktCvs5KTO41X0K6lm+xjlaJ1pvsRzyem
ce8K37dBwl6sQ75XlICKTp3THawuY6qgHdNzMUw7vHM+PZwCZy2X0NjcaQQBTl3NtyY6sPdF9X+z
iYepY8llRV5AUj3noDm0NjxNiEFKw/jVF92J0c0jpU3RpjbpCuSExeqtdWEcGcZblmms08PvfrRZ
YF10OJkviYAc37PFp5rPz0zMLjLu6cPBIq4jpKokVg5k0ymz82bb9oORIO5aZTdp6SNjut8bfp5d
SQd7AhZ8VJKBjTvd5lzz+6lbOplnUQxbdKpY8qm1W3FcEGx9Pj80NyF+FxVUGJEaOB7U5vsYR+c+
EN+mfHo1pf7T7nTfEpM/9ME5LYRvwO4qacv2sTwhPz4m2ocioc7nS0qcOFQGcw+JgCtpWam6E4rT
ijic/GTriwDS8Wyl3guJ4pBAziTjmqAylx4/TdckZLv4NhfKZyzDm4LLnd4qeNWk29LuGuFpKOO2
+iNNrIHTs03TzVBNxK/zDoT4Lp6ogUSyx53M3k1eXUv30KmRPaT4bQ/S1/it5H9aUXvAdJ4zKreW
U8+qU4IRFJNWxxKlGtb7MWh3Grh+G2xVQB4qBHBfA+ic3mtRfq+j8OAoJWchQW7QVcv4ne/giQXq
psuWqAztEQ9sflLnCpidzeMVmRf9SGWHeWprFyDTwtHXR3pIBZci2LykWxL5rvmm9h2dLfZDEnS6
9pwOFCsT+F2CUXESxBuoAqBQRwsgQ8RvRpKxDJ+BJtIV/be1snZDXFPSr1gPro/XPsn6cL1ZWzf/
PZRtlXla1oH3LhBI/a9Js/6n+t/Gz/oQHnpQBb1PRCgKOz2iFdBGdCHsCQPSMDAJKBd44npTBQDd
lSLvvWSh863H1ntFzoD87xPjVNCHjEPE7lqPeCVdIIx1iCv0SWoFOxZnPFKE18cujupjLeknqW3D
pVkDMqwixoHX1/xzUyU2iMi/j+kZLIXV//49YESPKHH010PCjVGE2ySw/F9PWQ+u//mf1/nvJeYW
f0nTZq23vgdr82d9m/JhIsi1SFiRl7eptLsPrPDxTsVDcVxvElyMT4Ir5MZe8I/4cXPmq8AR13sZ
Cj/euqnGpmB9yOWd65a3ar0HTB0uZB9Whyyg1Fw6bOtHtv6oqSB9hcncr0wECZPzbKSD0mPNpMnA
e7u+QKEv7+jf11pe2jGTn4FNfz4KSUF6qslPz4R7aJafOJtALNenrvfWY/UKugxmRmFQjdrlJf57
xnpvPZYgnpj+/pj1/yZtYrN1S1/alLe/G/h4ArG8111TNTtlQq7XK+DlkunaV7gppxofRLWz6RsF
OrjyzqDjED8Nfzr2SflUb92+3ygSHzTyQtHW29zMt4mG5W6QWxW6QTpOr/Xk/lCqS4CHqHeesDrC
0Bus2CO+EqXXzdCB61WIpOmJY8rbKel0nf50ARPAeT6oEo9AIndAxSE40QFKIQ1CUemT7VSZJ0Zg
hzknY7Qpn5nO7o1DzCA0bjU+mAJ9un6q1OgEx/GSNeo26oq9Ymw0Y9O3FNWTdYikuyuUEp9ueAQp
vE2WSxCW1vI0VKGfKZyVwAmrEmi1rZ+CZLymdv1KO+UPZNMhwIw7IiaQTfmChOAI8mnTEciKL9Nv
9lkCU6RPNukS7ttLsLZ05mNiS1KaDs18Like1DzxIcMRvfkt6K27EVHB9r+Wt2EOrC12I48zEjUD
Pbq5xvute6nq7BDn7QdHUhj/blV4bAkWCYsAk3ln1NFWSijOVI1q7IGBeoJS6RlaCI9Xgcyas+0K
/cpUNhWlR4oIs6pTj4RKRhzbX5pS79KZPUA5n6H3g/RwvCGkkpucfa2RJa0le9GlW/RRT7j+l6iZ
XUUrs7MngOFQuJvXgN0VdvFdSQkT8SN6xTxMjvWcGMzmq4dhj69qPuO4i187bMEa7cdpZm8bweeo
4/Oyc+wykmNYvGUPiL7FW6Or3SOM4KSX5HiMSwHJ6GRmpCU6z+ohai/IExdhfqHtU1ppVbtob0wv
oQJKGbRCPYQmDvQ5xHhMhxKE5S7iz+shUCzCSUY2vqV8tCpRDgYdM3wFafSqOQ94VPu+cL3BcLfR
2Hv5JQGWAYw718mKBUNIgLRS+LHyEIMgMgxafP4rNj+t7I/RGRvdoXAfGy8gIC8tdlZHVq+q+1gl
sRhJ0BgZ/DKaz4B9A0iv6gDdHPxWbQ04snTPru+lzNA2kwfK+NSaSaLDZTwCR5ttBKsk1zr8ZapM
vTKsTrpuHOzR2tZQp8m58ArT2g7BlSlhZNPJTLtbEdTf4sLdt/ywJOi30Gm2IjW/E1W1R1i5DZ36
CVf1E+hbj7xhL+aSEtLSw8FZ026ymX1ZiBDIgiG1FDVttQuTV3oIwPS91GVyCVkoDd0n8uloImT0
mRsvdEfSBpmLKyZCU5IOMLBqkuyKkWAkuN34iX+weUOKpuxr6AM2tFTphEezZ0pQ6eg7sw0As43C
Yq2hA1Qk+Va4vxW129S27iWh6aX75NcED91uLnrogAGYt9iiGFJCkk23icqHZTb05FD/mMgASuA3
qTcEOpfoYV9M7m62ghvzuK3R8fVxKGwG/ghSdmPVd8AJRS59SoSZKerXjh2S7H8avOhEJFJEB9So
miNxmPCECZB08o3dtXuXMYsNdGySNK6C2UMOm4K1TOqd2+j+OEUwIRpQkJxtyCRSXFik7RA7SNDD
FMBe4+TMazoEv1X5I9fkE+Aq5uvdRmaHXBzDEbQCNunYVMnMFbsurPw4STd2Kn0igQ4NCW6KTVJu
8GciwTUnEVp1zae44DPNMP01yvw8T7lfptCpRYpzpyaJMjq76bRt6RULkzKK9TihX5Rlf2RQPUaG
j07d+RH7CRm0x76l4DZOeoYAhTZmlGfHqnCvof1pjBBTBSk2QeUHwbuZVwzw7V3FUC9CkZtxyTAx
+gUDM09F7Igb9Uq72AsQrgpLZesKdO46BiBoCOQfBWxe6gwDdzIfw6ncO9XPfEDtbrhYk9tF2/OE
xlTitx9onOSnzlRfIxVSnK4ea6zdglGqHMOj1nbUus9BYt41m2lEXb20VjrRlmpPA9CEyWFYfIIG
v09nl5C5egvooIrj91I1l3BiEMn0vlk8Azf1Ney8fYUivb6JkYipvN30cc7oftpoLkYldwD5O7Hm
lhuH392aKVJyZWuZzmnCsdWws9RoCNqy3ecsvFlkcA6QfbTEyTHyGQYVOF3oFfazZB9ah4RmEG1e
s9ITf0DbQPV63bnWiUFwDgxRIdgGVEDjJa0+e2NP5caa0YxDRM/1kA6mdleglURSP4xd8CdqD9H0
YlQADXDrMoAyjzIy3k2j2+Z9eBC803E2bh2MDLl+wSuJc45vYDN9VjJ+G7viZojyMyyjL6Nrjold
HIrU+WQ8uylzVkTQsv6yI8YdTLfOQPWvPaX8YUK/lhGzNC7pVmeeesROlXabR+UAevYS5y+621+S
eHohMuGbHpu/ZhL/+tJ8a0I24hWJNiS5nyNdfbSKhc8iB2E8bhp2d8Y91bIrAWAUNhRM/cgOT9kQ
7b2viEYM3fgl0Mxn4GjfSkV5hYSASkq+tgWM2dj29VjuwC7RmN7l4MTtTtKgwmLLGjohQEB5+ULa
RKDfhjE+1eXs0QDalkXpGTEw9nrcsuX0AhrmJYbrIYnITD1XDpduoXgQbY+l5p4m0PjL26BPh0il
XzHwz3z4sZ4wdkYv3tyd2Tj09iGUVAiLBxSZezRxsYA85QpxYTlcvva7PBIsDzf6YBC9im04kp8l
7WeTQWQYp6izlEOqd8e6pGliXeh1vjW6fi5c+1RU2nGJt5eJQ7ZVcGrIFGqqxHNlsK/nL1I7jlOZ
HGJdHoDHH9SQq53hbBva4QON7xRGLoC0BAKaoQKxH0EoY022qC7Y9ci0fSrET9xA2IYJEah+Sudl
Km+29p5ToRcZErWtKlAiNZ+W9qrNN8K/ECegu5lmDxClmxA5dS8JFxC32leim5S/c/Zf7DWfBLCU
Tr4awx6vvqtz3t8L+x0DruEcpneNNPLBa171eJNBOP6db4Ln8jPG8FrBxiUqbuP+EN/dD9aUfKMh
XrtWV6LGDuJpfEUTQJFR87ExaH+RLJUCUssObyhOZrkZ/iyxD/TPU65PbKKtpOF6N3S31O5nBm2p
OM2OA2BckZWHKF57lenwEg8NU221YI0puwet4vpojjBxNUtrn+JQt5jkLJirztGxZ0chWS62xGyB
GwT+aOF3USY3qzkkgzeNQ59fSmTqeUGb/mpL9cXMw/EKloWUo0hSeQUGyOZpbGBuQ8tarKA9X4Zu
O4B4ONVDeMndgQwU+pedJxSTIrWI7R1cXnDmTVowlHCiYAfwq9yMi++nGBmoi2m8mbZQtn2R1fsk
TAtWPSV5d2f9nKn03AboA1unJw/GZU17S6dp3rJAA3iJsCqVKpFEyeJciv69USbL13ONPUswoVKH
gufF5mxTbFXlZT2WFnnrB+QA7zVM/WfCQqGN1Pr0BQrw0M6ktmSj9lqWTXpfdTUQGF/XQylAhonI
R75GDKpVi2j4RqolQQu9x5VQOen0Lq/rDYDvmL4UUiHtbFVhecanN13BucxXXdOm62wHdFHgsqyH
mAqzj83ja19OxvOs0MBdPqj102I/yd6V1LsgnCF+LDYaldrUwwYW+mOnjC+wZ5BmMk+LHWYu6/9c
b6rkewxC8g4QpwUzp7o7rXaaM/ka7Xm9ZyrN2RqzhVqvgUThlRGh0GXQYBdaavVbSVTzRXY108Ay
wolK3XgRMWX2Yt9TzHS8RD2+HJ0Pt5ckwwp3XuBEfMxKVSb3SlWCTTUwZreNKoRsTQXXuznPbkg5
gmTdQQ2I5nz+nkbfhTUp32p1nrEou8JPqiF4Q+1wykYYNsRrPFSjISdVQAggys74yHMG5EP8GzUL
oTZpFhNIMRM321zoyFuCTpV7V0ewEWwfSJ1XRhDtyZz/HJzgIcjso4+okfAqoIo0pPYlPT37GmPM
LTX4ZiktE552eehOxaHqVXEL7GQTmV17xaxcPlEVpl4uxPQJVmphxNYDFNkIRmT25TapfikayNZq
mFngnTNC7odw2IalDX6c/KIFpyNrvPw1FA8Pr0nOe0ISyCEl4ufSWXfiUNJzqCo3tYP7oyt9ddJs
QFFlMIChaUEPdoOKeiYebwjzjT+GXGAFQfxrjECn8NdmJMYqR00tF7hla8EeMJU/DFIuoVkbv8oh
vZQqUthG0tTKfbuLootTNBFRAOSc5BkDf5xHuZfI9FlpXHMfQ/w5mVZtexlBdj+q6nlmr8eQX0+3
62lSWzt3TLIXIXu+5SNgUKgWESQCN7ykqm7u4gc9/xLGljWeG7rx5zRq0i1RJF+WaOTBsBvA0O4w
IEajiZaWGT/ecWGQuVpys0ZWsqA33gbyxl6WiXdrkJ4yioqBLu0oS5TiT6Tpe1pJ9nerg28PFcPw
ZnoH3npmhz6hBcirW914o0c+5AMJYOU2h9zyUtInHuPAfG8wqF1DF95vYA/mewRw8zDCNdy4osby
rxkOF+uCMbdo8LVIrX8NCYB91ku6mwv1s2MC9KTB3trUydy/UmHe0BiZV3dS+teCt3BjlHZIQwCS
oxWPwSl8pCwg0VOVFBc7jIbvo6ZjqgPk8mYQ8OM1xcgFKOu5KgrBNSbkDMbNrc4y+VUuZ2Qr1eFm
tQjMzKpMN9CqCB2u0vBVqGiH07G3fgl2C3S+ox9Nw2Uqh8pMaZg6TO+GmEaulkE8KOJLMdbudm7V
9mXO+St0BBqdbeK5LE34NtQtF9yymGJk+1yGafcs8yB+6rJyPggSz0hGxjBlWQ1xsk1po5ZZrKty
mhBgoDCWomB2kin5zdJCh8kd2UzJ4odYb9RQq55aq5s2k4MwzIBftX5OiZuUL+Hy7ZkBpiZTZjMw
zEJqZtTNTp1HF1xoGA+DpLqHKF3CSmbnZP3Jtt4Lr1T18it3EVXoUJ0Hu2ZeMTicj8YUXoZhRKQ7
TzhN3bYkACGCRK8XxiuMjU1QuBgMlxuhkk6lIEoHKeoS97RYFKekS+7DrH+U4wCjJmnbbb/MQlXJ
8C4e8QXqLRXF6ufASJt6Tce2mtX8sx5M8UE+W+lVsa09m2E7+E4GrmZZAXSyqzfNbGL2gK99otmD
dkGSETrPo6c3tDBX41WmhTObjnznLN6r9dB60zuan+WqerbNID0WQv5s64hqmwEtlWZMbjfrIJ2T
Eywl9jN0HaF7KmwCoa7KDXGLPSClGQYWExaqEp30czhV9TGyguzUzCV2maToPrI4RKWUJ78SCURO
Wt//+oxznezlRljRi6NYxPCZ5s0yZPSy3rCQk0aQGorfITf0I8sqNlOW3qAzojlNHAYCltk+aFbt
8ykVVyOLUBImwKQIAC0rrKUuLXt49Vsr7tnmBJPl+q5IzpjgWeBcuK67eLVianACPcI6put6ow0G
bSAT31k1/XNolBqGqoE6nIoP+MPUfJmimr0ehOslQwJ65udaxHCaLkPYQPPRkSpJ/6U1lSTcRK/3
A/CkL1RCNeJRKVRlyymmF0czmPDzNN0+QVFjNmN2UZnuX8KhyC7rw/Ue0xMFpaXu/3dIYjXxMPmI
xUGgnUch1bPsxD83igH8hAiOYqcAnJBPdrvoX0cNtAQYFK+xnYLYD240MlP3puIALuSRhTPi7/H1
3j/H9L3jpoBKYLNeqiILEcU4Xg5IDlp+2SJ8N/ua0TSPO4XoSSsLEIY1tdfVQK7SmfnwekOYSsRm
oaGD9L9D6zPs5XjJ89fjRlO0h6GEPgQtsX+pMP+nsTnc10dQO5HolHa/G2QWPxzrR57r9bPDDnIC
R/Sy3nD1I8+sUbS/x9LlGQHP6LGVe/iySh92hw2NKKe+GzL7W6zT0EG9UNysvrCea3ehQi//EMpe
2xBr+NtqFLGXkVqf+6lBkzdG2XNoN2eEObbf6LS7YGpqAFQ09TEsBbVTdf1xXo4ZUVksTveQFIAo
pH2GMI5t0kz/0zLr7GykwyUqNOMmWs05IJcEGdAjMw9HfRu2c3DvDGpH6ST9wY6YZq3HIhBe58qd
LmsFm4J4O6cN8am2Ov3Cai1dHAahruwKi4SDRE/ecRKIXS2CLfU9PRFk794wCod0RPHej2P7Osxd
yFyq0/CmpunWpTdysuNGuZlqPz5pgZA/4mS+N6HavbmzyH3xU0/Nxrf6TH9uJrug8d2IDzVxPiFI
zkenbUpPdMTFTJK9KIok480N4n8fxp4ox/xqQ9TvcjLOV5+bq7lbUwuNv4ZZNS5+Jxrd7HkOsFJF
+aueMat7ctJJYbnR4SzOkiWejTRqaidFDq/rJGKYtE4odt5DMbBfUvVo36PDo4LNg8PEebHoddqL
nenljpZZSyeTgiEzivktJ8YMF9/TYBbuz46oSDaH4k9sGs+pGMZv6KfnjVvOFKmDZMosk/6YVbK4
gOXnR8rkkeZW+VEatCGdrAhO8fIwbQNSWWLkw8HcPJlEzbzp8w3o4vy6WrZ5EAn93bCz4J7lAQrH
Ar5OjX7nPZ4Soin4c4JS2sc4VpMH0sf2aTTYkTO6RvvgvDCCtgtj+vtibnCbKg1QHFaBXUTSwVYv
iE5W6oZkzdgKsHfkDJxVNfXxylfXDHX6tnXd+DEXNE5hmdGfLl3l4lSA4noHjLliDm9VA0Bs/WNK
59LpsFqlpJ5txqL66BaA2Tyk9ZYsd/7c9Auprb5LJ9qutqpSuFtFqj9r8wUNFuwxl3mOreflte6c
4rreC8OZEY6LxDHpevgCukT9qTeFn3C9893OHU/o6XQ0g7I+1VWhe3WIJFl1UwgRy7HGraqKNCUM
R01C4k9Yn/67cRZS0/pQI6AQCm6OhHV5SiUbAjOqUOyGXBvKfZVoxlbN8cgUQwCmoCTz1Imc4bRe
FcJSGY5125zL5UKh1l2lE6+jPQ9jmPtmYJog+gbmPqSGsEPAY2svx7SqwaeiCoCHwctqqydDBzyj
ow3XIB+1U0rAIpWYr5tWsScrxPlYmEiE8EU/HLFVajXw6MmWe9ivxlul9znUbp65njoZY+BNpCCt
tlTalrOgdVL2/9xYThaczGYJf5LhiiFC49dWIWx7I6xqLC+Sdr0J7Iu+PI21d7fslOS10tWc3HZR
4H6Kk2tvmLsC98x91pL2Xqsivnb/z6HZbQ52xRnRW+WV1NvgnihpcDfsOfTFGBJluRxbb3jjX/WZ
2kuBuLuNl81TutzYUd0f1BS1iVJMxs0MZnCHrnrJCviEwPj1c+OAdI/GC5sDwlqWw1OKZlxKtIYJ
/Z3JKoNmG6pEPWJD5lpfzhhfZWziqRyKwZ9VIJcYSmriRueH4zBY0hxaO+WyPjaEOjwNlYguY2v/
zqI6+2AKlXskvec3xVjsF3YQ0xyMf8/oVHxh6/EdNgauKlIIvlfuq5piQBrd9Lkd3Pw1UOCjYVFI
EKgZxV1flI7aIC5tVfh/6Q2VTdx0qxiAVvLMPSHdK5l0pTDeRpNBULRoZdXFsMrmsDkFgm+fpJax
W9361TKphARQ/Jg79wQTcqCbPddHpjfxp93TGoVC+8p6PCAiU/+0RZp88v+wFiuhKXwrA9A8RsaD
VwALZuUmVyQLqWHQFr9JTOSMGFhfT5Zl3PsOYcT6iOIn38+Z9X2FwUDso82Kq2YftyImUBl6w3qs
tvHNEcfz0MJvahPC2I1k/5JIYIHqODu79eHsFg4yoejObgD6tv5R1eG0Z4BNHs9khN/STNxFZ8uH
FTn1c2IaBKLZTnfCb9EyJYGjIxLa+Osbud5MU194rnCmp7SlAb1uAQN4IJjQFIcpSEci8N9S2TVo
NenjaH+YY3AIRyjI01pD00GCDhOVeAvIALyt95K6Um9jRB52WYefkVVavs3u6ljW2IvKKBMXp4l/
Iyd/bbN++qpTK/LmTuMrF+RsU+AjeE5ZkHnrqC7RfFjCuQgAT6tqpdmW1cPqNJQ9ccLuVG3P66PR
1NC6ydCG9kzqM3Qi+CFGX9xI4upxz+D/Jl+r8Qn7ajZoqZaEhyA862nXnE0Hlveg2zdTRM5tbOy9
mKr2sh5ab+CQoBWvoOgEQWGem3p+o7uMBYlI1HM0l9Ex7AfHH5N6uNgOIUuRqg40yYlZFmmevMvC
XVoTgRdS0j43ZdveRc6goMg1F0PzFHhN2EbXUhDOa6qVec9cI/TaOlDeDEFHVXMH/augNZRMlv17
0PtNMsLS0aYqepgJ2vAqT/+E/aJdIZ1q6HXtSbcK+WZlVIYkUHNhc6DsRpnuh2x/j4msiv3Y9YJa
eSj2JebAv/fm5Vi0/Gs4muLy/31eWW5aZdZ87CbGh9bMDzpuxX1qGLaFFVb/MBWkFMXVjPN8jkn5
0OaXMpf/3Iv+Pbb+63/PK63WPJYWzs31KfPyAn/vTX3yEP2EHTD609o9F29VV3viNJdg2KZMHwMp
iAya6m4nC/E9rokiXYEwTA1MmHzOy6BVjMPRLHkyWzLe8fr465JTGQhKZeBAuuwtGN75ZS6b5uKS
jfAEWsd4Wx/ay8NuARcgd6BkTePR6wN8ExE7mE9F8lcmDSK5gSvmZ2i+NNIxD/Vi1CNsuUq9sS+H
kzKGKrhsjUCVaSUxrTcj3eyG1l4ZK9mxmOM/ay8RizBh9y1aR/qSKQkR2IDMbAtIYPe3pZfpzACJ
0700EIq+INC4yF0T4yUf23kbOblxAVkqAcEMNlI2R16z/0PUmS3FrXTd9okUkeqVt6qOgqLoKeBG
QWf1bSrVPf0ZYn8n/huHjb29DVSlcs0155gU0O9cPYrnptXQL+sg+uyw5kZR8sTKpn7pTXK1TepG
T53Zce+sWZbqIHdvlKixZ3EuPiWwkcmB9sOrNXuvxZ1RuvG7AZD8egFltf375bgC8oauN88TOcwn
y3Vv0a+T/VSn+VU/Z8t+MIf50ORd+25a0Y5n+gxS06tOnUSVj0vZvJddArzQ0wsLIWlC4U0Iua61
l5M/rRW6VGI5/eCdFsTSIXQEGQURN3u7h/Ljrj+0ayVoX+dEBBrl3xaNofe6sJpk7xSNuovzia2g
Wx9b7XGwcVJjR29okazQxg7/CZqdT8WihahsDwVejlWUdiIyL1Vn8FxfFWt3jplWZc4OPCnmw2iy
UfifsudAfZpstnypKzlxV7lvXOxoN6gZZzXMQ2VRQNm3N7Be2hs+DRls/n7a1RToWsqwWpLvVkqO
AQWZiUid8Oy8VKMWh78P/f3wf8qyZSd6jz84Dhvu27B/7VwAPPeJg0e9uBl+bJnpG8SjoQ3/PvL3
B/5+wFk8h9aSsyZcSgfY5RyxYLRTkwdxDySsKA0deuUalS7Xn0qqSk5/vx5j5ooSN/cSaPdKCnnu
ufXzLh0L65ZTLggR6akngpu7hj4cAD1+95Sr14iS5GQTZ2Z1z6/+E7HcpP37VT6V6mEOyn4/1qmz
NeYB4QVC239KPHgAoLlZkO/VOhbB0f/f73YigG+1/u7fH+4sdgwU2g8HuXKayFttfL9v7ugTVg9/
H1JGs3GKDGrx+gf+6Bvrn8osmN1jtzzUtLGcE5Ot2Bjr5D2PIOyzenWYGKR+K2mJbgd1P+XWF+XH
9GB6YmBtbQhW431+5O5bbWdrFq9OSz8NqxqTd9D6uwjfoU+ggEDoeJ1VRvoWLR4zmRE8i6Kv7wSS
Tvjfxz3+Ixx9CNfx7r8vkqHqYvf3679/cDDD4HQtdISW0oBdFhv//w/+/VqJdAfqj/rSRninvx/c
OPrfz/7vY52dbAXEpf2C6Q1bgYO/p3O4OJrEm9RHq8u9Gc+bKZ2AikeKt8uMxFCzvxI+bP3MQ/yU
1UGY6MmVSEOSwK8yXw5BajY7Q8slrJbj1HH9jh262npopFoxLEOPh1sHJAr9FxbwN/dLtp897JeI
Plwn25dqOWBKUrulM+/pDaWkriMGJSdFr33QnnVjPxRNkIVuUp1sHbvkHdsLHDusZ9HVKqhjsWHE
w+MkDfuORz+JU27vHMJm0XwSrVInQb3CpmutF50BbzMazRKRUq8a+66MIpbXyUPgcNzAdWJDRYRG
YMKtoUr7Vf5JUuaRRfLeipaaJWRDGpAKnXTE+Y7ndpLjqbTIRZZB9ehKrC70YNzSSYu/WLCfSeue
eSsbriIPHSZBpS+DFwG+i3db8JSU0ynJUC2iEXqswh+cctSEXSvfo7o7pr35sp4lBxHJbdnXF2+C
5USf7QN95kfXdjZl/qWq+H6K9df6Lc1sm1tkTThc4CpiAxiHb73H+3n00DLmxT9nIzWysbZOcyBZ
shKAzYnsySx6XQbzuajkHTs2YiP5xAXRS76sdnjjPKtC05geyEbXh9I2t5r9detYv3bi/Rj1Wx3P
c1i2mowi9ZARGGGCV8h7P2Otf1qjODUdg6VcSEQEfb/n/7T3gHcHRn6kApoXUxHvc5SnsOOqHVqu
ZW9tVtwO9kbqilZf885SnXc9FhSP4tiN2IcXHe0p+YjhuVP70ise68V+iirvjGZGnwPaVdsS/KJQ
6rntrEsqwaGbznw9+NiowWcnOLa9e6syQtpAy70NkjAb9T4dxV2QTXdS2nc03uGqGttNgFY7ky7A
rEPWInhlAxfM/aca5G/juC5GHJLmpL5MX/g0jrA+JbygY/srMMhCxtW+tQEtc2SAVzebgLq0buYS
2F+1U32HZPTpJrgqcVfymKM2I56Kn9gCd9T28T36mMZ10+6SbHhr3OBiSXjCrlvcsErOabkAjtz0
1wYn6y4rZ3xMjGxUN+zSJqJyTut426AF1A0e6qA5xK0Xb/2YB+UizJta3LVN0e6cuTjIiZ5LMUni
LWl5SDDah4NbP3DfOKUROl/X94QV8kWF9KbckomMWTlrbFxbrqL96l0ZLCTN5r43i2fppuZuVtAl
kNg2bu0EN/EyQjLySHcCUQ9Hk+9aBSc486D+ubzWazqXvSn+bdx9hG16y9OjQSEDMK/YicD0opie
IjJbM7So9lEEKUj7vOZ+L0nrymEzloS2ccYQey8y0Ae0fULfOPFP4/hZN4A5hsymj7Hod8k1WfWH
rPPptKGJIV0k7eT8zRWSWrX8SDxsOCxIJCfQEBSC+l7jFQ492hhyRkrqJ78sIsyTeTW7hM2mFoT3
jNW9LWkco7yt9tXFSLrfgIXrinkY8TNWQ11tFtP4NTzjrcKEUsd4orwOPDO22+5ag4Cv3eoILqXY
1n3M9rI0PCobnHc35zQsrPkrDiKbYKJwQzIG7c5MGM19x8aNKAw+OaqBYhkfUrQrbr8Ik0tOf0tm
YMTweg7VWT21RX/h8vRL8PDRT6Ifbr6HoBY88QnGO5PVMwR1cut9kY96zPvsxSDN1Q3/kC+ZsQzX
xGpCsCRLtnaN1cYycCzFMdHfPGOnbNfrukN96E7n+7HhmyLA2XcpzbldspBSzL+cUn3OEkIIoWpX
GxiVzOaDMC6vhaHALeKYR6Ceh7r7cf3S3FRl+hA5yb7n9PU9HJ15Esx7y2u3ttP3AJaLT+2DqQ2S
m6qdi/2cYzWkCWdY8p+46dleewq8ua2RCOxfwBDupiKQO82kJWVHd99i3g7l9JQMiiAxVJjRvpK5
KsM58uxd5mcwgkALCJ9GlIzoKbw7Y1NEUxWmEb2sOTZA+BW2B6+xcn+Nab7gZEcvNfkTAXC7ViVB
uAzRXVnp40LHNXbb7nbAz2GMyy5CeKJytTjLOnjXNlQVln13XDmvbd/FZQixIUT4e4Yyn21raQIb
LaKNAE0QZNaPaWLKSgi7W6tc3mbTS1TjWhpj9uNVRoojxuEJzquXlr0JbBPvxNBx1138b9ebMNV0
/Yshk13Q9UFYOP3NHOhn7W1UziZxspuXtpqpyIU1YPr9vINTLkIbzHJAv9fOSELIMMPGieSVr62f
QOHXDTiAiChT0AqviRq59tUI+rvODP7FJTXJuiohO7n2ALHFNgmJDvdDMf4bEcoDh2MzKco3rhqv
vHr03rI7SkK8e3MRgoy6/rVQMTeNOZK2y5tNIAqsmAVOPrZN1xjqb8c0Old4L4sOpylIcsMb4Lx1
0NuL8dcqDLUdazrUG2OfcN8oKsJXkQ0IivvA3Rjv0glIUdtWDGXqw2ErH+bafIU8WG5q3hjh1Osv
oRaWqtF86sbsLtYEhv2g6bDuQQXdawlQEa9WdzarhVxrhehfeI90BesznQDVbkaBDcG6kUUmMgsB
asIPH2ACdkF3ce/BrYPtA4RIDFN3Kaqz5RFUz/KJ4khbPw8YIo6YtcbF4d8gq9tGlSTBO2SCJMVc
5i7ywssTxqh9ZdHbvekbpKUsFZdcp7RWjusathmZG8RMPi9ZsFeDieitJKyqIAl7P5pwzqvgGbVm
O7oWVT1F+52sSOaK6t5rTy3n7A/QvP7AMmc5YMgA4J936gxNKeDOexZT9T2qqXuO3TNoKmoF8cT1
PaJFVhrfgK7KuNaIbwtEoZqHedrazLhCMkb1ScbksJZIND+VzBqKcEyql7Iaaw1EAVVXWxbyKTtk
vnhDiiUW/JaX6E9Jw5bjdFS5BLu0H8ez1fIKtb2ZA7eRN5iOwGBwqOYF90BF4bGK7PvS5zwOGvop
MXqndrlXjVscPDfJ4Mpg56d185GaoZIAVp3vif5SFlcXXwUnt+WCT6q88cp1/LVQavlSSfsbzARA
LKbisJHmykgi/ZknFsJ7QsEc9FdezkC1VOLPNzEP56QfPxnnCH5HEOJ65b44Qe/tqAHBIIu+ThHt
c5sFBWo4ZH5X/xRYHMJE3HZFAnTNVe+TMn46TONxY1cbJ4Ao5mfp3XBMJSWOw0TBPfRW2j+G6ZLR
47qhcGamyzq975X9D5pa4Q/vOYVqaa2WPah7C59gx1N+xK48pB56OwcEVSEXX1pXFZNNNJfeXgVc
1AvqQJv0KW6NQxBDoqinqYOA5m9SQXZwGKrlesYMjqsIEGNNUbjZsgVZYrxJvNYB1vEZ42zfyGFh
h7gE36C9KF8w+hoaHSbaRlAYRA/Mh5GOq/t6O0VL6BvjQPvScp6bRu0MAwMCl43Gsbx90/B3A3H+
DPjvhmUS14Vf308NqeWKIrPa+hHc0PrF/3Qb88dzxF1DFolI9L6ZuAW7M2N1Z5ywzK2KcYwpo3IS
ON3XLHKuEuSLbZ2VmHviatiVyRBcySh49cfF2HBdu7d7rqaL1/wkMwK3JTvYJOgcCSUX+lpqsElm
GX269OGFo/FvTpdoJ1R/B7i7XoML3EijrN60gz+8OMRQx2y+VMgmgJRhHOuWJvJk2EbDrZO41X7q
Qxvvx8E0MCa7E2J4HuPWEby4bYvNgYXQHzotGp3VzHvDi+4c1bFQ4K0VGuuS06u5z7sA7pL6QTbU
1Yq8PJkJLYnAoy7wEvZz7MFcygFbdW4RgEPAz1lNr6OkCwPOx4KMQNGu9swy9JzskrjtCfSjTTFH
5wKxaifSEwR9qQq5qxU3Xtc+elRUbbhTcerITTWpaKMZFzdtEbymu6pHjyAZEePzuHET/peNZiWh
HarcJx+A8mCikfodOQ9XCbmzHJ5zcI3I6HoLGc0UeEWuSFQMR7fGoVy7HLIckeQBIEH1tsUaiJz4
MDCWgedeUzzYaX0aiKa2Sk+1sLuNsod9k1GCjux/XdZ8xkaqsuvVDRnX1KrGHNe7IH5hmwhaNidV
GtDCNCVumMSOusGWxrhnMf36ebUTbUb5xgzNWOh2HzWODeZH3GVLerv4FlUX/lrQNYp9pwl0o2Vi
RxyYhAeu/b5om6NFni3sXcQ6vAm0vXRsU4pbb6yxyStOsVKm25lz7YFnNQ5d2CORzV01VoiH7H3H
cGgJBfto1kfqKBLYYXjHZbKWfTiGv+nuBwGRkGm3Zi/JsMdLTz9w4mBPUddBZ2G4tbhdlf0VHAsw
zTr6AAA4We6XiUK0Ef3U3S8LfF7Pgyvv1dY7Awow94I8b91Ge1xCRqh1x7jfV59KLNNuzrn46xLl
0HaOVuFKgmiwpJRkA0Wvzf3kNj/OCECqkaFIJtIvJZsdA89X4XnmDhQsLwsD1XzqpybsDYuEEyAG
Y72fVWNfbAVcRjPwPh0OsP0QOzc51SOm2+UHYXhne21NszHyjhb/FUQlj3/RwMEKXGjt90rx83LP
9sJM+2IDLeRglgQHRjN+i1nkbPsyQJsV5QVE9LM/OGdXMwzBoUHndQ8eamMoc5DCBZXNeSrMS1HQ
y+y7GPBkNjEzrLci6FWUJOAltmMUSYzxBlZ0Humv7Baf2jSodvBZSBgsuJeVjbM6/pfN/m0E0TXp
pc2A4iAcca8zXbshnGbi34a0ly7qltbGf8GUERCmoG+D5vCGE/0OV1a345rqh5bPmck7kkBDnhBM
ihPOYeqSecHUg/MLd+M4d6wQmpl2yJi38DDAbBlgItW87Xd9Z1uhK+JxIyaWbn9dWYsFoMwtHlzS
FGqiK1r5wU9h8aCM/TvVOKDc6CiOJVmrBofh5BOXWu4qJ3j0acsmq1YBYMZz5NM2KINXTnvHYzOV
Kc06km670HTkbYQ1I8rPWlqXYBQeC9P0xArxSA0mgUaqAlNpfQeR/536UCwT4yb1HbiQAf1jXnWW
A+kahBneTBjWiXHA3Xf0poqiLx9PGkA6ONOj+dus/7uYVHfYp8V7LiA7CsURqlnfc3cwPwN/Josd
/XPNQfJ6Go+Zx1w69OAcGeM/i7R/Grv5oHDEsVTlks6scXCU96pKkzuEdnhPgAeUJJYDWxtXluPV
aBBkBAP/o/HLnIrK+ej7E0T7kkiydFKML9NbmaAy+WXNlrWHn1011m1QpCxHVBFxjf4XG+XVbNLY
+fdDxj6BSixFCmX9mGLSIqsTYOSdZXvkcnkoA1BCSU6oDiwIRZjlYF4v/Buv2xn0TObOeF45SQnP
r5wdmtPpbLxOyvyuFWV/7Ifkrk5KeQXF7rlZzaW58Y3XnVGJZwQaORuJKLuiB2rZ9P0kGQLtEU+B
LLeCaDqIuGUrbXFp/MY4VzMP3FTEJzET3jMEwXQJ9WuY3XynTDJZsWTFb8bdiZwypd7GrI+D69PE
fgJJ8+ZUS7QNmjKcUJWObFKei7T8nhCkhn56MoXdXMEx7rjpj0k4VumTRIXdSZhUy9gcoJTwLJu4
jCAwv5dO+VTY7Y2rLDLx4LZ1wlag9ss7w+/Pwbi8DX5w8Irs7EgAMFlHdtIOCBPmFTYZ7r+cU+1b
WtT3gLi2TvFKp3J1uxB9tw07CWccljx5JJas7rpQwGRTdhfFBBrM9yG5BINPZXtCXGEga6R9e9NB
Z1yCihu2Lq+xH5wDo2IYFvEu4pvfKsIqUbWCptDqLB9WTnHxWKJnEcGPxJru2rr+aKz80+jcGwN7
1F4tExB//iUYZuMmPrAriyD4OvZWjD42kWzY2P5Qbfo6uLQW4UbLBvNbYwqFvYgWVz6VWPVv/MkH
o8HLG+6BTx9jt/T79ZPSfunuLQSzyCwfSiuLWNhnXx1lE5jUC3qpsjF9mypQN6bJXRb8okNW3ybq
ljLJUE/Bcmc8BYI4bdY7nJYURGClKxTOJLdK2YAnHzE98hwB11lZrqA6+vViAyaipuBPWIRE+oZ+
WgZ1cocCqPjQIDhKZ/gYiCHnjcI5ZnqfOoo/GY6fUqVv81qf1Vhtapu+3qICMb2YwyVIig9NAULY
VGgIYxcfLTd+GuiCo93pe6GCZ9uO1jnmYcpRSgkYxeU+3R1DED/b4CFFZTyXLk8TY00/jvZjlt9R
IJCEXcSInEt9smvAyskdCdYblbq7NKpY99tfOO4hW6Cd7QZWcHmONGRan7zqwYDK4Vq1BW3r+bQB
un6e00Ps02CHWt5s04BEp+qtnzZN9rAVr1lDoIwW3129MAi0trmDSPY7ZwgSomMiiPlG65IeRaf0
FEE35wa7+JPM3C25FDQTZ3gY2+4LD+U1dlIRDhXtfBa6XxWpW1OQJF+zrAE2fRzbHMPtKF9ZDezj
UX0rKsJCurROvH7Q5OOT0bFXVb35nixRQVpOhgGv1E6fTWs4BktKgi/jq92ZI2ZhAqhiTIHz8mQe
evdLNPNbG0xXo11gW+8u5XxNjRwI42XGkx1TPV9uvcR7cl3rtReAXLV6jb3os/mZZ/tpirwt16mT
E4F/5D3Cu9eG/+oPpyVJ7+fMKfaAf57boIRYrYgOtPMb1FUoYuQ6oSig6cY97hzzpPlitc6u/Y2S
+AG0272mb9Sr1vHQYWkR8MiZOp5OEQQHNmDbpMGpuMZmYtd5rt2FL0MfLDt3fYFQVMa903zLGLi3
vjYfgL744Zx2IM1bCjVN+xXi+Ifz3nXePp0S3LFc36hWHt7dFqRaTiLUvOkjnj8S+XblxTGkEmev
Yv2cjuZlyi86+YF68eBaeRTeZ51zUPEEzVFOL+CRj9T2xVtiRKHCXOI0M1Mn5wEG2Iyh0OhfXcFT
LEnnrwRP2d5lf7oz5/G0zHBJZ5dIALobxkBuR53z2dgd/St+s1lIp/L+nm507r42pCNxcN4ycw6h
7qpzZKh/mJr22Zx/ehaoAKk/gnuVyKvenu4Egn9LJ9xmiJm958CAm1ODW5n15zCnP6iZLlzD5meR
Ja8ZcmskTa5ie/6YOGgPC19ji5l4Wn7YEfvMEQiRld1eDfY6f1O6t8lLKItVRCdb+pPT7bQ1DEjP
TtSxzHFAE3mImRUCr1XRDjPPkRE2ogTrSXl8y8umr0K3sLmAFn66i2rJl84e6/1cjeCZqIFsuKkm
nDPJLK+KcflKjIHkkpvuVcwUWFbnFsUc5+T31ATXZoXpFWUAtjVoyprvLhISBMmZaZlgWfqCtnBW
/gFObi5HjPsBVDU1WyhN6AIyQDsRWOTI7ek3N4MpCDSxU/QvTnAdkSAODqwPimbhAur5GA3a5olB
VFsqdofauIgy+Sk5FTbSlm9+7XCfVwAea8K98ZDKDdnADXSlBqXxyu71nTkQdEcv8xnB4uJg7trW
IrzZETduv+PValqh45H3wt1dcyInlUWwI7t2gumtsAADoA04K2NmbDgF4waj3ZGicRsMflASH5hT
bnrcn9smsXeQGDnOucr11NrzjSWicEt5NQqyPrhJijBrX1dutU2NYG2j/DtbshseCdOmxrMc+p5h
h758BO38pocsAijBImR0H6QQwzaOhkeh62qvS/kSOeMLtlHyJNWIlSi5sS33LjXZCAj8clxd+jB3
nRO1NremH21JiZJsX7i6RzhrDmX62Bri2babBL+9fI8HLinQHW6XrLxNURBDP3UfVG49BTpUFHRu
SjL7eypbyN1RW1An0gELuXzQtLWBrcqLtf9G1X4n6PAwJiiNZknWbTa8b1n/YDl7qxDgGIX5GH2j
jlrWGyuwE1FTHtQRZJSJe131fLlk+dLVeEeyQt7ZxKSNsjky57wJSRFmzRVpM7gdY3kxXtkuwr8U
2QHtAEOp228D1wL2SU9lg1XT5Ea4SbEobTPLfASIKzcWhPmxr45eBkZDUkxVVeITohWcZxolKdT2
+KwQTCNzeUipHNpw1YUgE4AsdLtfNhFwOXL7n04TUligXhJ4Tn3HTrgxZrnziCBwvwIKMPvYI/GM
Zbigol0590+8oSCQJPaXk6h3i1nwpgX5US2YbQJjT+6MgwsfnUGj+egQZmXxRNzAePKpP8Hnsbdp
uUz7NzpE6bGeKAzO3Yvb6ttuinkIkVQLk6m8dUfnrE1MylHTAkbxmdKiVr2I6Trzpg82X4eBmuEM
ybwgQSjn9F/hpAhbSTNSZFKeWUid4ml8HqGYcDFY6UoZ/DthfXaIGEZP7jf1oSSSdd+0FdlxJ7th
k5WGHVfhoK/YPTTRS+v4dOGAGjU7tqudQ1G2HpoPYdfXiGuPc5dxjLTvoNDhjg/x/UqiXcjgseqb
t9kEb4MEnrSuo1L9GqVP7Yp7G40Zn3OwEW4Mq7Rk/xElqK9Vw8zZkolJgBx69hRmdX7Uk/vJCi3o
5G1qtgUNtW0L+GJoN34Sf1lB9cJww7PXIAacDAcMc+PGL+VdBp7pEIzjl4+C7sXZfTxNzdHX9+xS
ls2yrrRcwoZIBuPOmsaXyIUn69XrdatQN90OUevXh1LIlE1Vl1dwILKf4eBZWFYCrrRaXj5ee4mT
jJot13kYkVwIvH9awbSVUm+KYJjOi0sdrrCmby82l1B6DMuRV71yLXvNucZ4kolAEv/F/O2NJCix
O0d+dVsG3r7FQIabAlNG4i8oL9UXkvi5sF+IzVBbypY+ZMb7NzjdySrLQ6+pTief62+TFmtnjkNh
yfSda9SHtY7dy8ixVjPf7j6/RX/6aXgGhcj6ZCMu1TIER11CXBSixEoSUxmI/NwhRW1qYVw1GcKn
Cjg4ElbgEqjHCDULzcu7GQosCaP+4JGc4lLuQovH6TJi/VFO94ze7l65rsLCl+tT9BMtY/BQImd6
/TOztUfc8JFOohW6CAOm5BlYPY3ZWBIMJN48WGzUKhMNG9zewvtwTGEx2eBaQBPI2Ae2ksPxH9TF
MfAVFQT6kWaL9MTbShOU2zq8aAI13Pplu+cRZO0ZyLarhOQo1kZ1PNwsCV7OwJ5QuYV8VIk4Zq4u
rjqpXyyr5V1lcR9gBv3Fj/8cLBgQPB3DHsl4SvQxDpoi4DXRI8AMF5DVXAc83qYJ5HdyZVRz4BcB
9XTs5v7AuIm5atp1XDC5yCYX6rG8UHhcfh08nz3cwLBK84HpygOEmmTvg0wqLARVvG7gPwJNugYV
3pb9vcc3fSmaC5MvhT3LcD1mwW88izHsKcEoIe+ERV0/zfJkqtmj4AQjcyCLq4EsQTrzZZz8IP3I
BmMKOaX0Jm+5VvZjtUdmqyN6NaYrJ3VAumi0ivg8aP/EWcXBmQ+Uhhg35ly8Zk2OMNJcuJnpYyHG
NzHiHiNR7uc3XYPo50YaYY+0bgTIsCs0fG0wa2ma7qnXJsw+5msLDXeONECCWyrmn7BvjaMr5cFa
RndXxCuWVTcPOipPXSVo7ELFgifDRIzVYehzPhH6SFnWqgU1zv+tAzqUmsrLdonWD32g+MsYs/D2
FKattw3FzjsXcf9AT9oTqGBoMqmBTQLbUSnqxwXb4mZwymcxpMcxttFBwam0y6/TgjjNipe+zL91
ar33AW+2oDBeEoUsu/TThxO7H9IC3JqNHrSDGeeYqsfQdourb6czAG0b3bZoLMjktO+VM3on6jvj
NTd6RjJpLmovGE+Z499Ria5yMb4iE4V+w/smLp7TpfuYP0U3IrIZ28w7iNo32bmrI9d8n0Iu1EMQ
V9i8AwKKLWY2eBOsmHc0it/aIEL2IwiQen7AQ3QxY+u7nvXzsqBWVm7x2snsuVeK1GwQMjOUU3Y9
8piehX9e2uJdFJiQXLMAsjeBIm+aF4ICLAGcQ9CXzsGlbWVh06a91D+483jjpPbOJAJzAHp5Mmzj
O/aqie4EeszYQnJOjOQmV+WTOCkO6pF5eas7QO8BQP0xAh0b9ZCQTC7/kHkxjBTlltXnfZ82u671
PivbP1qy/dcW9TlQ/hSqknWTPJoM1ZumzeDP5R4ULdasDdU9bTwdyWXec7mG901DjhDNHdcZeFA9
ugyuZcQ7nsojpWaOApMnS5st73JKS0CnWXueZt5LBMxQWVNYC/GbxFYcZiaauwTTz82ZMivQ1IeB
JxrrbLBlPVn7yHa+GyP/yT3nh3ZnfFSkezyk5v4yTmQe/Mx66A00mrUoQOHjDmncYC9vLttywtDt
9fO2GDx706vyws0EjhU2Q0RNDWy8oKq1Wv/BtDj5E7nzRb5A4ODOkixwgEqXNAdfAlWT0vKDU+ck
MEsOqWO2m3airCAmqkjdrcnZO5j4WrJPO1D01aQOpKtu3FqUy3dUeJPTIOpggLkGHENYka0MV/2t
2c/3lq4gdtnjx5LXzym9Il+E85IrithQbShr5ciloxSQ7VJxDvrghhzBt4TCzVtiQ/FmLOSpLqaL
LeyzFt57XYitH1n/8prd5Txrf6PijcYPszW9QX5GYKLXe5MJ4UhVdKMnL4S0CNXzfCiSb2HlI1P9
G9bwH8tGXMCM81kW82UauUOqhMdGYMbUFzTA8oCDlQVTd+dgCsTcAHL3dWzNR88xBHN5Aq2RqSuK
a1Bd5iQ4rFpzA5+GtwGS16aOXHtDP+irmGHPOazmrZ4MAW7iiK1Q33GM9Hn7MnQEWUyecy2bj0F8
Vt18jBepdp693E09a0OR0GeLlaOGuFbtFVViWy/Dmp9i5Ybb9bokRbMX7aS3Qvp6T7b7uxh4IhkO
e0+DSSsFMLqYgEuT4Rn71Fb0/IVRJh4cPgGYP3Z6DOilBzPwS6Fn1M6CaMXy1kxwrWIL3ZwryA9Y
J44H5o7JtDETDVuNZWSzDDgURPzZFoj9og2+FpNhFsjdw9Byy9Xu7TDB36r7ZUB6Yg9EEsT5WJCS
oyqF0+Iht6e5xX2iv3il1fGcZBFORRRhIyc3wBCXe1epaas8BqNcAc5D1HNF5tDxwxg/z5TqWuMK
UEGb3nTghjeNpb+14UfnzvmoFSq6Z/kF15Lll9Okv2V3tVcTMHXk3dT4p/lNvs+anGnMEnqITTt0
Ep/BstmbFQaFANjJvG4PpDLFaU65iRbBQ1LJ+cp2KqbheWx2bl+ALjfHA7G0bt8aXs7Hg/Kq5/m8
C6L8Y7BiykDKCI0VMKcDw+mxzg8gtqfUWsIo8jGkpPdlr376VtQEtsFOz/78KieI6ZODxpY5QORi
Ir7aSla/TtNfsaIFFAHOWXAJy3Ffb3A/LV1yKW383vYgEspCxInhfSKKmKFGFpz+c56xfJQnw8jM
UA7yvfeBmBXD9K8PZsRYXlQGuQTRoFVCH93AbQEK3ttXU+u0zAROujcx+vPaNtcHLTmHDHxe1eU1
EoE+MW2ZSV1jflptEzG5kqbXJw9KlMWiftfQx7PvxvY6U857AdgDIb67dZziaI7Li5Fp8EX2nsLP
VeAEK+daprdJzOyu6QFoW4ghMe65wwItg9r7DQdSvJ/WJQw+UzZMXU8u1b84HjdsMTI2Bp51hSYu
HmbBChWj5dHN++jBIvuCmR0ymVcBaJetu61MfITTjLxGZI9ONM7MjC9MvTTJicw1229gFWGS86jk
JbSYEZ+MqNywHNmE+agOViNBNRXTc2WKn9oS0cEMqM8AhjbzvORrp2sukQsdXqCPaNA1MtbZyh8o
LmECUAa3txuLl2SeZtXOUXN73TmQT/9++Pul13TN2ov3GKAjw5u2WXq7a8XOfz8ludXhUq+x8QwE
CIjZ4Urthpkflzggrxn9P7rOa8lRZeu6T0QE3tyWvJdKZfuG6KruxiTeJjz9P0D77D7fifhvCEBS
lQwmc605x7SYvNdNjjyxPiKQU9ZxoONmnXbNC6TjTNlM62C3yP7NKS7n7yKcgnHiOR2H/OUtttdF
O6FDcUADBp3XJkTo3818Al0ZcJq5A8p0X3CGiseqOtFGh2nhpz7db4yXzFJBo84LJfrP2rzpTuBU
YkQbIHY7Jed+U6TAAxk8szovCIMg38PMr+bErhVTNk/Mze2JoiWZvlMvdV40flY91lLX67TVvBOT
XY2Qd3pSouklb2j4kU4nXRXaPSxy+c/CNCMm1f3RSEMFo4/+7SUADh3eIdMMbeFQFGOA4AGN9BW1
4k3YHT9VIkmbojNipjnV1hrRo9/TxKpskFR6PxIcMH0z8wee1xjq8CU08UVVLLAGWELHIAEKtxfY
tvcoWte2JQ/p9Ot25mtVIxoLA5R4g71wjLyA4S8MsACBSZuGcETo+Ide4VtXI5Iv/v4y8681L+rp
d/MbIh0QHxHh82M+DqLB9FatZv6Ia3T42UH5bQbUIiRfkq3dB6SsyzQv6c8xFze0XxREf5Ndp+A1
x+ja8FdGpa334KfwdZUT9Tn+n+/FpH1Gqu52/q4eD9Pf5qZleQwCy0bSi58gvZVqwY+bV3uhA7ot
074mOtH+fuzr0Ok8Hm7n1aC08/286NOJ/VzaCAtmmnDkNK7gJJsO2OkwtfTRIeJNvOs1E8/HwfS/
x9V8cPki9dcQ7I7cI/3yYz4km04DeZtDfNFkHCO4CncBAofN/JW6M4F3/rLlv6fG4/z4dzOrU6Sq
iDBsftYUVMB+XsuDkbJdRZ8RYQQl0bKu9o+F6v2zNn9jdBNo91Z08MOyGfcJA6f9IAU6pmkhLKVB
IsiQJEMXw4wbKGFXltGtmRa0FdqFCyFnbTo+88bBJIqwzLhPgmsKb94Q8+PqZUwjm7JuVFIaMeXo
YKX07Cs9JOvYR8O+SQ1j0Xphg5oJ3Es1L6jvh7Sjz3+fr6FTg2sS17v55fMDeugSD5FRJphfNT9Q
DFGzjUcSp7VIMw6W4V19NfCupaPTpqUwnGbsIgkNVY0D9NVw0u4yPyP0K+9qGu0PZOBThNJ/Xpm2
sMKDgqv1oCfLgrLzzVLc4GaXvbqiJNQ89vWaDG6KmxHzUuY6Wm825wVxuPJgwJ+ZXzW/HutRfRm4
SbT/PuvxVDxGWZG25zCNrq6a24e4bM0ryZYYE7BFM0+OzWs47RswPK9Smt7L0UxC2DiMxLkQVp/z
U/4+z44OPu3qy/yH+pHJMQfAuELzgX5XXqPC0h//ZH4CLhyTlMSRCRw+Sa6C/DvVKtyNkgSEpyKY
RBcQoolXc59ae2SvEpW8qqfEEtbVVNp9OfrGcZhey/XduipkACxSzLibed+84PZrMcShEPB3nzbE
yXEaDw5R6e9kKf9Qi4xuhSOGa1GsJHWvmwtx00Z+dwZnq19te7jHQs0OTRMa13lXO9AVdEiJWipI
PeZd84MxyvWdrTMZmPfNC88Yan7s/96jlMz5AqZUpk48zt+nZn0N3amQ9PCnp8wPxBZZVI1tvv/9
7/N+mEZPonIIMfn3XXkMvihJ05efnzFMbz5tmmrd2gp4oMIpr1CXM9fyL8W0qFx4tSbJc92IAcgN
euuq5Y51VbkiL3J7KJEesg/8k3WFcS4nUimdsGnfvPAgRRymbHDQEX8Pr1ixkrNtejTcDj2FqSdR
ts5KGYGUlh3pkMjlX6UdxweJep6uMOKB1qE/LBmJwvbur015N8PxXjWM10dHLjH9/awboVzLaZFV
MlyHuh9OpXP/Oj+g5uQt6w6yHQsdLY4GmYiTlN1ufspjX+UfSub818dWrGg3ci4OvW7qG+LSw22h
ELSB3Xg8Iwt4GnPiZ6ZOV5T3x6CyfnLHeqtrIrZ8plmxjFDe17TTxdlCi/EkFS1aenVPzHu1GiPt
Je507ykv6cVKzX0tdH9bA0ytfd4wV40nq7KfbAclSe2devxJA063Rga/Cg9WY1Q40bLO7aeSjJ06
9b11lDS//L7dxRqGsTLyq6dWF9WTlyffUhAyiqs30+Vvu0xUQOC7IDOoetkd6ep+8dP0NGNrBBHR
H4i3OaNPXKqt/chgveDPnFI5fgUKeaSc+4cBDUeJSZfVeWE3rsr4rneUxbxqTtvzI1aSgxaC/NyI
y1hLLhvzE7wk9v957rxdaIkG1JRXVf+u+dk47Mf0F/kkxI3ND/7Pcx+PzK9w45rw+FTdlYoCdf3v
sx//tIVCjZpm+tt8mrekaPz1/Lr/+uPzo483NgJucJqYuOLpLVHYNJ6qQTeXg+v/523Pz/6vP/t4
YWw0xbIqIrxP0yv/vl/t72d//Mu/n9gL4wrLrvf9d9d/fbD//aYsdXC3JmlhaLX5Df6+RkIHW2C+
A6Q5yHtpWfEGlLtVmPKWF0X3rETS2waD7zyRRjAxdk0kq/Dc4p0Ra92zqfbFraMaM23Me2KnkpvC
DcmTjzBS0qveOUmHLqHmCnIaunY4FHl/NYZNS1jHm7SV6oyYnkDgWDrPZtJRhJh8sgdrrAa6QGKw
aIZGVE0NpuFD5SE94vlLxRy753ktyNDv0n2OD+jbK6rsXrtWDaV+tpnhUd4CPMNEQ2Paldnd3UNF
OsV7V4mGDasgylhze28xIiXdzK+aF0qaLUVt7twSQqpN/N1RN+nOeI61t0Qnjhbn8lOpuSTBWBb1
7Qw9WGgSKNR5ctyVQCfmLdITRhoIaE2yGqNaAHzgEsHoXmdDhsl5WlPyIN719It8enuuR3upfU4I
67qD99SIfJpwhWqLKQ8LBrfO4Ufh959hyod3Myb4qopctLBq/4AkhChAvXLe0szZ4F4lrS6ShDv1
xomWa7CAruN8ugZ9YvrA6dkUtnJTMu+jp7PwWRbuOdWTN9/1hx9mjAyI9sbdY1pwSCy9oNJYeGf0
DxiVcuWNkq5zK8ehvPBifCoJRRzmA5TZrPFDD1JsQH5pvDtcgQbFjJ49JSMRO2snqK0G2sGd/NYK
zdhTnhB1R4BMSfmkEcAr24M1HwNJROuew5BiIpb3i8WodFtQ1gPqE67ndwkRZzHqOtE47bhVpEId
n5IXatkaS0em+i8FqIKpSdefAoJJ9/agBgsz1X4JKxuu1HzlY1EKKnNEpm96Wf+BhlUZ6NWls3VU
SjAZodn+OLSAy3FfOMqwKVVJH99xYvC9dYM/ASGQgt7eI1rq/HehTJtVX1/TPFm0E8asAViCGyWi
tTBtVo1qckR58goEk6JC8ZqkgfkHt9MrTIr6gyYo/PasaNZ+RCJCbm+gNDj1IpQuJnLCaI869v2n
ZqBNS3APtnuNmdjBtw3/0HSt/1gT5lec9coxFENhLEtkbEQcacWzNaHokHm/Vr7i3Up6LJxCSPqU
1obsWUoNm0PM2NL3XQtqDYLaLnbTvZ76/YkCRI2Xzl+jGWh2KIWKd74wuNcEKeom981CmDDXkH/3
SlLeaqP4dgcRvkNVlEtk0fGl9RHaWQVtMKOQ3xEaByIJAKyEtr42+6KkeA5wtQ+pJOo1/QFTwwwT
1dRBBtF6l95gniVGhm3qtDnvA3uy94qSqIyJRxJx3zDr5rP3ANwnDPDWghEV15QwpGpWEZSECa0n
eOj6X4ukugRu4R5Mj9pkKk2IttNlpIw4w7JRvSZ2XJy6MngmQoBgSJU212EwgIobpMFeCEZ29jSJ
o3UH1elNifKbiBAjQ3v0QQ21H5qp2e+tWWTLotSNS9VYhA8EAraDDoi28NtjFUtmwbSA1sQ6Extt
hNbdDfPghGMHz82wy7zw0/CTydKTDDRzSlPO+1rVOGkNjIk1Y073FiiIjS0MyBJvw9EzqFuZlqvv
A5dY8GRC3IT+b/ou7rkxGaKASAoZCTlOA3+MYr2pNNbdt6pq5SLFXzO3c45FGH2j9c73mPBAsygh
JzRoxJ+u9JFjUvq4GRWKWyb1wQ+1B+iQ+waFSjs9hAV3RdVWf5Lgi/NLCZtbZ96L0eWwNROB2MSp
e2Z3/GpYRjD9avYuNkQzXRQZ1zbdqyb8gYG/+z2QrkGkqdYiruHstXMS5bllid18Rg+dXm0xn3VP
cuJq6im8ghQebU6vfjlE0wBO7aqbO+EE8rSjTNr56JGmTZwf1plZwcVLfOcUKUHxymWae0zHINYJ
1B0gaN5nZt3r0THvhl/+IagoM4V2rCeugWXBytaKLjuV06YzbYZqJBcYLIglyu3oDCYJU1ck0m8r
24hmqL6GCY0aorcrNdv7RP19nsm1kKoXCpDYu8KXT4lK5ZLWZvkf9CuT+A8h/lNkxdQQsKwdfa+N
1mFXa3dvFAZxwUG78GtJ+NiEDCykEVGo93IOUzYjNIcHlSw2MOac3oq20NRq4VrWRIxUnWjjq/KX
4doYL6uaPq9pTymw3LUhciREyvemONmf3NLKaqXyFhaaU+VnIBNy7UQIjuHXy767Rw1Il0L1gIGz
Fda0P5UA/3PPYRRV4v64vsfA2Hcw1gJAnnbzWVrFyTEFFHpB/zfLOj41R/6C8xGt7XwFTuel1xM9
0VMZfVwNMW2g1k6M2zjQ/zAIVVvVWB1vgeEcSyyqb+SUYa1KceTOmzh7lCfUlVCxYs7c+TJYmkA6
E0/fxVHunknUTbfhEKZ4K7ojXjT1E1yGx38x7cuYWPQCjNoSqClH6yXD80DPeir3Tu4HW/9nTQkG
ucD8B4J1Qki5MJO2lU17Ih4KmvTzTtKq3iM13AjS9XqrbteaGjLqlVJbhAEW6zBzslVttOlLhkwY
OrD9q3fJBdKCQluhqGiuBXollCj667yllh495LUiNfW1T6v0aFtUJPMJ49Io+Hh6HfdzjxTwMtrD
As3X8NFUKDURSRe7yFTDe6w6BLAO8TqW6sbsamTg8x1VYcra5dQn5n1mXQAW7Ifq1onQW1cDmSAK
mMK+TL+1zn7JzT7Zm0RTrDMVI01Z2RAsbdu4zgvIMUSJUGxCNcW+UGJkcMlqngdlqmk4W10Lq8UQ
tzjlNXLxwi4hMgNj9kpOb7m3cySGCQMp/I3a1Qgw3XPM2L/sARRlF3w34jVpARPkmht+tQYRqNoY
5c/6KK09xBe8gfMd06fvQKKbV92gl3rr+ZPNm5oKQ7RxPBCliEpV5pB3IzTeLRN3TwZ7eaMAqb05
mkvBCb3yIuJUeSELuGl6+x5VVvfCP/2lN5V/7BWiliMRud1zLyIyUQK3PhUeLrSsUJwXTyfqoYmy
8kKYLZpep33OMq+/6MzKXzWzfu6sQV7mH7jx++dcG6tDmZRXkLXRtQ0EQ53OSb79kMqomWmfuh3i
b/Oi7BCoPKNSANASNg7yqaWRoHA1Ixuvaw+BkWhfjcPcPVTcDkmHnX34BRx56eZiq1R19lFz13dM
RgbCS9Wbk2jPpuGnH9xEvE1aJmvDRhUWIXEk0K5e5SaX2SgrDqOVr3vFJ3gx7747G11Q08G5yrKe
lLQyMM8q9kdqMvgQo7J+HtTsh+dR4EPMAA3Sz8UZhvEbpQ/tBXBl+AJ6SZk2bLxXF4hG8IGTA2rD
5t6VWXtB4xOjQ7j2VZX8LpObj+not86fYbitu69QTJe22U+Wpah4DyKVcJHUo+M0bdaMAsBHNPS8
SmywVlOCCis9cbSdkdjDBJ/n47ITmZ5N7wZWfqGRz13EzEXmzXkx8/PJv8R86VY2qE+w0E0lnZNS
eO5+ZJQYIFaHZTHtIxuUuws32lNX6XiVhFCgJlXkR+JBX7oDJNwnRbnDZXEu+F/ZMtrhNTGd5OBQ
Wri2OD/2mjZ+UcrES1NU8KmnW918v6MZmEISLHCgcOMrqrg+GGXwqqpZe0z7SaE73Zr0/7v591El
PDHG+dPJWD7Xo1vttJEOT4Gmjmo6dL35MHSkSqM/1gj3jSLnaCsjSWaRftYL2lb5fEuvw4JbpT3k
K8OkBpZWQ/zmx6RDw/yIGwdJqFqH1OGQQHRWnJ+NsdAZv7Y6Y1Lq3k8iB+v0QNepOZL7ylU7Kgdc
pzQabR+iG7olSlt1Z0ybXWBtye4enzNxIV7IuWQWsxDmh8NH2osrt76C3qy07qZuvEvEaDj4gt8o
9EsEoWDJ6qjKkSRDPalmalkj4FDU9Aq7wSk+I1XANzG6d8vS3X0a0jRPZVaupNN0DH5z5UT5fAPk
obrZMYH3dbYOSHA7R6UDgcoea8YUTAzRo6JbNwF/anmgnRyVjrqSBfFLyGWKQB53DWJUXciaMC/a
IWzXcaEubChfNyXluJu/2LwNEcmSOrGwscgug7ySJ0chuoQK0xfCAfTEzg8l9n//u6Io8qu0ShP0
MX9p0NT3TJX5Yb5+1aivsP0m6kkIM8Bxj2eKYI0GNkHR/0CnzFX4WYB1XKLEBuDlVlzX4+qlKsQL
E3UifKddvUOprLQMvCbTg7IuWng02EjnR2PX/UmSQrIuAmSqYiIgpipii17znOMIk+SVNK/VvN+a
LvKQrL3HZhBY7yplAyrPLRmSCE7nZ7mjma9yQJmUNZtyXUUWsc6d+REAWf2Vjkz7tekGTHJXlVnI
NTB3byM7tb7zVnzHqSY+6VhTO+yrcJnEg7mTcYV+JPBwobfdOdH5KugMrU1y53G1AVD3ZOt9deSV
xqZzF27ofne9t0oVJ0MKBxrZ1+P2t6cAwYgb64Mkh4LAMAStlDUYEPfBprGVGCtj2x8n+BO0KBrX
CdoE0EElcR/wbkCmAVpk4SyByAbMI/3ipX/XI4PCm+PWF09p0cJXpkvFMa9PeQFuI9RKlwRaR19P
RLkEFGUoNO3Fs/tPMuS100AiyMsA8WDBnN3fqk6xHjm2ofnitrIlh6eopf2mCoVpuBnffYHBKB0F
envLZHprGcQvzU8hh/xMizNA01jr+6SU4R23MUNQe7jNW2BH8K+4VDM7smrmXWbphXdT/gmmJ7lC
Ha/1qCOI/s/0lI8AulXTgP9Os9UR+fO6sFAUJ6Igl8qwGWTlvv2TAipdiYnxpzquvVIqG4fjtDmU
6IFcWKgizcRn6OQvLTkQwVMAnIYB3h8vDz7whxxH35PHVOTiVc4VlkSvK8ZbrY2HH6jv48RKOvck
SwLluAr7H3X7FUat9s5QkIk3P7EnyuiraZVLl2bNq68b6rYs2pe+s3HUlRmaxTFRL1kaqotGGkvR
JNYdQoDFL8LbCVSpMItJ9cVI/t0V7xTEfw47cCxrN2hwhIFZ+GmX33HJJAAgmLYuuOXhUBfRmxn2
C6XRTiMjd1SCxNog/DdOrkFvgiBd8ouQJcBaCyekAhkmI5FnURdkiJYDGFpqEG27FFE4nFCHKJ1C
nvyczKumLbx1IhXnXCgutRxdfy0qGxuAybVecSbNU1q1V9xPCA6dgPYvzn76ASidRKlvGPfKq8JY
/Sq9TmxlRmqPWhjmyg9cBhtW23F7V7Y43yaS39g16laO3Xdh20ykg1EHGT3/J/LkVqYfkGoRNX64
NTjcwEXhlZd+SHC0keUf8E/yzkAoXTfrlEsBh6iVn7WmN+gYN3dVK5odFDBr7eaxvacyZCKOq+tb
p06MC2uygY53fK31CgqZAoPGqp8fC4DvmGp1cEC9WVbrPF6aEbETXRM1z/NCJgUBkqIZN2GWfAUi
rZ4DkUBdMorfYKIeK9OeQEAsHfXIR06fD2smiflWxUn6nvfb3PWYf7nwOYKC5oRWsSY5pvKyudSV
k186kTZQuHz1q+dzbMlKJVQtDo4zeJYADehitj5COGijM+iQE3l94ZS0R0FK4asC6V1plwh5md35
yvlRPW0KNVnCcUEL0UEjY94a9mvUchsioSawtVFTV5Q5Ho0+2D1+CrzPwyoKYI80gqGLm2pHjttk
1zMagXrI6Ddor9QKhludZvnz9MlwXgS9an9PK7k7ON+B6KmnQSqUbfdi2+pUf2zMjVE43ltoDDu1
zn51Y2xcNa1JN7UHCSipU3fxoGUqAfcfJysuZY2SYYZ2GoUHNSy1DuE34kp5RgmI0n/yiz8On0xN
TmWkKKQKFOc21AQ5n604QAH2DlGAy3BOoyl8cI5t4oUHyPHoODL0N6LvAIJoOVmashKEbPrDcFV/
JyUjAtpV5NOWqradD4NhAKaAwChcIbKh7kFlZF5ocG/QcuPsMjJ4wvR31oEhxbMxjd39oMIn3HBv
0y2dAKlhGUzQTD2t3E0EVWmdEHpyAtWHNBttt5eUIf+Xr0YiSqELcguF5f9u+j8Ys8JfmYIMq6iR
YT0yRGJ0uxWO4HTZijjfknp0kxqP/n1zRkrxnoDXx2UAcqCqLvqImpOou/oAYpJ5vRVFX652MBSU
eZWAA9qo0TMeXO2ZHvnSs/r07LrypU277iU0ou5FED0Ef/nue0a1z3NmQ4RQJIxADb1+qVTufJqN
QSUKWzSS02lEu1yjIwa8yawnYbi573JJFGCJ0aCtUy4VKvLewG3V8+ODGa0RbnA3Oqi9PLkpkbls
Eg/BXywwbeSJ7W7MaehONaQkATw1Tw0BPsjtcluc1H5bOVBRQf5ZWz2xlPdWYppi6rIbyol+3CaA
YP7PgyL3fhqj6p5njGzF8ONUohieAZdJTxUVRdLR6ZpqkYP1AomUoOUc1IQ8gkC/zr90DIK1UUVI
063Sh0OYl/1ei5mcyqj/PZ85mUGPKY6zXR243qk0YxcCjSsQZLUfTZorWyK38Jr7yrUFDfCZcFHC
VRt6VzxY+sZUjGvRhuPSmKb5pUrUp+fTBtYngnZJ0XWGyjOIhbwyX7ogmZJo4Hj7WqFi7EkLL1TW
juWO8nhWtxOTgYpF1084EfYE4hamDkcsxvKl4pjDQQYBzkOB65yC/PjTpVL11I6o1hU3wXjc6MrB
bIpx5Xp6eQVqyU+I3yLCkgOQOM81roeu+P13RaxCX6fTKIqP2BfBqjBHjOOe+ktm0bCKkQnsqN+X
XOLSdkuJqH6eZ+/xFKo06jUEopY6GkRL5FpA1p8SDBpfehCtPaM3/3CM7T07yTc2kLyV5aXDCd9V
8FRrifuTwTaRN/iODqFbmFtGFDndaI8WI3c8zUSX6TXt5nH9AQVIsEFqtW8OyZ6xKsYfvk0kgikF
VVVf+jTtVfz4pmVQBPSIi8h0DE6Gd28qzBP9VEig/tqiphx2xVQcISFjWZVgIEQ1Ap7UOY6dKL3N
F/syCm55rVlnQrsmS3CVfsfyt6qq9c8CHfkSLvSik/4AsZCRVK9x/BbEw4BIqpfzuQWQrHnuE1JS
NSdqEd6gw5tAx0w39GXSxyN5hwrBkQShm1ZENWFQQ5rr8LEcS1vPVwpnupb144jBHfntIyxmlPKP
ynXxZqryu0xgfwMF7Bd+OGzA/DPeUfLkvfXeutQdt/AyIH/qvtznOra2Jhv0E8AD3IdK/5rao/aO
2Ehbmm5QniFsttCsylOLZgnfCPg8HOtlBfwq8Beyt0fsbfmLDSL+T6V9Ua+z1vBM85UEgXuiqL60
ptQlWQzpyejQmPakFs2LenC8A5VfMn2tBYiC6FJb6ffjWw5L/TSPB2oD/WrfAIigAvSLcbmyyFs5
scg77TjYCel5AYEjcNH3kc49aBpjdvTdTzWyeFUFIFMUinrtyFPYi8482ENH9Tovov4OB99CqZpW
pxR76RMROsPVUUEBpgRu507i/HJDA3FWISGjpz4Ei6C4+6Qc4o4CKTmgpULRBZNXq7oF7uuAyB1I
Nzq2mo3MMLmOfUKwYYZD2MUw3w6Num9CCaMXVBNWO8kVs2w281U1DiCF6dZ48qJaA4/jIP4ODDg7
7ujdRwJX0KT3d8X2os18FFVmK/fC6ZFD0gE+P+6rOVfKkxQ0IQBLeedRKX55jMsZLPfgIrOa8n1q
7R0CtO4i1+9z9o+V43VMPHGrvOQWGzRrQqf2ro8/WEVUR4KoWmtEky4jm+oZxQ1jZdkVRdkmpoFT
/Iij4OAGWrvLHDM4UbkyUOkyWMEk9iTsuL60ri2fmtbHJEQekHNxvXGkWPpWtCWJBGNuO0sQHvTR
psGU23P9YgRDKqCdAiXxw0KjiutgCy7L97DLCbCJomEJ6kT9ZK76HZv0UvMEUhRWv2fXrz0mbZCI
kzbaS83qEXvhtcvLqMW7xlpsdP+shf+ujYhNpJqbr///5/ag6PGO4dKquCDJMYcWMIUb0EVSsAZT
b55DDSglw0R073VmbGSb6ju8/PlaN1XxGREiho+3+8paHXF9Zyqn0jXIH6lBsFGXMXxN/GgSsYsl
M1N047fMSIIP20HPG+IPPJGH568pFJ58jOs7xHP0TtN2PFsN9HFRx82LGeaTEASc1aAQdUoBYZ1N
Wql53D8vAC/SLqE6Co3l2y9zftmEpB8rhv1gKiCH0a0wua3xuwymSqrXpMMJ1aRfUVOtVoLsIMKg
WZRj0e/s0nDLTRhbJXBnOO3pNMdMW/hQTTXiuk8LeLARBZZBp0hEH1h/CplLAknFNaSBrN0naYaj
CyvKWzegfsa6EmzmTRhQCJn43SNmr4Ro+RCjHdrGqjFEXyJg+Osqvx6xBZigqq2T6z1lfzyEA0al
g9W7/qHwp6Y/GvWZb6a6Rn6a1+aFT5GUcHMyw8LSjFa6ARTPGE11r2OJnT/ivBjSN9pm+UesjQdn
um8ZCJozOMZfJhipIQDksM703lyqncEd1E92KsFleOsD/dBNi3l/nf6TIpeFhr0monik4ErjliNI
MvngsJoD2ubhu1+0H7Im+NmCo2EJM7ni3rLAGbe410SAA0GHGxHSRct9D31ObufbjGLxUZboyIWC
1QDMFrkL041mvljI0Ht7vFOjIuaJnEAXYgPi3LaKD4OVcr+UVMGrRIfQxQJ3nXaoi0JdJWD0ge4K
66ZgwaO/rryFAeGgwLshkE+beCn9Je1sayV9XWLgigxscSPKtO2j6wMkfxehKwewUsMCcuaeFcFV
EXHJKcCkBtZnTnXgr4LD5JbAG/0xCxF08NkYSoBmhbJIb9IUyCgGhp1kZ8fCSV8U1wqX4ZCgUG9I
eIs8s15mtXtT+kR+/9+VgKHTqIT+0STTgoYvxsu5OKXruA8mRffZsekEBGp66Cp7UvBrsMwsFWeJ
MvfV27CONkZQDR8V3oLD4yJZ6snjsHJUA/1XrHJ8ZH4oH0ddNvZy0VTYs2SaHGRZpK8ZXxQzXtMh
usC9EeEx1S/oVjtlGW+DAstEGJpMPogKfYrwYK4zVxaXuUap5JF21nKadqLemWg6VrOwhEHeyqhc
5c1nCr2LAbsvQOflkKo0yuzUA/0deCXmUWVmL2PHeddGxvRzF8dgMH6NahvWm9fLlTVtilDdq3Vu
7ZPRqFfud+ZAEzam4ZPjKfpzTBxemRm7UWH3EGrVnXbhVsaF8e7V2bAPqSyinvomtMQ/6PUU0EfW
Eav4DcExR1Q1SJKkgpTkZEq0qP1mpUc5mSU4vYmld0ESZaobrO0sak5+QZ26pp4UTOMk0IftTilp
JTIJAVKiT2hVPcT1D1JrT/cvP6sR/g06vD3l3EgnBlcZ1tQYKdBn7krpadFiOqVU9sg/MyIugwr9
nGLMjIuOJ4nx1nQdmfrOj3l5WKQO7o04ewlaIddNqzIFKo2UiJ0sWKKu5zdqatr6g2qEW2l7R6us
GY8QCllMSSkWx9aJi8Yhq+McQrMR+fiP4dcY4LsgUnTDmtBb/XXerEJHXyVgDPyqLPwFYI9jRl9+
i7Kw3GR1rZ6oDv6zxkH+z1p2kgY0Sk8R9HVVVCdYJT5NS8G3OC0yr4QwlUwSrajMjsSaFJekFC+q
KiY0WzPgfg/9ftVPd0xsuWDjVNJxH99QyZMWjoY+AuiKsjS9MDxmfWAyG8mjivcZi5M5DfLm230S
UnsvCuy9LYAUYWrtHQdwPim3Yk6LZ0tzN9TYxPTtPL6iLDSPZtcfuiL5GOJBuSSuUr8Jaze3e1CP
tWf9MPr1L62NfGwDCIno4OfaAq/qkiRLCB9KrsKYSKOfbirudrd2Ci38siom/4jH00MvhXHDkbxB
P043ikG7apjnAmwv049oNChuCfGi6HTXrLTB/9Y6Xb5xNMPckaft482M7EUzzRTKNnO3tZ/iuZxH
fLT7T1Aoyk1j6Qwuulh5bYtmgd2S6u5Y0XDybL5p7ou2DM09ygjkYpLKCmyyvsSNKtSviWwVBqvA
0dWvuM0+ZxVHY/TGnWgF11JOj8lg7vUU5P1MOXrYYj2csjWkI68LjWfPs5stY/F4y7wuo/BDA6hT
CLb0W7nUssXctSbZMb3OaxmEPFdbNaPNeFtwXykqptiU/6xzEBWvOOqtN101wRelJvosj6o4SIOW
y/i6I2vqNXC13+hUd4HBvSCprhBFqeEZGUfXPKtt3ajZB0lcrxpGHTuMMSV2Q7GZpSIaVdcFdewN
44vkWSNyYBHZyfAZj+K5cQJqwfHAmEK0K1rv3g4Vg9hIHSNu7NHj9PppPkCRZz2fJ/NpM2+6LsX1
wczWlsyUC77N8NL2IVIUqEVQSilHTlO7amp5u7mfbB798WrALBiYFz8r9e1ceu8daa4xMYnVvOmG
pbNvgHAQb869oR1+kd9ERPakm/PiGEV3EJmX2Nfrm6p6n0WCUDetlJ/cAQ59RVNzWhlGd7gSsiAW
o2r6Uw+ccJNp0j8vxBIk7jZGh/0VVO6rnQ3am6xsfUV+n30QRtGfmmzUsZ5CRjcKWlWK5nhLRVei
k2/12RGY03Oq4g4XVKFfFJIBKWpkZAf7xU7W4VRdRwVRofkhbKJC49VTyBTCIdks7uqbrncINXSK
leC7qMDyVzYggtN905i3+SYscpQ6tdFoTFCxY2Z53gHR54SulfqANju5mLTYoG9b3lKfcsMj4lzO
KDHh149luOLMzHZmWCHxUjltVfjW/4+9M9uNHMuy7K8E4rkZRV4OlyxUFtA2j5LJNLn0QkguBed5
5h/Vd9SP9SLlMWUNqEQ/NdBApsFoZvKQm5OX556z99q3WkUemdqr9fOQ0tEU6qloFXtvGpkkBXGS
naL/oCmkNqRKGf7R1gv/Zr5PjgnSKMwqz1UPlXW+oMwCwmOFveHJkzopQ1hd/RGYZjRfntOFWk7t
lK8FkPZ/cDVFo23ZTvbL+d/A7oWzSidJ3wgUcE00YIrIyBKPiNjNEwX5rVaT1tzbvX7uTEpkbAvq
EyNNhzPMMRBnT4cje19PQ3jFXysgyLluVmTKjXQOJV3qadcuWPa3pd7g9J76bLWhPw+q4e/jSeOn
lWVysPWmWkWCJbOQynhLGmt8G6qcf/PFM78BVBsm6ABBUjA8OdcKtIjRcGj5cDK0XSgfa4UbRpLA
F7FLflnpGXT7Jw0GAXFHrYFo6NsNxn2JjE6fLBY5YsUGg+W5oSxmOJbsHXJJF7ZWFsRtMzBA9jdc
zAYGzShjki0EGDukBrw7qWTckYchZUSeNS+eE6mQwTvlUktz0nAgXu2VJ03JrvN3kGaWed8AmA/d
sNgPlgsdHI/r3lUN5+RJlLV1qFXXJqc9EtBT/VaF5jPhCZNOq5Fgwi2aycZQ2GdkPVZZgCKZFtWy
x1xAmRpfMAfquzYY9J2qlf5N72frLmzUhelTIunE722nfiA0pdx71nWnWnHbDvZq2BorMmTCdUmO
9Y3i4Rtz7G7/VbHCs8QkFkcfQ6PX2MFx3Opa59/+8eDkTLQHpfn44yVMVpsiaIuTHYNOnUu1rGOM
qcZQUD3KmVVqB+02mL280zNvfjakTFLCEC8bp0eXlSAlmgpyXtfc5XSkMUwb7YNGO93RhLxWdhXt
g9YuV4qFj7ezkU8TAH6WJnTh6YgMMgI8Wsx2TXkGnDe+VSambAlq7pBGJdnzqfJsEo97drEWLc1O
5vxNe7FCToFlAaflsWsoiPCuaw9G59iQBUpizBR7kbP7XfYEOS6+6hdJ4x+a1q9fOquh04J1pP0W
A9uJ3t63erXTp+lSSuG/A26dwbPnUDOZHBa0fdhI5QO7Jh6G35+NxsjK36i7sHZQGEntGxUg2TxE
hYBt1cNwGyKB/jbEFjYL1X+v6K6g0LNXeu00z5qlPdXw8T4RYy37eCDHVEvRa9vMxnT80Wd6NPmz
TfNxpPn1aEka66bpFNgjlO2XiKf2xJ1XeruEs/Uc16w9k7qumB7cQbfIRWm389IVmUJdCZegnNAv
kW+UGEZsZ2oPeHieGe6h/ULnyOzFuGmno4CAy0ssQD6Qv8UoZzqc3/BCZ0Heb7f2I2LH5l/DZlS9
mQ+1qYs8ET3okoa3STlBMqbdEOSq+JzU4nU+Mllf2UCjX0ppX28Ub2xv/3imhFNfnWzcVV6FEAJz
6eKZGr9l9AOvXus/D3UdLrnuCqR4PKP3zG18ehZMryld/+PdoOWvlnb512fn1+dPzJ9NAyjVUS8/
K1oXO9Meo7XmxMazHhr0EGMos11mXWZlQ9iZiD+Hp04HS68R/b2ZC6eCiNeNyjQijuxxyogClDs1
OF1nuG0UAh+lDLL9/NG6agqa5k3ENUVgoSta/xgMeXSUAvxFrLAbGtgAPLZ1pqwSvMI3QDy47yVw
ZXy1ejeDqnrudRbgSa8/tFNQeG5Ee8JCA1KBx3unBniZtH588cuhPdlFSpyPKpOnMtMOCrpjU62L
a26E1RMjKhk7ymMc6N69TTtkftVrQfHaQ/NoaaJ8irtoPCF5aRcDWeCPo3Hj0YLYZOOkzrZaedVs
VlDi5Ox3mA+PVRjEj8BrlC1UJ2U7H/Z1+Dh/oHYmSZUpJZk8/Pj8B3VFNyKyn2Bsrf3e2/jNPLv0
No7tIxfUNPek9DmyFPJW3gLHufRjUD+kflYd+hoZZQ689A1tAQAXz//mYEHcSQW3JZl+xZPp040K
0SzV3YsO3X5PbClj4elQieoHolTqa1r3zU1DpiTES1733WqA1lAkp4H+6qOW0CRDukvj1TsX0/S3
GYWyP+C6pSLOmXoJ1Br7Jg2aXQmQ7GRYyTbOBN8NSrzVvDz2DfVgqZCYaCAvYm9XX4fYBDKkqdFH
S0SIUOtPvtuJBNDWD1bQkzbkZ/WyD1VQVTX9jbhx3I1zQPjJWKXxyvoeIKF6ShNKta9jxcPz4MIR
z5v+USlyWvlU/xfVHyQ7DaU8pZGr7PnLmjuSAKzzMFKMFb13nGuLOCvDi0fjZT7CQYb7q27lkfxS
dCMU6Z3Aq2BlQ3mtZKntOPPtbTeyguXsG7eUY3Jb2a29F4aR3vQZzKu4U7SnVO+/NxA5fg2JdGHz
/jmgaVnAIPHjzn/sjBaRfcHNR/DvfCxlT1RGGpPInHEvGo1G/XReetUY121UKCeqAGrZRi3vGpbj
U0p61qrU9fIt0bR9RwTIU4ABbUcfFUY0lAskqR6be04LjbTgSSAU2CayHJFzE61j/4XhPMlYPJ7U
IGRUZpIjVmEAQcwYPuBjnEKpDP8DLiu89aAijUR/9EwanmaBpQS8ab8waiZ8AXONGr1YAyfmyGS/
gj3CIa2AfuUictuT1FWj3SDYtnHhu2Hq6XfWVGtpJj2uwkK2M5cd82vF8GQ7EB38zIw3mmqH165X
x72B95ToYYbI82tlUbzmQYzOL8UP3zJI8dfQNzSGXhzDGZ0kbZNmv0nzb7OrqBG1v7c7Zaf4Gt6n
MpnkYGJKzKGIaQC5Zcs6j49FYQ03BBEpTKec4gC2B8NdkzzlrQoJPSz0jYQk/6IDDcqqvL/NQmcS
LVOcRYVtbGdFMBy4Ndga99GypuwFyXTXA1yfVeldIiPlzipEc0Jaci0nKM780Bgl3vHYvenBTj1x
Ap1ThsPvqc2WNfDiHJutIY++qYAiSZ3kpCQDkS9d5iwEwqgpi1S96n6Y4bKEnVdE2pUhsnaNIlRH
iHrx4DnFa3Q/V6jUz2RWn+PrmHvjRiSR/pzqkBjdyFZJyKrrbd37zD6wag5bwiF9DRlObp/IKEYB
lKREJ4fBpBjckY5YnDiVmIfUpVIdEGs/UoMgVxzy4Saqqfm83pY7Ay/FJYwE6EOPW2uXifhAVn12
4+X6N78N3EWrR/Jp/gH0h/KJnZi7YARnL/S8N279iSLkhcl3nR7WUrZ6fWtHNT3Wyt+Uo2edgDSr
a+ZmydJynMdGhv2ZaOf2oVbuS2iVjyGV3yEL0vYUe8adntvlkV8HBwyMpHZVoqpYJXN0N5PRJdVo
d1eIt0R34V31nnKY6x8DWEdtokwOBDekiPyzlYx9A/6GvRWdjjZUqtVW89xrUFKdC5ukxDBDMDS2
Uxa33oGgROG40vqgeGlyQApuK5LbeLqTepF2zhNkFndFEE/6k7jtcHOhrTS7/C0KLP1kVuR9EMTo
79rOgrqZyceIWnqXVaSSzc8CeiC4GWSxbXG1bX1cL68IWrKmWzqj4UPfVH+81SisFiUCP6rEeX0D
mBdB+tKbS5t5/kERmgAXNkQPEOH86GCm10SMw22sxCmqih5s86i+SvTEZwOJ5G50zCvBmcnORj+8
QEajPWZW8ekVUfNpCiZUZqW/jynjS4LZ87sIPuNOUo1URGptuabzOzVDca2Svv0hxlWW6dZHryBr
E95gI7BFjx5B2MrgMa9V8KVv5SeQqPyNSEFvI8au24tmQi+3bnoIdLiYMk/St8aAojwNBLLQ2KDG
fGXIPFwToyVqDRwNYTDO8M1HJZlVnfIgTMSU1jA+oa+tTmGlIbyfWgh5Se3Mrao5O5DSSPMy2QtK
NJcS2+Am6MAZL4mcebS1bkefTb1RhWOf8wFkAwak4L2IUa9m6l0tGv0+LZpgjd3P2DXTaEq09Y3B
4nU1bJTgSWLdcdv0l1gfs8O8e48VepWYySKDgrfV8RNFZhdhC6GRObmzEiQYuABgYaWETQPHHZ8U
r/PIGCzVp9RDWahkb3znaIWtkXQSHRV4q+Gxzh0zvGrm1NUSd9YYs6zqpXuIexoFRUAhmdq0WGOx
pC8+cQut+Bv7OO8YufmTo8bmCWEA9fA0J0wrgpZDxBSkiHiPBV22c+mSZA30YWWo8jR3BByIZzQb
y5u8L+trPrKsWaPoVlTr1PS9w+pL9wF8hDnQzMlHdZcmLlLXXnOmW6n79X2VXOoKYsCr41n5nZbr
95niqHdhF10tUbH6EhqxCZoAJ0MsP9U+8S6lnZpX13XP+CBfvGSqigtMXGw/XqKCtkAUmfqlYc6/
KARikgRpEU4+tp15QFoJRF4Htu60KYUjgSs7VY5VfNd0pX5bNzbaI/5VH5HUgbm3DeO9iSXtyjJ9
nTuFYCvvNL8ie4OUp1u3dPVtGyT+MYmRXXdDXG0bd/AvhgC437ckExVA1DYi7JMH6goakx4eyPmQ
lhq/qg41xgLkN+/khM5n/zhUp0OjrBIoO4azbcZaATTvEhWLyW89n0wBXWLaqw44rFrbf33pmqDe
G7NB2c5GnWrEt+YR+Th7d0ruJbmXQaGfUr3yKcdFtirR0YrZ4CyZXlRxxTNKyMmQnA6FYoW3tIbP
pZ67PzpFUDzJVheHeStm5F10qkhwywlLuChF+MgXqzyRfiMOrUsuXmHiK/IaEiftuH2n24VNZFTL
+zqv1Jt6jE8GVWi+bAWZZJWlpgfawOW9Ry11ECV0SJVkeYFy+qagTyAhTgUJrPVo2H0dkxGGMIao
qmVuEusTNsjRBTAPY1Om8HaAlOgHl5usgfsKKUcer5VMMe5Fbis3HiFaDlDReQP49RApbAVl8mIp
chpssTGc94921rubxMHpOPZwFAhdijcBtrCgqWGNNY4jUVzR3IskgbJ6ENgvDAZ3Mgig8E8qQiG5
qp1WYnxs137KFJ8VlM6BJAq0iitr78dquZqXEC+jyxD7QX6sphVFa1XW3zC9IvGk1+sWaJpCq9nZ
RuWu5mZ9LxmqdSRR71tH9hdZ6x+ZPywbqzKfmdjauxAF9+arE8Kdwy98++hWY4piAU0xGUDGbpa8
B8nDwCm9gshiPhUGaSGp5Wj7+bBiEgPGb+rsiMB6Kn1zXarNMTf74KBRpp8Fi2KPCHWdl9wPgpog
KiNgqbA5wVHSKkaGPaNM48Pc/3IG1CvQQo/zkTZ1w2z4xisXlyowReMwlz/zA1DbQ5vn5c18RHBc
fRjZFYGhj2vunpRKoaZnNGpV9TZL3J5M+LLYF5Wm7MtSvzfUaeA5yfe6tOLqst3nyK0ShAIFgKpp
NlOECsRn5sN3FpS1A5MJfGfT4fyAPMsgDhBgnDEQGOwI5nzzpRRXwzkk//vm6zLrHP7LlpV+vTl/
omGgL5mN3MxHXsTmYmhIVAhGZrKqSLHW9T6xGx2bopLZZLNGYnd0e8YUovhx8s1nYIbNiXnsmKLA
+K17QRYuRhKCOyIVk5uZpM7Sr23vGpMtcpI58EkEutf5Ja+tmi3jKf7pp0/MbxhKqqJwGrPt/Nr8
gDriYmCchXKbx8A/Re3sEmB4fSGYYAInW414M3Wi1BL3hkyw9Mjpd1AwTrFls4kPaUmb6RjwPAIa
xygH3O0xVbGizAO0djDOc697UpiJISyPJjxhHIPFm+kI4LaThQT1VbwKytA9tL3fPKfcP5qCvIQg
ta+z8D9Ju6NbMjzgUmofnNKkjNT1eg1T8V62AIepeZEEQqfJoM2gvAbPfEhca9wVVolknjY2tMrp
IWybH88qoGl7gPwYJ91t6YoOuTh34tks7RDZcRjN7imokmJnky6yKLKuP39NTyez/PxMFMlV9ZhS
mRSEXy8FMSGzI5u1dW0U4mb6raDiupd0JhGZtXtR83ZdCye4mV+fHxRFC9iBUsHmmgsQJGAEoWqB
Q3NfPPlRpuwZVKrvSta3W8LTkRmGffwyPyOuIvl69vWaYOWlUbNQ07K6MwO63BXF3gbnVvANK/K+
0LVyx4hHRevYbpUhbV7GwHEnKfRwSkXZnnVpN6vIqNSVGRUoF9zxVU9xWMwLehuigYHdzZ4uvgty
JJydPCSaax+6xtTPzfQwP8PEk5ytfPt10IfGGTwQQUQBEjcxu2cDI3cI48BlOXfzyiF6lWWXnU07
q7ewuds1aYCMZ0bNXNH4y5nX6+rTYDly4Wa1eQx7WzkleanRWiBEYoibpzHs9L0eVKwQU1PJT036
Ozoq+4xGv4sqcddaTLf8yndxEbyXrU0jHwsNfhrP2RvBLQtz/mwieHeYnnzZ9K3YuhvH2Lt2ZbMh
Dk87dpRqxUYM3BUq9Y2dAFEhDhukCHrAQqsl4uHpwWADfZwPgZlylvUS5sU0r+3T6NULjWjjOAWq
dYE9FOwsocXTH64yLTw2bdPtWyY8f7ykO4QyzhthtbAw2E1lHzJzfd8FdATnwm9+rYtsMlIBVyDG
IW8Mw1DjZfo+CfLwpo2JTKVzpAL2s4yDa2KW70nTXnwN6OZjFi46tSr/VKnvmzvN0ceTKb2QZi4z
DRlzz0mGrjoYWdzdmJCyy3Xl1tHSM1EfFnV3gQEWnxE6X+wh1s9Gayz/VOAyZQw346XsSVrzAweG
yjSDmhu887PU1gdsEqhuxPQwkFy9MlVn0n7lk/onKTw2MW4g7/HQikdbTu5E07k3U1V/HPMfR9k0
UjLUtj9Z2QeTK8gLUno3mjemgIk4pEq5TQZNXtVpC5dk5hE3gHuvZ4V3iFKEhak7ASOL0N6iSymX
UdmJtRuPWEhaMQWgqYG50WIFI4WVaRR6CZ40o7F+HNvULRszN9ul1kT2xU7Y8CWK26x6epqX+TV4
n91epZVCLNj0Wub11PTAI9UwQ7POLZOv9GqMBZZmQ/V2keL8eNZ1yqfNgGLHNKha0RJ0XnyG0VpK
gAGFQ3vrhfkx74zsbUikzf0yGO8De4QPMzTtRkEqSx+iVW8RvCIVKATqVQPec+xYlyiJUGOi9SZE
yQpNQoMKVNlNuEE+CN+mzUlDQl5ydKaH+XB+GIMKOv7oXoDadiendlu40jwjNRNyU673RzfFrsrL
vtp3J8WViEpmdoZCCEZUEaStFmj6M7ciE+X3hzrSlXMAGO1UM20iTBJa5IS/S/Me8DxyZoDf2upr
5bX87DTSa/squLAGcY9VsYnNJVdNfu5umASF1PfaEgWZdZglNIVGQaCxmzMI9ruryKebX47alN0a
uwynGd6Ggn2JIjPtLuf8Wma2jYnQ7NW7+Q1rIuUZRS33f7zWW+PFsL2GTiVBbgiMxDLrZXmrQ6Zb
BKHmHlBAVMsoI1IxmmwjvsuEOUq6B25G9cVKSLOdXi5JQ8blgyMcYfVG5276DIF3L0AEvNcmDaNB
t70LNZRE7pPKFeqf6L2qUA9xC/VDFFA9XBh7govY7G63RdbYh9Kalnl7alCS/nqv6AWrqTXYb0bt
EamLK8xiWGknRCP5Xc9w2zQYPUcEh/cFW0DPwAWuF9FFk9MgSE8VMDxU9hUO2I8sevDrWnwyYETj
mfgl6uDcWls1TWjIOfmpYIu2JuGre2S6OXkIHfE5ti/AU7wPodnYVvLqm5uw646ZZGJzisY7ndDi
tW+wne2Zrmy5ipyTO1piV0NiPDCd7Q/AWZQdYaI9ImWr2IYuQQ9sxWyGH318J1t2d341THcz7Y7p
NYBPv1JfSl0w1Y7qTyckOxNEjr8wAMWjpxOfSVw8EQdgv6iBS0eMSfBDYNdilbqOf6F7hkqC4vUk
IegdMFyLnWzPaaa4RyVEEjgMuXGan1GG6yeP0KDt/OyP14K/vuZFpnWgmUkObp/uWzpYOzO0+puh
l8TZjFry6DPhRgzgRt+BrzMo6aFAjsBlvKjX3tn09guh9NltoVu3IX68FZqy9lYPGYjrEjcLF41z
oF/u7cCL2GRIA4kffMe/LTAcDyaOeLuq+wOtLgDDkjq1Q9zC+a/iFsJpVOeOd1ULTl3oDMnX3I9d
T6cEyt3PP/3Tv/7L9/6fvc/sksUDu8yf0ia50KOrq7/9bOo//5R/vbz/4NCEI4lN2JaGaQiCUAyD
97+/XQPoz3/7WftfJoDk0mrxYRmyBgugxP0dBE+iC4gZf9Ut4+zQmv9VCPKBGlF9t2yCNhzTyx/M
js2JnRM+5RddvUralMNApg9t6UMiMpPqO0OBVdMX8cpvvPxsMYAmzKqhyxGr8jZTxgnGXVdvVYF1
s8oKbrAGZig6Ut1SnzZ4EHvqtywT0FQ99xNZ4qUPwpDRsFeNCM/AbNv4578s5CHyPbTavx0CqNeP
PRKdr3dNWWHenB3LSdbBoZ8UWrNMqw1A9qO0W8zf6z/95Yut5i/6O/EnqMVpVfz18F/PAWloVfZr
/S/Tj/3+sb/71EOW8L//9iP/5R/0lz+X//yPX2/1Vr/95YC026Ae7prPcrh+Vk1c/3aGTJ/8n775
0+f8pzwM+efffn77SAICkaq6DL7XP/94azqj2GGr4k/n4PRf+PH2zVvCT06/xb//W/1WZj/977L+
fPPe/pMf/wRv+LefFcf5RdWFpqNDdXBAWsL8+afuc34Ld9gvpmVIU7XQqtmW5D+aQpP3+RW0X/gk
OiHhqFJqhs05XWXN9Jbm/OI4jqahmOLE1yxD+/m3r+LHxfL1j/ifXzyWsP969TBdN3VHWFKXlGiO
JdS/Xj1qF2E9qrJkT2BjcHIKi1hmzb66RhLea8qbHubBa8EAZmuQwbeNhijYN+QS4TBtd2Xoef4i
1iAZMDD9NMrulZ1A/03j7oFFrDbXY9oSW2mRT6/hM10iGbeWAA+jFQ51caMNsXqw8kHdWEUodn1d
+bd5dqt3LOpKbioYs1UYEWnQv2h5+c6UXYPC44dYLBVA1lzNxcmj+7npdGKKlDgsTvNr3fTGfJiM
eLlUSzHXeWDYNwTl3tuq5j9aStpfA2IK0yIIHqMub/bZ0NKjRZ3VEOqiKNh7Iy94gMIcL4vwkGTO
e01g/dIeawQMwS5QsW35RL4t1KL+3lmgX22Mt75LF8YPbFrw3o3rpioElAwtXiNvKm+C62TfTNJM
W0OH7BI55DMasAp8DTUt+Q2Oo8AYz2z6fd4hDeUd8yci/6xMXeiJjSqVZakoNtjbllWu5wtGVK+x
Hm1RNNyNoqZ00L23xBk+kyK4JZDhtXKbFMal7MHJ+M+lGI+OrODg6EQX6olBgEuX3XPbOjVNW2PF
7MlU6HG40PgbuhaGToi3fow2lhBsNMMbMUYDw1k72uAxKVPngZrp1JcDFDoHh9w0O1pI2e7xqpxM
5S1iu791VJ/hkTAAFPUQt8Sn4xMJY8D5gTECdkHeRiqtwPrN9enzwF0tw3yXAWZfhSnq5LIyH5h6
PgFZOhdEPdIpVfdd6dyhYvc5OciBsrAZU295Cyao1aoQySmrvvttCJ90IO/HqhKoKiahYN3Q8I0j
8CR6y0Jw7U1ZY9YWEcCrNzJgjmX/2QZMLcrGFCD6wzv8dcmm12qfyDFQaa4GQGSh9iNkp0nmqPfU
wZPUqyDNqi3TMznX/PuL8ZBDDbJ1B/1ikr1lGKhWZdWvY0To6FkWcZM8j+TRYbx23jpfuSK92JjA
RKKop0NdfHMswvNSA8KYGWmPfjSkO0P01xjAntlX5J1m2LsmI3yslzRlE29LQojRmgvGhpeMvsWS
4u0lT5WtHqLVsftfswoGa9oTHFKVzQtX3lkzgAKCV13LBGJ92OEVz1E5OWaO+616oL3RTsGXIEmY
WzAP7cAOCkLRWgIj8sS4MpXuz2pAOiPTmw9HTgmPPbv23CtuJzXqEFggN6oadFC7YHAcLGrIkctS
DrCCBySF9Eb3VveGJ2YnI++dNRLcbLCjHUNkhV1s4DncE+WurStiGrM2346l+4gp80MTiNvHxjz7
ve5P6qmCTnGxyyGns+CMR5GBmVGdmujV+WmkuTdBR9pwiIbzwVDG/Zh22r5wmmpJF+FIJl1wi00p
O/hFSA+EI3X0MDrAsdmakmm3i1TvUJmDdU+kuL9rfJz/aaBY92YWNgRCM+XGPPYNx3P5bHhqsaez
Va1Ie6meIyzZqwTb4n5+19Kytz7wQBsIwixtwgbG0viePZjYAYh4conKgg+/glJ4OwyA2/QIiVTH
+B8ZhuIXYAYsDFwdmdyWQDsUk3mWlgVN7YaICz/strEHrKyP+nQ5uHSt+/I+NLKjTNuHeOgOma09
wNpBZFBjdNJoua5prqRrbDYM1NVoaZngbGM/ypf4IfZZAiy9Y65F+h8xglHtb8y0vot9mm21Q6K4
pmwDhGhanborS+ljUv+6kQo+sBau3j20cf6Aay9HS6fBq0P1lnXY9MDc+oP3Bs70lVBuRGMTMaBM
lE0XZXSapXZGVoLrLyUnOCjwbUVBY21ZGj/UhqwWovTQJUgQMINcEZ/srYcEXGhfboZsRCyvmNk2
YNVbc2vVIERgXxs6ibRffahYLvOEvAtbYdYKfiaNUmvBJbh3gqRY5XV37BUCLLtEvEy19YLJQnYT
uWBbQjBvXX6KJqSeKxN7kxi6s9WUitwIxvMrI0v9C6Pqe8wkzVMfGw/IsfJdlXsDhh0eZP1YuWO9
LIhePwSxp0G1n55KWHRTJznatNOdS+8IlBtEpe7oOj0bOgSuTOOaaSfvFFW6cuy6hj6JBjNcBcDG
2HZPwC2BClO+gssdYssGVjv4VjvcBr1172gvBbX1Y4eS7Nqrzl5tZLaWeUrHU7FcPJIvtWE7V6Sh
ERF8hrbVrIfIa/lKiwDwqGJ/2KmbwhQePgIbdpgiA7EaJdTmGhv3gYyScZPYIlzGlaxPidXXp5pU
rcnP9lwz5G6VqCT8jNNxJFs6HsbgKUgUMrZpdMCQHfIjeMFw3UrUGW5A63sBXWbJ2ZIDuyiyE6ok
Gr0uvvMo9h6cIH/PmRD2ju4/AysEqlzLcS0JJltDqI83JEF3d9jwghX1wkOPH2zHxkTctup3UxTN
WhfK8OCFY75MaP4HWZEeW4WYyKE4+0XbHlUvI/TXahzCXCz32PnN2bLQduJPt1Y+vwfjOWTmTSae
rUHzTl1sBUcDYcRQqeNtY+n+Wij+ytJLby0K4R2LwXvlomuhUGdymyjtd5O6JqrKBx0qwD3r13qw
Ahx8pTERtx11qSWqu8NMQyIsIQ/Jd6fDs4Kf5Gwk1nArIeuxma/9W88pnEemYgtZ+g9aXowMUFqk
mwnQyaJBAK7nsClJZks2o1aBx8mql4HrdAlJ3TgV9MCviqY9DkGcv7JzzVdKSqC1p3PyGX3bLq0W
Q3D9WtTtVXVjuXHKSbLMGLhZJ6jYFyHdrnvSS5lddOU+q4GO5J3zVtQgC4TATiugGK08J7RvQWos
64HpuStoL6qQM+Fxd8427qgHtaasHhCUEzi9iOi+0VPfg5GJpzDdZtXoY8LAzlYxFnqYxXUKLMf9
Tn+xP84PtQ4yCJEfyAr73MI95+yM5Lc6tk6Wi07QlF1NGI8IL2wXu1Wb1/5a95Jow6qkkWoxHpkl
tbsI8+XFKV+TlmzMUNjKQ0Fw6mEgQZF77CymDff/f5v1P9pmQTBnJ//7Tv8/7LLQqX68ffz08fnT
+d//rQ++Z3/eZH398G97LPsXx3RsVWWiIabNErulH3sstl+6hb9ftTRVN6nx/thjsZHiHQ2egmo7
aCslO7M/9lgqH0X5K4X99VP/wB5LqNMe6k8dCs2Czks6L30G3ZGOtP9uj4UCV5pGZzi7woGF47Ph
ukcAS3mgL9um0jeZEE/40fttHdAKGqNtYw3mDmppvAsjyib+Hu4ubZGteURUcwtRjrnhpashoqlR
pi7RHYGzp29saaF1zovVCG8VR9DYLyvxrE832+Zz5LNG8BiP19DnEkoUlIgWih5/lUy3RIeADu0b
Qc4LpbnYAZXptiqOeUBbVI+QnX+zyKpDuzdeIuVDh1vRj6eQkiDP9x1mPSe7SWN1HcJbTMhKs4Fg
KAR56Xq8px9LelK4bkJ9he51iVqb/4OHszxIzgUZURSTp7Cz95Gsq92YiJ3rsdFB5PjCCPLcYcFb
xLYRrdmaBDvJ/HoZRJStMdq7RWEjxFVjJnaogynuS1JetRb8QKLGv+onYtiln5z6yO+fR6dchTGC
QjKbOmD97SR8/Ajdjp59RKCdlKQy24wWVkSTH0MtZ9hnlPeVlmR7ncV04bMg6qrDdtW033ANtJuO
zMJKuSUKrcT51uIlV9RdJnV/BenLQc1jv4OYbNY1Bd+KWPtqmaN4rNpEvemCiDA2nOTwQZq1oiqk
prd1SDoV7vC0HJ+1jqmWWjcHPRy/Z2ODmrwkAZo7xjJkfiOSs2D1WnhF8miZEbnRlgQU7Lf9asqi
ryNnm1V2tAdb5gJ6lt7Gq/RxH6oK8cdt9k5UO64U4wL9B6f00D+QvHwhbV6LuCOVXbdJcz2DcK7v
+qoV61Iwl7csx2b8MHYHQQUpE2So9eBdLeB6a+Ex28NhMu7KAiAEBIYOhg0i9siFMRak7JaEFeKv
lMxIemyYa4qjfGu2gO/I1n2Ng6cQZhffbZ0vHWHKhaI50ZriDrJbkQIyrzuVBJocoV+BwgVbJBm1
KVkKusysG1CtuxBFxJXUmer4j6/R/zdNrr/0zv5faoVNy+p/t0avmvINKdlfVub5R36szDTSfjEs
U5esedLSpOb8vjJrqvxF01UhHRO1919WZmH9YvPvyx9ElK5j6hqL9o+VWYhfdEg9rMqGpRl8yP5H
ul8a5Nu/W5oZRpiWqUpg3aajqlOj7c/NYyzIDs15EeJNlu9ZS5C7rDqVSaRUL4ER+Tt4QmIBurl3
2f2k4rby71QlX5Kki8Ila7wL4DwSCFrAoYGuVv+HvTNZjpxJs+sToQyAY1wq5jk4J5kbGHOCY3DA
MQ9PrwN2qf6qtm6ZyrTRQpswkkkmg2TA4X6/e88FXaPa/aQpPfx6CPOehpKmao9f7/pacGHFdBiW
Ue/wanYcBktSFv/0vpWoaU8B3fmvTyHWvyD6l8/Oe1MF7Gcg4oWueZi92jypno7XVdDZZ9pdoL2n
QPDMoKHkM9QvtuJaDouZY8mE/9g8RjzPsy1jnW5ckipHXZsHlZMG/8IypJPw61XuxP7Wmmkl//qg
MZcBExu3f2pISHt4ed6IjSoG1kxbpyBxPkjfAjhXYf8QU/JLNJkzqnKU+HDnyF/j5n+O7Sx5GCH6
E64bPsoCl4nVwXwpnRKvuoR8lHUpA6UsflZRMJ2sQLOpk6nzbk2MnJKIgwaE4CfCR3qFbAnqYuLY
VHlKHY1ZHvvIhVs29IcpAcBBHHjejd8WjsTVSRkDibTxrnUbAT72wn1EmvbJjh/toEu/tVZNFz1A
h13V+/Ye2NSPvpzKO/AxQL8ueVHLjO6dTOpXfH+fvlUTwVxii1p0jzECDJRC4zA1YXVusGVvZKqx
8hUCuDMTwNWED/qhbd2Xqhjjj6p3cIc6Diht1sBVXaofYLD1g5/0HDfEh6IG/TVsgLLE/tR/wsi5
umkb71WnhpP0a8Cb0uIcpOhIp9sG2IP6kXpZcAyt5i7mkvaZWX+mY41v0qArsC7zj2xKf5ZG6ax9
LI+7UdY3E2lgPw35rTW7GyTzB6q97w2NHfwVUPxwOd/fomF+mX27IFyeefytiob60bzYR2yLlSv2
cTxuZtVdfcDoq6Gmwduzus80yum0tTXdml60cpmUb4IhffUtG/rlYN3iaNh4MvDRLrsdI1Z9mQIy
sKYizS1pLHTs/AFEkHGy/WnfZjFWSOyYGyyWeqUTScp90HIdlr28BWDQ/UUmqdB3sRQkN8NtuFXb
7TVYKvvG2Yw4+kyCRmOa/dx4Pk4G0ULTEtjaw+QhigYLngrE1JMakmBNm3hAK+TIu+l7wKnuhNHL
B7K1ytpwPLnld1RXEDeMxU95hOm4qVsCGgYE/E5Tt8FdigSP1ud+fKfgRV++HsrZ+/tbf30s6wae
I7pWlDG3y6rLXw8iwaWkFQ5oYWQYe/wuu3ZxXm1aBCbKslzr4HFqIiGMTy6aHdaB0r/QwlDwBXEM
zUUUD2WPoadyywp6PMAEHzKGPRGXmp3x9PWwjLhOzL6adRrVvCDTnhs6RKXy7P3jodLGU2rY/k4X
ASPonK4PH46AS1HG3jYij4LzfLJPPpb+vcwI6A3gbp9du73BGnE+bOJqWzas8ZGpdoy9Wf8E1E7B
gPfhGfZ4YNRobC2mlh86pEsOuvzLQLn7peaIXJnUrTpM0D4C+ZvjMbo0S9KppuRt9lGQZFVuvESH
aExmfe1GUj5mRlyCIgAGjp37Mo7+zaBY4rPIRLD2YRFcWt0Pjzi8cHGaPheG9JIHVjL0iDqBTdUU
9q1f9rteNMpP0ee3ZEZcyrV4sIf0gRbu7iwXkC3BvOoDZX8JayF5F2H8LdXMNgMrfA3Gni5uG+4P
yZiW7BgBnPDiOHG99UOrutoF01phh/4GchO5kL6ttoXVbqhH+OCqO5J5PkTLZtlmyq3aCAdns9Ml
k+ZqnD7bqmUST9jHrZ+sykYZc6+J50/I87TYYFlFdQyPhErehzQbVpLY97pvcZFkIT3xDkCtykvL
D2pdP4ZU4M33i70H4GZFNWyK8OLCK6P+z3d64+5befwAme0AcfI7EI5hx2xz/FYb8Zu2saESKHgy
Q2VuCv7WG1rOL60yNg2I+YahxT6m/AfmKabYQbz6nvkDvsgREBU+zsE7QGK39qlCvvRNV63rOjE3
8/CHjSLoWQljSgnVrQALv4VSfboAuOno2oCkB3Y2G8kGXftOn+VqcLvflbb9Q39xab0EA76mJ+lu
1bDeIrIo4M8S0kPrTkPF5CgVrfL+bNfS3qisoSHBq3dA3eDOMKdl+qJfJwRR3Og0u4uaMq+yMv9A
1mjeRQCLN/aYG5gGAAIqkms6fG5pZOJqx4hXLW3EQ6UZR+Hd0K1xLAswHSKi5lgbQPU6y982MDmC
bq3iINvHPkauUlHTWjbZS+6DIiSUYm+wDE6rYJD6gD4pDzG/T+0chanlZ+tyTVNISvrPvNYWe3wP
EvUWpWSXeOFAGuZZlywqY2AOxP3Sz34wjmQ0dmbR9oegVt/93iVfNEZr14iqvaWMbTMZ39tYnr0k
/uaGWbOle2PGNXDvo2kgCrwI60EC6pcFPeyxThcqVGskyIB7VXMMaQkOl9CoH/dX1yh+J1GKtEQs
odSv5mTtO4yna8VrYdNiA0ssGW5dC9uAR/0xnHaCScNovSYWafYOYuWTRkCyPSPmGo3/tH6/jNUN
eafpXa+IS2bP8Olu2LfxHXK8wLWVoTcx9ZCj3CB5AyOyqQgZRD2v7S2hxJfSMU6jw/yMzcK16dMP
S7JIB051GJI+3zWdqLBQTPSZqkvO7dSNUk7S1AGlwiVrUTN4a88KLK5drQ3P2+rc42rl4L0qNMUe
I7Xt9Ncz0dhVRs05W8x/AgWvC62C1+Sc3hJSaNzFGd6HqzYeEgpjM/kAJGU3hN2Ic4PdnO8wqpqp
MImRWbeW7Rypg42emrXPfuUizP5nYgCILwm87wPD3s7U+z7jS9kg/JpVQxoiaR+PfVC1GFhY2r62
sIqQlksWa103OPa/pqEZfp41CxrVHparL18PX7PS0tyORuhs5pEDZcX43EpKfcMvRyUET26BH7Mx
Vj7CoNPevfg9qprmrS7s7jGgnuDrvXRcTp4+lgj8Ih8q7t6C0pjIaZEvMGzO4a3VYF53kOhBbVjV
jIvCqNwtGe/3esiaTWAA/+b6e3B9yoWw6PK7j0Cq0rRsnCgCfo9xzvjVr8ovd03BEdjErfsKA3+l
dIOuAoF+Z2rQuVl2m0VC14Lp/ehrE3cp94gsbfSGleRPFsl7qPtg3VqQfNl7Qfv1oLiZrrXqDGzC
dtnxqo/n37EjWVppYb/KBvi+7bINlcWo0YG7LYvBfEz6qN7nY5DeQd9321IQuiCIDGttiuctKnu9
w3PSIYPAORvDYBPmkIsrY6lzr7rpOkw98v3ECm6MNRSyiWYJr/3QoFy37qiM24Az6j8e+mwE3Rr9
ShsQn34fXnFa4xPCcRdPO7Yn3q0NJu9m04KjSA0TvqOzrYLOdA0dCqQHu4dKgbHz2pZmebVcbi0y
VOe/PpTWZXDqq2RrtvWETnxLfRgd9sTGBu+qzwmCDvjR24KJH+F6p0T7OutGoyzc/jw1tsJrf7IL
yf/glLTRD8AtocKju1tr18r8G1QD++zUXb0VjU4+mLHscRfNuyF3oqMXJe0qIga3lh1z4T5mriqm
adqZWf1oeQx2dItt0beYSODt+2zZQKzqsLyGlM9dNX7EU6Mne2djmHg2LLYcfXBl/sEvJGOAH2r5
3WoEaCxhniDxcJuoyg+CC6vaLVJOA/WrbcUVQIvxBjpBXJvmZBf0fUCS3QLE+FbGaGT4M98DSKBb
7XqwstA+xqC4S2rENtmY78ehHs+ecObL1HTkSzD6nfzBAEbJvk2nxk8DcFaepu0nJOs8j5qfROP+
0FXHtSexJRJj23jleI2p1t1PYdiukzLbVf7g0vodBZuR6vh0aJENsSmwEEFstJJhBhzQ/+qMjvhE
WO/SWpPxSTmOMJK6dGrcE+Xz1sJjXpwQ/zqwjV9mf/25nGdqHSpOt8Hk3iDg0wg3Ak6cnE0wZpgS
hhYtD1cfB5n9bIXpoZ2N8FTWVxsC86QLPNA5C+tk64OVku3NwePAtxwPDZNTE2mAAdRIF5Uf0o2t
bHagNUM0Wyk46kpwdkhodDez5vAEX12uvQcApn5nWBtfzxisPPM1w2x6jBs1Qu7V7E3qEkfC4PdQ
t3krkphD+nxIDrZCySw5ilKbCQ68trxVO7QuA2pQinUNDM9j9mJhR6PdjH6l2a9e3BnnfmRpQDCm
unaT9TqrDJ5XXT5GU/HmEibpRC+OeC7LlxmI436ICxM+W6w2GmfjEtGMH0GHZmtz6P50atZHrfJ6
YzFU+dRiOvY0A7xV9qiOqTLk7uvjvX8KRWmu/ToZL/7S9QZ4PtyHRVEcBrfXT5lVWsec0pDKb1aN
OZ5tUW2SRGlSLWX36BLVyByPV2oiAcjV3q4fWvMJStbNSrvyFz3L771pea+GGvFk2JwioCuZB5Is
/VvUlsc5MdpPqyMnGfRqLajN2xkg3DlkWYrv6Y3rnuqxHZCy+NCxxjtRQ9MplN2DtgmuuJCx1+W7
M9a/G7dxzgRHQDDsK5hTK8bOxXGMum4F69v+NKuXsa8OTsHPXJbNj8GFAtSWzZ/JwKUqooXG08aM
xMYW20M/0V+Po3BXi6jcuxlV6WxV+cstNxp/sr6Pkum8nx9CweRU15d+BMxhtFSeGH0HA4qt7miV
5i4yuZ4iGZ/8LIczW6UvNZ3PW4cY09oI2Td6RhDdPWa2NOUkJ8ItXKh0gwp1yDjdoKDAGOeFvi9D
hFZcoKsvaLSqjRcpWa6M1B9PuC8422Io5o7yMKUtUsYiSZbYblaOg4uG2Vy0tkX0VvnRuUE/RXge
AD5TDrCx6sw/mTKYtq5jyBWeJPMsw/I4znPPPmPa6LzpoKwR+TNDh0jY9AU6eIc9cTRb+TtmdrCZ
5l5sOngItKAx3vZglw+yOnp+Fr379I1xiScxbfAKJqqdmozwHWwuzmdYRR17eyAJcxFZG9bSiyME
e+3ILPdR/N0gvXPpkuU0m5piVfom9eMNklY/NFfuuUWapnc3taerE0YfRK5oy5vGmi9p1LfSyOjn
dLdFPlZX3WUNKZoiWKnEaLZmfXe1wFdKzc9kqZDDB0ruxIxeBFyvk6hQcNgQtWRLg6G1DkMxN6eQ
o+vJWB4IRdIkGVVXFOYH1YxiX4m6Br8+hGQqzPzgGv6po03phA/1p8c9Y0tjgwVAoWAnMtAZn7IV
SioqfzA34LnIX/IyV8+wr/Nn23a6lTcElyyI7B0+vuYJalz1UPjpWrD+bMue0JUvJfdAMaTEQit1
jSIYRHE/YefWgqyR92YrkWzmsjhVcPXXugh/9L35S3gWJrmmdxlyDiTUnJaaoqy9cqCljCxQf8L4
EnBeO42j/BOZXryqa+bwdTUvL3j8HG5oQM2icMqdi/m1CXE45JKZfTzjAlfP0kV/oPTEK3Pga7PV
7UY3QXUfxU3lKt8Youek0CQPXw/4pYp8cO6dGT9b2srOzKfnh1735YpQAmpA/BgZOjkqbcSYgJni
48M2NgWNDSenpvT9rwdveZdzc7MX+fDudGO390lvrtOS2KtBmUGeim9YpcZbTSEPYH0aJsuAe6Dj
Jdty7LgoaomAMhYf5Oejo5230SYvNPyKPskfGmPT0a/Kn9978XVU3Z22bgg/Qx/dZ3699hwqWjPT
/FlHo/cM4+PJGIg+Y1tTG2uoFsN1dBkTks78Va9Vlm+VzO7YwFqiP2+iVHjuxuIewsdYmWa/ySpv
8RAQxG6G/NV0YVSApCGjxWo10RuXzMFLn6FLwOGmD8UcaRHM5hZqWkj/L+63SjfPRclwjelyuDVt
dopLb1wwlbuSnqTdANlcy1isC4fQWefMzYrBR7KByT48xZ6RbClK2Od9EV7LpP70Cpmv0kTopzhl
e6w5AhFFTR/SpZ6nSrPnKWY2P5ou2l+R/MIl7TM/z4tNCWb17ZB/N5vsRH2vumqjYBOcJ4fKLsOb
pVq1lYb2n2tEiLUFXW814DTZBqzMt1RaIQHa7pDWE7Oe2nU3RfHMFTlddDfF67hNN0FgiZd+obwo
hDVMcAgxNgDiKouSTZRO34di4BZMZdQegZD7EOEkBNwGwGETYIHRD3jaZpkYENBx+neEpq3E7Q5j
hzjjk88++sE00xAp452WpAbdsJxP4C7JHSFU7qXyrIdam2zSpPWdE3vDsePZDROk3Fzs89b4Zuv4
1HvD76CY2509GO3ORCbclIZXEA27hl2rLl8PTpa/pKA2aKvviShGJTM5zC1izu8JsupbJpslKlg6
50DRlWfZ3Bgj+5NEaMUhlCZBTkH9Svpe/cqBY1qxIXhSURZeGs+dri4FkRsEPV5hEY6WdMxY86Ac
iG7ajmS+eCEzDeviHoc4X4zAEb71pbtLxniAN5ABb82BKSYoaW12Fqm3IfQ+XAW02jiMAxbCmbmY
ejCXTYc90CEdGkF5H8t+uk3Yade6aV+CejS2tt0+uJMVwFLWhJ9YaW1/QdAkb7rvq9e2G60H6o9P
Qenh+shZL6VP5F6iieJ9wP+Vq8BbFpKZo9yEE8QTP/pg8M8EC4yLNEREk05K7V1vErEKkpabPRyo
XShpGcZJeQoc/7dPWvz+9WDnZnyf4xLHF0y9VSLEKpild89qt39BuPgztXTRAij63odiA3N2V/j8
TC5354kJO9DC4WfbTVSBEAxaeUGw8zj+ISc3SDTuvvPDj47j6cmsCnJb1B1knDRD/82KRbx8xmOu
vJoAVmut2rT6ziTTWCXj/JZlJRmsFtgwcAhGUCs1qZNKyg8a9j6txtyJMMxWETbREQCRdMJHX4hb
1glzNXL8jYW9t+zkTOb6W+Xbh6wCk1Q7NFSXNA17uzDTv+dIsl+fXun2zXgxuJw/u+rHUEL/lfP8
rvsMnH5E2VIaP04wbM9R6XIxlEJsjYmSlbl571Hp0et2wuDnFUl5BuY7bmROVBYoWjnlr6kFth+H
16/Oy39DW38OUjfbD4392KmYHh1Gz7DYA+fQUOmLEfaqfULDGWZtLKWVs51Taj+H3v7hrum/NlYT
82xQnPyp7CnaO7qusDo3Py01/5gg9E7II127jTN/U9G1i3OhYK/nd8ANi2yLF5ESVhCVmwgqzcZ3
6GT9+liYDMm6yFw6lcpqOpHtGE9w+yiaXx6+3lIYFndz0xskbhDmjYmHGE4v5+mOAUQcqu89p8pT
kYfd6estrzP//tZ/9TGZj/gfRbsfXfmM2oYdL+A/G0TqPAWj1bxUc8VCi3PkPMdJ+9LSiAY1gJvG
17+qzMhOpU/eDS7gMh4nCCtyWFXe0FKrGLYvZlE9Jhwqbl/vhe2EAdHH3d5Swnyh4Bg53mCMMXqe
fJrEINZZO1TfvI56Vn/2NVZyGJSD00nU9WewGuE6Dm2565rczFcYSNpTuTxYRdyeiCrXB4s778YO
BTWSs1jOXOrZiMb+wUvk968Pt6ZX7FEPmx0GMfUOQ4tIqWMnd+rH3JcJivTXp0GLSU4ynedFDj0k
TgMpiSj8CRnAeKoG2e4NmZ/F5DWogACKkglhY4r0u2RCgT716yuSUixI5TKrOBs4NZh67+8c4bGb
mDblE9HfNWdb5y0fE//eBdZ7kEXqW+Nn1iJzZtAw6uIbv5wMQv1M8fmAIGOzBNhD/Pz1oIZ5mXXm
j1/v0bxJ8Uad9SyzQfxctXZyUrbqTj5cKIC71g+HuugrbhDstf2gp9O/7w34b0f6/zL4/79xEPw/
GJMhnPK/swb8j7j7bH5+5glmsN/NPzsEvr7wHwYB62+BcN3Acx1gydgA/skgYP8tcG3bJgnjC9ux
/7Ju4QJg/O+J0DEdO/SCf7JuLckZj/8x9InWEOy2/X/HIGAL/z/7A3hOInCRdWzf93ga/+oPALDl
zKws4phavjzZmclmkDTAOiABee+Zy6211Zm7PCnxO8aB94M4MgjZqtqGziBuQfYNT2t2rEtz2Fps
7R5t99x1Je1KMlE7RTL1RPlMu/fS6RVoWrm2mD5gfK9eesFwIcK5jNXryRk91himY2vLnnNaSfzk
cVKcm5zQPIZz7L+4pDOIBIdbq9HW3sXGdGuk3DekT4k70j5OAj1/nIbpRXoqXTWzq949zfTC2ISz
tl+GdtjFyHf7KvPFnlpjDqHTwe6HcUs/BLhwkVA7EGagM5c5BAJHsoSTg2e7+LSGJFynbjAdxtKZ
bhBhoQn07W92OzUUO/3RUuQ6onubxBXGedf0pHLovMMz5hvFTWIyB1DC/pS4enBVukJFgSfnqkBu
q2C2dxKwPZFFbNSKRG3YT9UdF9KKyhfx7qIvzooYToiTeqqQK6LB685j1FMeMXj0p6goP/MyI+s7
TEcpI9q+B5VcPSusdr3HCdiMqYQ1XdPYLQSzw+gWdwST/KEdLP/apurV6Tw65cEIrY0ftWOK8xBg
68gqOwI6I5KzwgS+y/vRPdEo8guQUbiLDLvcz33uHNo8KXa1u2usVD5yc/pIlesjco+vpZa7OcpY
JqM8f9AZxgaSjFfC/8Oly2E2pZXTrEIGUOSgEbfDrEIPEiWzkJrGKWw19baTC1h/pFDVU/rssave
zHVfP7MXfG37gNOwab+NUXOqgwm/Q+tTl4SaRR5mqA5wSpPVRBXgQVRpfW88Sq1yNi2z+U0NnNmm
CWHNaVoWc5wFdJim0Q2oJz3LNDwdAmSdVdU18khuRO4qe3ihi2t48siIRTIQLz7cqYsLr3HtUdLN
KCC3NhLoJndG/WaHXbbr+hrbekv3dhZfvx6kKeJrY9H/mLpNuotiMV7afjwOo2W/JvQ+e9oa3vpB
/hpivaXpFwoPNI5RVvNTWc5wROZqT7UnUFLq/K7QS85ojzJb09z7lI0t1hqZiVOoZHWqcZZPg35P
Dfat4dzmVyN9m9gLXmTM8XVKswu7rpYZx4EoP6E42OhZOZMaLg2aNcO5hHqaapA26IFVSq1jVCbv
cQt4OWUiceG0y7dDBaK3g0bewoTPpzvoPV4zXPSw+v93ov8jJ3FADNJzWbn/ezPxf2Eh/sdX/eUi
dn0ztJZbjuX5offPXjXzb8jUniCK6ULrN/mn/5XUNP8mTF9YIUFMygBxXP7Dq2YFf+POhpPH4mDB
HNv8t7xqgcs3+U8uYpQwzjaEQpG9uCX9660IA08UNXERH13UIQ77PUei+BdcuMSdFHjp9nsoiIaR
s8KcqyAJynYBSNb3WtKaNgBUjFLw8N3SVs/VzKF2LDeV0r9m0foHDLSuZ35E6ldjGufJnqnMbsD6
uob9WxrzwVWKwWcv2pXj+Vugv1fDaN7nqjvO2U1FRNrgq45ay+faHJl5+GwyCZ1sJkZhq1qzz3UU
Fe9LQCCUNcIIymHFCL/Jw2DfhDbljVJZhAqMU2kyDmiYWsRkSsijKcoPnPDkVSaUiQ7+r05yDrr+
ED1G5OC5s+j6kDl9/kK/db3yAyd8cAmr+tSE7tgXfxiBPoRF3j3BdCsXW8zPhraRy0yZaU0DwaOR
VQ0Tl95HU7LsA7BiEJXNhZE5Zx6JIusH98YksD/U1olRUHgbiFKu+j7PScpVOWCmYCFxlZdAZ9Eh
DAe1l8T77mYojpW03lk91VvKWZuyQrofVKS3SlDVZoWBfTAScAKJ/zBqNXzTTJINkwz/zG3/2Hg5
qqmlgLiZlMw7UJigSr8Mtt9cDPrfNmNRfERGBNO+NKDfsOjlpdgZHqc4VNfwNMegwU1T3zJPUJmO
B2cV17m1N9OvVA5nszQ1U6aabXnpc1QrnMDdAcuEXAIi/aYB73Mb/EyfbID8ARqEGy45SjN8jDI3
RV+f7hF2hceoNMnCe6Jlro5wZ85MBNmFx/e2nB+sAQHZHnxn6wgzOBiTBUW+Fo9ZP5hA3WK44Mzs
6MkWCakkvgk+wkOvzflqISHpRP3k+c3HaK7gq4cp+yPYJlszqHOOrykDaVF+GOziKAKKWwbx08Yj
0XyljDXfTrjsthzAgr1Y3MdE3KxdvjiSoeaRt1pcyvwQqHiLc1nEGt7k4mZG6noKFn+zwBc1LY5n
rKp4IBcX9LT4oUuM0YBk9dVYyutVmj/HS02R9+ANESdM7uwltJcHJyUlXf8wxiq6O+iJGDISDnO9
hye7y/Lj2EX47NOVw1WzISjeYzjEy220xasdOtnK68prD4C6acS6JEFQWkRPa9f6GURQ7xaHeC2s
bzSEYGsbLYQzP8WwF/ZbaO2UrvA33JrhYNLBDUyvCxuMqzk9xIsnHabCD2ty0YzdgBDAXFiHqh52
gr3Frqkeeqzt/uJxZ/f+OZOi2IUkuOuauCe2teLozfrZyMnNYe46+4tr3lv888nipE8WT72Jub7G
ZO8ubvtk8d1PGPCHxYlPJkldiLydcWP9GZeeQMyV0VYuDv558fLrxdVP5ZCmVAunv7d4/tvF/Z8t
OQCG7f0KuMfVWzICIWGBidBA6pMe6GOfSqFAXApAKmZrj7dxUuDuyFG6NlkA9Cn3F/4I4gUv4h5t
Z2tH/xaYqxWeADa0yDjtj/QW88khliI/jcgXviQN1av+2uqxJC6pimnJV5QV/lnyFmnwEC35CwOE
3WLx3ND5XmzqJaVh0FaWdgkXk9VA6s2nZJUvqY52yXfMoFNkXPxq/DS/eANoUgoj2n0WhwAxrWqp
HkMrpnFT7nq3ZOWOrQBOKn7WQH6D3aOvsw79vTtBes8zuB3ezXVydccfysvJo4BRnbMUlg4QYMwz
Y34ZOsSvkGLlQz1n3UaZSDZViKBL12O9g+71kYxd/uySe/aaqvzsJTU9sG5Ltu5b2xkrJq1UZ+F/
PdD2Mp0x3m8iVw9HtzHac5p/GPxnF+jb+jJ4z4XU5VUUVvEfD6NLsy+0kHgtB/HQLrlH05DeGs0Y
1OQsDdbbVyh2yT1AeNaGK45hqt64x4XI+Wy3x5btb9PqH34qgn3rmydByxvd5Bo+JgEHkmA+JX60
ZeMRyMVKVba9i+30s6MXpoLkeVay9+loOUX08V4zbOvrqabedLT6X1PfbaOChu26qvtVWzUuxw8b
eNMo3xxvMp9jd+LOlcRHO83eHCvipQammzNA0D8kREkb0CQUCHXmRcr0gavgQGxj5h3GfLLTl1Du
UTbouJVJDptAMCbRnbWpzeq1ZwZ8ttOOfjab3J011PcObAj32eC9XPdp1RPPyXjtt8M2qVrmsTUz
9JRnCtBevs4+HUomTioZvxeNWrp+KJ4bMZzlQZ9vG5Tsbqy3LdAWZi3zZxSM+74+Z6Gjd35a47Nk
lDxn5u+SnczeL050miLT6Ol7bdv4GxxnVbSsXEkr8UAlBH8xr8lj3ZvvXW74h6Bx1M0z0NGAjB94
ujHtSYHYuHaONVO5L7Mkjm7VKj0HuZ4p/25sji04NVaZIMbvhOXJEo6611bbn3oVEEvk2slb65cI
Xe+g0qLbt5Z/QI5TWzxk7Tn2g/qgMS+sYbY2Zy8y9da3M9KCUAieEiO1HmyYqjmTCw9vDKjYwj3p
GNexA9YzWtzAoSycdWFSacEAXp0NI4GvWbhvpP8NKu80ZG+HOHkz7CWt52tTmDMnijE9TYmtd6Fp
7GVt1/e0+G2xqzwwUvdOYrb6dTY5T+SHSOK7aXNTUImGivlnmBC6dEOMHtMQEeYXJhkddGlISeqY
w2/ZVZa1jj9sFtjHYlCXLCJPn6ctteBBMbGe8CRFsR293wWk2nOPlO+4tj5bnDOqxDvUonl3kDH2
sTF88Ku6TTgp9xS7NlDnzeTBmgLWIc5ajNLmve0HYkdxOmFphuKXmLrDvhQ8w1x6N51icKIbPd3K
pGg2YNfSY4CSe7LBnq9KI2kB7s/GuoiUBQHf6N8lrKEwiADoJSUriWkMhyBv2/cYkA4c0PmECxWu
+8ID+3rQDH4OHpM6euZI+6al0f6iWqbQJ0bEoeVFP4YMDnvF77NoFd02Dk6S1K76b5akeLXJqvQB
qPyMiuB+LyepoSmsu6wssfY1w5PVuf5hnFos5y4OSpQkTp+TasnCWWyfEQXstgeDYZc/oC8PH+PU
eZvZwy+ZQjF4ZwLWelLe3YVK4i58EnMhlWQBzBK90EvShWNCpA+iCcP/U99r1EoLfBC8HiJiuRzf
Y7/9XuXK/j1Swtb7vUHP09yBySxi9PBAHodoIu0XJt1+jjz5XY6fkfCSZzl5Twwtu42GM3+JEn7G
FGsSFl6Fdyu3MdSUWE5CSrKMoQFU3aVq1baFfUFeWPXW2Jwtsau1dFZ2BMG4ciJWbdtc+t4+sPB9
04J9nevP0bM7L4LD1L7pUHYvQ5x8ptMcXqaBZu62LCuqdjFs161+bdo5fSFFgZ24x5tZ+0ocWGnS
99RkG+z09qsO1akD5L1Z8i9na+wnpigQaP1pzPZUv4s1oJluobYJzM6I6czEMJCpYtWCvrzbcUH0
2vlJhk0+Nd4vMnDZRgyJ3FPJBU2PqdoW5D2+iUCU6wmwMyuWX50rxcRxbCt3N38JIphPlHCd5y4j
tt2Zzha5x/+f7J3JdtxImqVfpV8AeQCDYdo63OEz6RxFaYNDUSJgmOfp6fuDMqpaEZmVWdXb7kXw
aAhKLncAZnb/e7+7k8A09mXNEzysuuoSzxa/1Dw6seUgPjnjphqUDDp6kf0i4o0bMs06LbU5+rZd
OqjLS3WHuWrnUC+6hS/X75rJFoHWz8xKKgYFbbLS39liFYB8fcchWB427oNhPihVEH6zi3zTxzFD
UPAvJoRNrZ5TPlem9hER1X0c5v2uqse9zmoaUOyNt6NTLwAqryJ2tCPxwm1aeVS+zfFng0170hNs
QbP1TDkn25pRvjptKnhUBpXypiv2/wvGy+7cDN8UCfNrFCaPg5bYJ9RKznVdfQ8A6ztnXTJzo/eQ
TSSXjBb4H344a8ejAmVj6LzjGMVfJ3Nhzr4YDbRZSz+OCaGCiSLDpAoDyQzrasBHxXs77jDJUUsd
b9oEYoOqp/HERUDdbI/ZdIzS4rIaH+F41Ffgr6YfRnFIXmrdfJP+3BpoShtDeMmuwEXHPe6JYGo8
ahpkJTBlK5OKOpgPWli1QdLbOO4lnQxl1TOMadiAdZH7VFTtyTLaS2ZIbw9Nwbd1bTWdGz+rNOIV
apN76fjeA07Vk+11U8C/PJqBgw6DABzmsleqWXr8TDTt4f8LNP8tgYa8nvkvs9537/N7o7rfpwR/
fM9/zgnMv5HSNh1EfflHWPs/MVr232zoWZ4uiffpv3ST/xBnTOBbzBY8ooQmEr7zW5BQ/5uNI8LD
CycNV6Ie/Q8S3n9VZhB5TIOzvOWhIBnC4q/5PURIMco48dwA3K/txu57PYQdTjm2ckKNtznFgxM7
uhvU+sdvGtYfNK/f0XcG05E/SUL8xRJrjEP9Leg721x//zf0XZObzbDoRDZYLDbkSHwB1vKUQcMg
6k2Po6DiecDWHoxU1ipSbvVoUPbZfXYFmWZ7tPW10IOCv8L7uxj5J3jc7y/tnwQrJRMdwGKuCz+G
UcyfX1qfpFViVy3YoNDIfDp9ik1MN9CsTUcL8YVoRcI8eih+TFlxRFdW29Kj289t2M5RYB4YMVyd
2GS4rxnx3q6LGSFAxFs8JgjcU3Mc0+hZVBjZ+rY5OpoFK9R4qWyZ7J3G+t73HHfC2o9BagaLY4xs
8+Bzq857zVLhnCqtucaSLUY0YntQvrRSTp08/eFvge1ryPPoYU29AAzAJrF9dB1jswxsr8aKJta8
6fdTU97iMjYCHFk8Qhf4z5K0IxCp5Vseh8nFyg1G2rqGmz977XS99jsrohrco7wnjCr/X18MEl7B
Xy8GrnDABWRtha0LlMjfLwYOS4USc1adLAdjHDnwswG7Qmvy4aAy52Azfy1aQFZNn31glOWAG1Es
PAr3e0s1IUkqbTcJCGMpQ6l9rw/63pybvaZX59mb1lZjY1UJ5nc7IgKBjv1JUIG9QOFVQQ9vskgk
gRGXwiBDjqdwUrfc8aJbO35L6a7dNq3GJgaPiyo2FTrRXszK3I4gtMuBwCyAEkLf7Y/iyl5Y7v71
W7NC9v761nCXcEGaRJGZP/5lipf0HTtAl6ONuaBemTlehkqk93mkfylHs+RU1R5T/rWHYmJ3mZm7
bDTuwaVkyA+2s21E1fihstVVy9OX2LN638NJuJNMWzCWUCpKF8exJGfjL7O49OZK006yn//6X2Gs
r/J3jAQjUsOSfOVRZ0pX/AUjgfqXN1Wk1AlTD3Gv6F1j/zalpCbCxbgNS1Db7Jdt3XzvsanxWQmQ
dXgEu46Rg6L06l+/Hu7if3hBLlYZlHK+IEivOe3fr7jMKuKGw2t0kiQ0u5FhKDvwHxbEFb+dvlWN
hcm2l9GuBGu9xFQLRrI7YHV+d4fkKLFmvdRahlqEw1W1+MVovl3c9nOKSM3qUfPJ6m40w2OjOTnC
BzmTEYv4LK6ejUmSfFrGeSa+gbgGA1FOjGn6j0T7XlaT88SDkb2n1u+FUfL04AQX5Se96diC1OlT
PxJzGF+KxZo+VQMXgxcarTXRdnmp1uYfwJy6rG7rR31KivuuLqytpvWBTnZl05+l89CazoVNzAfx
C7khJvAa4tZypulHHY/w880+D+x2fq5G/PJt/JpSoKK3wneo1jLjeu0g7o/42x7nqvV8JhI9BjTl
e81z04Pm6Im7oiOl1SE2o59hGr8pCFYcAAkjKWXxBJRcpzWS/Bx5Txigq2iMvhiT+8gGe4CTa+T8
6fo+7Rkwm44Hs44aFyUypn3hg2uUtHQftMJBc0unVzoezr0yxcZK6eCuwo4sTmyckrqm9rOwNjY3
Z6e/MRNYUwjTESIj5wkR3nsIuSqST6LRfLOyjSAiT0C27rmsjHcmZ5SCRo6NkQXVFAXwRI2tvzRg
mEMYD2JRnJZj89RjYptWHmuL9UVPSy5Y5K5Zqxt/aYHPMUCoyZKTcRVP9vCDI4XO7jDMKKtTjyQT
wZ+OiZ9Pjo0yWn2jF5BCI42eRy77Bpp+Z0J6CpW+B0A4b5KXamCjGelgSZjkV5jyaBtnxn8e8LIG
AM2wJVYN6jWu2zzP96wS1D4444szQXpT7BJDBXJxGqodkQJ90+j2sw7uOOVs3A3LhOVNVLuQAfm5
s2KU4qeeFqhjTPXRZqrKAXtNltKJHe2HGSYzw3mo+nr3XhW8DhpO3lK0Ab/hmt3E1beSKi7ML94j
/sV44+odLrD0vIxOoJtE7iclx11VIYkv1IbMMr1o65eWUkprHOTRTjkK5Kvm9OtHk42ODvr8MBVu
/IBWrKhkg8dOVcmROE/1Msjp2tXL9CxThz8KS28D0mtb06ZxXEpYcHa+mBfIDeYF30K7GyXEzLHr
pgtgqvFChpGqE4C0WdObj0DI7nHHD1d6eczH3iYTVPQzhZgcL7yRMnqtBa40MXfRuIrw1cqz2cRb
jwabfTdwsWayolJwTk+mUVKgzDC6rp+qnBUV/WIzV/kbnzrpnjqg9GI/9+Fhcvu9YXTc4cPZ0bwA
UuAdakHod3GZbAYCs9Gc5SQE9h2omklBuXPdN2voQyj7UMhHHG61M91XIBnyBq/jRL5s/bZ2srcu
TS2IIRjrkubEc/ZlXAZ6FrgVraq+W1xOFUJ+yEmrnoyEQgrXBznjHaq4Q3auqP0Y02o7Nc1D1kD1
0YZK80WhOEE7yc1rlzawmgK0JX5kTOc/mS9PjyZmtGhQaB/N6EfRXF7aJruNsX5nKCTlJA2B7xTz
kd0mAaoGlSx23cvS7eykJWItLc7pyRjkGo77WKjiDuGXK53nW7jKdnMXiuOchN+aqvEeTVucXD6d
Lwl2HaAKhM7jhgQexQD6afTiJ1cncTfN9rKPvaXFHeLtGs5NQVcZ2qOsJNa4MPxh1G5zSWhHAQ6z
0JQ2tOANfn1Jqm9JpadkPszqNrbRQAqhtWlxvULhs94EkhwDrPG1zDhaxp320fQT27K2jZ6UCGuc
CdhR0pFAfJYuxDldEqaJJS46RdgHq4NrPscj0mRKs2jT2PIID6I8Kek9qkTT93YY4qIg9ftiFeZn
3Yr654BHNncT/TvHZQYnQ6MewoZwuknRwyFvVzAbLOlN22jdodb6zrfwazw56xcD3n3GBO/265f0
CuwhhD7k3vU3XdFqN5sYKmsyIa7OLbY1Zrf7iYjlPVVJx3G1ohW/XGnWalAzcKq5q2WNZGt/mt1O
nezV8ka0roc7SmeAuaIxXNVkD6HDMthRw+ALa0RPwSvMbblxVtPcvNrn5Gqk61ZLnbea63ifuFGw
2wFpla/0fvf48ObVkJesFOnll0kPt1612vbK1cD369cjA08f3j65mvwS3H7lavuTqwEwUtm5WS2B
7moObFebYLIaBvl7D9k44NszM3USq91QiQbiwiKfDbj99yMFhRvLcLO3qQhJ9c1Lsf/1v9lz+NWx
8+HmmaQyeIT+/bsrFrCtPSzIvavrMVo9oExgupMwBX5IcBtx4FQEH7TpCeY+QJAR8NFg1PUH5Wkp
EoFXfyF6CjYTz8+j3pQqMPI+9vsYO6buIPCFq0VzXq2byWrbpKDu4dfPoG52z3QHbcrV5Jmsds9q
NX4WqwXUW62i6WoL7VeDKD3z3XO9mkapVK82v36XraR8ZIXcVL9cpsjvT3hEur3CgTqullVnNar+
+hHJjT9+9M9+jZzmt8JIyUZVayA7jqxzbHv3cFnnR7efq0f2tJlj4YbxSqi1BXXBTm/nHx27U/Qv
DFD1s20u0QVbzHjvjgYbBfsxtCREeMPZEv0Qn21TMBSed7Stqs9+/mLZLaiDmDGIsObi29jshjar
T1pq0xbrxeZFX+iTLSevD5g4pNRjn+spaS5RbtpEzmjesmuXBOD6QdZDIfZUGBrbxK3kZumTT46p
8tzYDkmptbYCRedStRl1UJA7Hzrz7Jayv+kTU5SQ0QcKUhSeQw879toFsLUL2NC649bbRgqOMGPn
gif1krNuIVkbTMnznsBGq2L8QDJ6J/23/IAbgBDH/g6izR6nPts3C2Qj/Ntoz5HnabAaJg9t7+F8
q5yjzJo5kCOTeqd1jGfdlDQol+JGQAYwo8eOKGu7iab0eHrKZ5oAqiV6/PWzWSdXbFFSmkXMias+
nuCpajkydGQB3RdZsVlCPbnqSZNcMwoe9ySJvuLaaK/UZJz6eU4YwsYe/JxwR/3y4M+lUfhD7jiW
Hy2CjH5iXn99MQ08c7K1jsqgx5uZ37JJDbJrWqICMKzxPZnnia37l9Hs7qo5jOD3JNCDyb7z1hFW
m0CAvYtQA6FJp8/NsLLu0nQzFSq1453ahEGmjCGvtE4RXVPE69dWZq+EmFtKnBzvnkX/NsfmvRfS
PWDRtnWZCy8h60MzQU3K4QRIewaaqtUb21HpwZyMiRI1Z9NQM/iUgRy/ViVL/2DO0RtE12kX60x5
ydf1x8xy9a2nDQ/LZCePYeY6vgO+ku6UmHQOz55yasO1eHDfNCE5ziKGRj06G9tbnF31qzJVmYHU
DO44YRxpO5C7uZnOST70THvZ88aK+g4PVToX7mZUhAmkDr4hh0YwU4yyJe68B3B5Uwr4WrXqGFkq
yWWwzyLA2D2PeneWPZkkRlHvoa23G7fAG+qY5Qf5vtxXVerunaXvHuzhznBN+zqoqN9QAJrve9ee
7wxDfdXD3g0YFSlge8ahr3NzqxrYKkXSIUTIgdxxSaKiYu4ZOc8ink4eRoWUQ4atTC6S5WxEEve9
5nobXKLWRkzxl6YOvWvXullgcrmObZbBb0GCGSD/7lLG3xSEzj6iWh10Lv1eXfShp+JHvjo385Lt
qW2B+2ttNA963421FC/pNoaJfKR69i8q4waPRlxv9m5oanmrzVj3dUaYpWK4a/Kml81i7FIb5okl
r47M9P1U2H1QWe7GgJ2bGbV2S2ePMmHl+NMw3nmYiR5IltxAPJIhjUht2sT5t7ExH/Iqu3fias98
87Gon0ARpUrkd4n07rOIia6XWj8W7A+FNAXlW6QzlwGoQabxuOJAhjmCzEjukQfuxkJh2iQ8z77Y
Jm/vSWy0xHq7rXDk1UtxK1axwxUi3XvJfsF2Fx1xZJJ+ma7U1nUEaCcFV3t/ZSKv9slYC06Xe1Mf
58tilIEY0F0i0/qeyC+daAqyeCTo0mkxA5otz04eNUDjqdpkj8YeIHF2URyFW4e0XtBmC/WKKBgb
LY68Axzlb4ogxbbosBRkTfboNObH/wXe7v9JC7vAz4em8V/bBh96Okfei/f/hXX0T+L037/xD3Ha
tf9GZYTrSuK4wkTuRHn7Q5x2vb8h2TC0AP/JhuQXyu4/xGmc6oh1v1FG/49z0EHs5o/iP+B0nvE/
Mg5KlPbfZSMLcrPHEZ/6CaokPDzzf1ZphkYrW/AN0z4t1QFWNPutEcORHa82wXETJfZeNQ18Eu4m
jFhXhCKqOsvtEA2QgTikbLQ0fy1D7oDQpjyrdJgSW+PeCYbBYzmvvGQv3Tfl0NKl2/uZggW6l6LU
L5UOvUu+etMQ75LO0n1KGCEaiRP5lu/IN68I1bie2u6YMVrH9FOkG68p1Nas5byjXengmGN3/e0T
vP1jX8xfRXMLS/wqSetCxz2w8lj//H6MaQECuE0NDva0mtocVC952L7omYsbMdIEKqVGIlbLH1W3
FlBxjjI0NJ88te/driUDJ5HVuRmdjRiZvv2bl/eXYcL68visPF4byU3MqH+RcWUjcuiD1rKHZlRu
SsG0MESEpXPJOc0Fy2e3UlPY6Xy6GFseOgdSRUbbegOmjFAdZDrrA8GnuV8M3FNw9gJbFeUpbZzi
3wiA+Mn/emkx8yCAIQwDs5hu/5Kkf5s/RHUUhs5UTvsQKeuU9Nq9l5hvSSxAzUVmfr/0e50cdOhG
Gxnal8iwe7+sHeOeGqQgNt0f1QSuOa6zF/ZigR1pw0aqPryj0hBTe5e1wUQ57r6UhNOSpcW7aSTf
55FWW31ecG/cFTxys8HpXyoJ9KhJQZm1kXcbo3WMjA4Ak33Gox9xSohATmn0UB7UYn9zq9bcFLUo
XliqnIA059YIrWgjMGwNo3cy15Vughrm5zNqdy+W4cW9L2zdF02q7iiZO5mggK4Octp2oPzJp8rV
uGj7fGjva2F8cUYca4SaYUeyMQFkP8UnvYLa2NhCwixYYNi6Az2zE0eTxoQpUBTZFzYy18nUvPvJ
SU5UgaEVTql7LWDsYDKuHqs7MdT2phAmO8ccN1k79SeMGuLKESWgFMW8S0xYb1qP1rR2dl1IjIqW
RoSIGb/f9Kw1tFZbZ1AJj6MJPEGYUFoTSkKsqP43qvs/udEc6JrkcFwT5V0a64Ppt6tjRgiONJ0n
RewkGIG+pNiOgzHmCPS4VJO4xmTcCFU0QB5SugP0VyNZbAKsjXX9HNgzXtiH/zsNnVX6H65ZT8c3
JF2H1wSk6y+vKnRadpIRnipSH37WM5QoCq7FdDuUtV/YkHVD+2BrX7BBbwoTGxOFAylsdffRiNs9
4eztaHq7eCL8fE2OKBWwCyHUurR2zjQwFAeFFDLyXMSFpfIfynqzARGDehaoXvnUbEOK19IisLsq
GHRxqMy1bZwzfoWgyYdrAG0Mc46UI2YneHy1PW5pd9s69UNJxUPkjdwjMf2N4JAkJYtlDfmIHAbX
uVtr7MHSbRlVBF7MowOup84XquL6bWHZuzG8m9dcLwJn2t2KsP7K4G9PX+kuCQfQbzglUut9KS2W
CHMXuTDQuYARO/DzAtpKPRBsJf3S77W+ixx9h+CwnjdAZLl+SdQ9Sp7ZqZJuXIFzKy7Lx8y40UYZ
QLnZWsBRIAhtmAhsR83yG0otBolpFlUFXgKJofnkxM53RAOfnRlQkerVUc6ud6OTNZSco8VjwR7c
6zSfuDFWAexo/RSEHRWyOq0KDkCByNqm++THTGe6g/IeubssXHZV3GPWvbroI4nOh4XkSTfbUlvk
08uLitLtGAqQfOO+ILqz2OEtA2ZtAonnL99NK8ouuZhKB8pG6Y9nbbNSctp2eRan2374MPlDZ2D/
MZX1ZtWcCAmTpNQBD+QwvNq910574GvbuY92Q7hsjYuRJjsHJ4XX0Hs0o0GReVq1HBAPMGowOWDN
bEcrGGfaE2Yuzrz2jeWn3n/PcXAwKt8MvG19dszlKZooOpiTnbL0LdvHoIuqg0pSaJ/9YVHdsals
H8Y0x+zPuSHRbOg7lkYGcXym1K9xFlvulzk/lGnnh9hrnZWJhq0MMgKAOHcrmVq6ebxP+lOeZZ99
WD1OZXxw6+4QU23WEy4aMMhiShNZdbTz0o/z7AT+4i5y3kzIbEDYuKuqQxi+Uumwax2QkkCfYjVB
O6AleaArhOZ6G7SeaznbEiyhdLStpnias8OoHGaV2NvTLj8i0O7qDPxlQlHCXO7d6mPNgzLf2/Q9
2W+eJvV57pHtxnkvcxR4/TnWLcyI+qmu3QAT666fopPBpqMCAJRYD4Zj36q6emrtdKZEuD2PtbmZ
XXPXnnM936eLt4/CegdlpVLqtdStAJvrrgKWMXmwALwU81/tD1XJ9OMGGcev8tane5zOEUxQXgZW
dNxpGKL0ofRdXru99JsG+B4U8fPM8b7BGYinduP07T4naJbFhIIXd78AgVVFvB9HHQkg2hbkZUXo
1xE8J5U81HFyBgZ7xZC0HYR7h7i0YxK9FVJ+OF11YBbrU/3EGKwEhAhgr8UcJaLjnBkPmrL2cS+O
+NU+Y7Bs8xMRrgWOwvyMT+rUx+arBYY0H6Kj5J1GsqIoD5yLuJKfPxo8QaDdvVW9epm64mbK8i0q
KdsD0Zs4xbFI3bc21DlJ80TUUwe0UXuw0+gBv85+yGl44B8mxV0ZV0HZM/Bf7TfqfayM2zLR+lX0
V5U/CW+40kz4FHvDV6E433F2h43w0kTYFCsmULSLwCfQH1vNvtYhx205+c0RztdDamR3sk+ooaST
mUF4Gmu+RW69Ko1r5Kmn0LDuGcF/pWXqmRHnti/6Z5ByUGwcPBt9gKjeh1aQO0Q/CLqxf6GGqd/O
LF0sKU9UNYXiNk7qXJcLDuhlVxYlSYE0COtpR7xuC3lpVzbudkzivQsZwU23QD+2TTmfSsM7zwnQ
Zt4GQR5Rd072yG/z4SuR7MWgduR13MU8Ds4x6st9E8WHFAdVPLNYDAk8N3nlcbje9kEeSx4PnL51
3+yLXTTNB6137q1yPEYMqaxwHZWQEy8Rc3CqL+ELnt5L4TnnojJO40j7SuLC/AjPjU7VFkhoj0BC
vXybQu80l8lRif7ouuVRp5sZ2/WukS3ENh77CQSf9pJo30aG6dM8bTKsBSE1aOZk48SEFCQ/NLqy
BrPdRNVH7z7N5c0xXvOpB0ADrHOnS0iFzZtNeRBEnxmRb4PkCB0jS7doeaHzUA6fC9LCQYtvff8z
t+FEQJmVEB67/tkc9604eILr/qFwXk0t0FRxa6vSZ4l3H+PVuMoNWK9UFi3K6MkdRgW6JHU2bW+9
e2EavixJSKN6vXzCklXsAktxMiymyUvB41Clo19YjJ7pUc3uqgpLsBMz1KAghUYdirwWyQTJTMW9
Gq03cmU4vCkkM5iK2fNY7JdzZeFLZnxV7ifEngZXYRBT/gbizrvYcXUnk/aYUQO7mzBHrE7HdzyH
BkUC3DZTVh36XkWnHPQxsZ4NHszsEgkpAtOgS9dteEiNuE9gQTwb2rBOwLwjLJdjkSMVx407bXFH
skyBk5zJGQVaLreZUtWpmhPrqdfHiOlYd3HTtrt2ZG00jZUlEiwt6TL+zEv7lvdygrCWfabNc17k
89F2C7kdC/Ed6098XM3+dVMGeQf7JVVMe5e00gMBRAWolqCWtJghwNRG5Teg3I6K88LRa4BYmhBh
dlr4ucRGclFuikPWoyUeMMSBGuMDo7k6cFnPgyx1PxTKpA/zay+TZN62C88pk94EkhEx72XjQKbM
2gfgmK+FlMoXCqaZqXC813MxMpF1P5Ci54NelYdcZxeVIOc2HgPmji1BSyGtL8zvtSqeTY6DuGkn
P/YKeWhUBONaT7BDkvhFb+JJHKeauWvcpN8pjtCa3RgBkXabCZJ+hzdDbUis7ASM0iNRG/o5tEoj
lFXqW6oLKbmClH+AkLQl23ePd0PDEJ3hbGTI6rrTCqSM0scw4jgi5FUOPZOKpOYIMw51oBV5tEl7
HhRKN2TAkQnyb/3CH5ue4kYaB7NbeNwnbNmqAn+6Yz0lPZYQbf5mhKhsg2WM1wkucYSiNIaZtsPz
WG+jzrQO4+jsjdgmolBdsANj6XbkDRMWzgx3QO4EgXe0NZ719eAqCIZc6HlTJi9xDoWvyxXFTYaj
XmhIi4+gEs00ZxtIfd2ET3ePQTYM5oYBFB4vZruK9yxh+gEEzBwuPHx/Znn+g1svvzE1YbUixx4Z
qjlk8GiqxXycWBYJVs0MhUz1XM/Dtwnyx4FsSrMJpTHv3N6wgO2tWLGlvEzadwTefT3W+SGc9J+h
N3T0liOXlqp+BGP0iFVQrbBea5Nnw5uIs/iAs6cLZ/uaK1MeKNN4teKsuzPXL7Rcd2xsDVqGswf8
0VC2OfidI935jBxPbRaSx5fGcX+mJQuJ8ArMH4n21eaa1kWfAXrj4VdY3Pna2AGqcWiaT/tHL5Is
9tHwcwBl78+ZivzEs4m3JZIGyoK2kAi/1cYKcxItWJ7zuBz9vgaZ2GoMfBb+PYPwsqPSRwFFKWQb
MM2vC/UtEh/6U73E1i1OQwBiw/hSUV98tIhqDR2jooKqp3RRzlnkSbXz0oZjT2FrF4icNNOaZLRx
H50IhDQ+UoTcQXrcckSMaYKWhNzJphcqfev1FYZWJd+dcLoDx8LCGsLDq3tP3KY50YKZIewlX6DW
A/zND55RbiXeN27I8ZASQvTDScxMUi60ZGJ3SMKHCOLkG2WqAdmiZD9psWAktTDf1+IfuKuNHUkR
rlY3e4ib9iYUT/c40+EB2BExKASQHf5A6lDKDaa79mjaW7M3ymvC1I49pL7hZcfHSO+Qi7OnedTu
MTVPr6jNZw2osT5m2TPdvozS6cM03C+otuW5I2lWdwUt0tD9s54wwcC62tWew6eBZahDrjgoB5N5
7B2n9RRdPxYzMERt7S6T9rYsR9aTFk47yXZB+LzKQI8bfJh5J84RiZHT7GA5ZFDN1LSf9gmL902L
STPaY0v2ckzZ7BIpnDJutEx4P1EDaP2B9HUEA0V6jobvsC5dpqSZOPZ58jXrp5KcwoDnuvNxnUBB
ZkOOlQ3j4RRRJqeN4s61RmoeqLjy64qggSxIrCSMLrnbnS8UtxG3ssXVXFJSSSXLWNJXm7zn8RYK
oqgEWfzJmaLzsH7RMcJPxEo2PBpilgT7FXMnTHzKGBh6q3OS3iMU1CCsCPZqEl66FVcnLd8vXlUy
zioGJuQUQwA+JHPoDlfZxD/rPGhGKgQmEE6sxQXuizreqwgsga5UGZgAh7f9XJawrsNrYUeoXVhf
wAbYr6FVlpde744wDsUmtPTCd1tx0caZTWlLBYadf3VweDOwZ98YGYIpQRfauyadAYVBGFPELDeF
loxXJ7HeBXHFQOn5wcFLcRa8OkYhlBwN4+vNMmuISTJ7Z/N0wA0z3JLOtvxBxi+WmNBZF6FxvG3s
bVgPM5yjNOQwOX7GMg3itPkGOR1ZCzsooUnsNUwxMQHJGUpwQS9inrW0O5bAngxNQlsbGEKG7l2s
ISL09Pp0STZ/n5OJWWZFid34ZpX6VwaOgozGGhfQ0wDvGtxIaZyNdgbdXUJ8kNb0leqSeC+b5X7O
5qceN5qvuwtGgz7deTEnKt24NS6ONLfPP6GSgXclE9zDhd66SCGhYEs8TOFd3KIMJKttYCnYGrHz
OhCyJshk9Nk+1ZxP0zK2qbZ0DzVWqrA0JQ2v7lfbkE9sGMsvbl/jrgAfOJOQ3f+q4yiAyk7cndzQ
V60chkDOA448b51Vad9ULD+SnNbDsRy4wU3ta2YMAQzKielgjrmq1B4mHWugTTCA5ZxuCZqzvhvE
kBOmPHRUuGs9LYDMMILUW413ulwjvq6JTdAwtmXPq5/16pMJso/t6DJbVIsbJjDgMH0ZI8H5E/tB
4fQGu1eI8lqf/1Sl6+zIzuZOE56H1Kbrym0CTxSnHk37hPdys4wTJ7+Qns/SIBGzaVobUKDZVWAx
AL6VSnsbbJT0vBt+doN0L8Vs4b4rwwtuQfMaTjRVqjnzC7MIj43des+MqhKQhrTSlQ0e1U4UKxUd
jKpZMkciSMNObHFJ9c/2LhlG1mNG9qceo/KWNveHynDzoG80j5lwe2w5Re/UhOyvlqp4WQweQSKE
7+TqQduY8wXUP49bTtIsvN4XOwUK3Es+FyfOlo3Xti4p+qL1s9xinroMY4A2yBZMxi3bOt2718z0
HkTbwyhxNnLKs46W7Ng5ONo1TMrigOjRHpsLuJ3oGHte+WBrMVjaSM4/4ucmfs9pb/gQn03LKjrm
IWMKs3qHKyl8eILpQ6Egjg1AtYJ4oNTAcnZ2mjUcoS2U3SqaTpRrv5GQguBtZGJbu4PcRLAL6YHF
mJZw1K2YO0Sdh1aFOODSSGusAHXzMniRfmjF10XgQyNnu/Zjj2SQU42L1ylX7Q4t0emyHed7ekg4
eqaY75kCQt1W/A8Ndl6M5wq3Tmu+dqkYDvowPUyOVVD7Zf7kCXDX24a6RFb8KODwPbDta/d9xrBU
dvounYeKJ7X3M3W+QoyttkbLUc/0QtThIW/JmXdY1KYw8gsP+9F6pbu1UT6XXQaIn917y4blUKc2
LDvKEz2duLmivezAmbjEv+F0IkEQGr/G88/WnqtTLNufBh1FJwqLqbDQTm0IVZKpce/XU/vVK6zy
ZA6UR7ceI1bXepaAqjf070Ak1gbjIEGMB03Tk9t1me3O1sRaj5KKv+TodJN1jKoYNbx8pH4ksICB
b2GZdcd2SoBlVs1GWCSgU0f/nun0HY3EdqgsMbYRBE/TYUY6ZchrZZUShE+5kRPidOhj4pEWCzDu
Rb91zX64mPWnZRkDg3pp7lOBg0Kbae4UFLceWwi3UNnCBzFEFUPZhvOobVmclRPf+t/sncmS3MaW
bX/lWc0hAxz9oN4g+j4jsicnsCSTdPR95/j6t5C6EinqWqlqXG8gKiOjzYiAw885e68tlX+MRxDd
JRZkC0T7CoRSlMnPKnT6Xdsx5h9TohJGy0Cwi08Zn0VNm5JdcB3tW0VV4njM2gs1YhJtCESQ4fAl
bexyNSha+rIim6Os3Dnf2b2PB4HcK9OvkILlduS0zaSn3oeZDhvIGsnkbgUYXTNlsEMqbslgKBXj
qzA7MlH8VK4zup2+JZ91G4R+yaanrmTNZDw71qk5rWRmDXvHCEyiTL7oUztsnTIsV9IS/bUxtSuJ
OGI3jdNaBbp5V1gre3Q8CnGhIdtNgG53jE4kfn/qu3tiMX0yDmarLJacQ8mbDqbeOBJNiAZ6LRs3
veYl+MI41A59umLi4R7b4aSFfnpsenhsetkezDHdDbXboNiTZGxAE4p9l8pDPBV8v9YJcmaEZvBw
0a07ADPWnZvc4VPXoVzAM0jq0V7hPo4hr6Yj7eCQ3m/BgQZNGv5m2tZrhepk53j+zra9+ySDSojK
oONP26q6PQeu+7kYEZA0k/buFDZDGXfCG21/Mcd+2hl+SMSPIzdQub8XfRAdx0TRoCJjyWtjyj5D
aUtVoV4zPO0EHlY7Gk51aSVnfc+OHhLmaMuOprMV0buNx3ZfhLMW1j2jYHIZOWB1qaH/kP9KM2+U
1rnBY8+5FN3sSrNaHC+i5NgPdFaZDAnHKAW1iqzcdZIbBsJoGk2TjW3/0hr09lyrcemo5SS0WwFR
BXzhPLsMGeVGd42jd7sCsDA6K+veMNt3kxTeVazFJBskujyRh9gu7HxPazNZa1BH/HbvTe5DGLWz
wZEJkzEhNxHBFyz1LgV0S+oKmdtQxT3GEgYnXM/DTRMyqrPLr16KclumzZNnTB4FRl/eqb5xTghM
toQrPSWmqDdzZqK31wF2bIcs75eMnyMTiYezI4smWKfAvIEiltNhhAyCI4Wi6EAX4xlkcLB2ZFfR
bkaL9vHPLxf/G7+z/nwAp8ye+riNN//u4SCGvDTQs9Mq1o/x1Hevw2lw/YLpZu4di5pz3cdvWw//
gKEndNNKv3sln6KoLefZyykiNBEFi99v1Wm0YyZwMB8Xa521II66Jz2U2hmWGKvY/BShJZhQJEnF
O35zpSivfpiKtdunybXUJnudITi9S+fjklg18y4NCrnJelvdARSIwWRG7d3YghszrTC/a9yh2lAD
IANzbISKhPBe2q4aWZtHgX4lonk0GMMl8ego9FNfg1f1mOqLKkMFaWkb5CnyUgxdvM0r1zlzEOdb
ZcZM7iqz2lIxDGc/smbqM05/6Sm19bjNWc56P7cpw7NELL1lnueeUsn2bpoqcbLKEpSBmaEYT6Js
N4Vmc7I0t9wlpZGfGlhwoL/r6FTLSu1qu/aPbZiLHUo/6ziQtb1jLDLR0fUC2PJ6d0wKL9r3iJCO
Se9ne2sc02MRDvU+R2hz9NyYVmjVuwevKogPHivz4KEU3svEUHOmlb/3Eov9XGGEB2Ty5SH3/fQA
gic56NmAfc2q8LdUTX9IlJplgSQ0Tyg9ALmk1iFJ8mnfW66H6dTp9uy3wmMDW3k/GMa8AKfZfrCy
+tjE9Mug4Q3ICBp/N+m5cUz7FAgInZojHR6D3NMxOOpJPO48C/AYfsJm5yEBOLH7LnZu4bcnCSlk
59qC3ZgZoxTG0XYKCSJCFiX9E0WszUYEsl2RV8Qr9V1+NnQqSsA+7dnmFLvto1CdEy2stuRdm2fw
Adm2zizv3OgJEXlGH11Gq2Pb50z5pRG5u/EMyuWag155MMgJVXOjIDtYeerBUJ8v//7jx29/XK/P
hIWP31EWoN/8+LFvBXf6uOr3Hz9++28v/3i43x9ezI/3ccsfj/zxbI1wA7X89YX89Ew/7vnj2X75
3U8v8ae/6+PmnWaRqxorgsGabamqDWrbDS5wiuB2O7QmxSYwpO+tFuwzBfKRYZbW2VsJFsFqqnVm
k1ptYKaDtqNDWMAkTQPL/6KV58BYG723kHc1K/FAUnnWf0cheDVFs+lLoo2Yt+k0+LVEXdT3NjAu
sIHJbWcmFXcb1MZY+LeulxwMYi9cstNVacOgj/dT5t6MurhLrXxr7qPMPUcNiRIBUNZJHEs9PNoF
JrtaX4dzW8Ncoj/om2HfKWcfdv4m14odoW0HibYypldJBt2lQMEpd6k27nQf9x79zM4VR6KeLnjw
H5XyvttwnIPi2I8dtoe6QK2fHDpQjW1XbiJajKTkxNGq7eNlElFGIMDUeD+gZm6RUyDVn06FcPd6
RgBk4x8s7VPQw2FHvz307/PbACJh7WRMSZBlGGlKjnC1DhjhJthq48rbDl5Hisi3Rq+3TMVCcBix
NW3MigFud7J7Nl16tEo1SN42EwpYUzpAYdUQDMwIr7Q1kO0FUiW4uEgR2mmOmF2/G1q1SSaSBYpp
9vStwomBDorYXnnbynAXpGhsrRa8cTdzOAFYo+coDX3TumoryVX26ke4zIxK2KPTLg55ip66R3nO
XWza92V5j+7jUc+mHSvhY2v1W4M9k5rMbRMaN3BhpxygEudd3iTe8h7MTYN4UejtvQyxyhfB2h2t
g1HpyIJD8GAtPaBhZ3EKbn3ALzmd3KRcl43Hc9tU6UjAwA7oqASmP8RAM3hWfiv+patqPkzSX4tS
0f0O218u/t//nSJCJHw/Sbz+lmO+eIvf/s8SEO53NgXR219khB93/cPibojfXPajjqtj7/TxTf2p
IjQMF8ogekDP8fCr6z+lmJvcCVqhjQHc0wWKFvSMf2Tlur8BCjSxuIMftPm/8z/xuM9RvT/LCHUe
m0dHAI2B1sZr/wt+MFFh7ppdaZ5LJmuBRnIkWDdWlkJmSDHeBrqYZ2kzgGmkucffBATOHuUmGCcP
ClNHTuheVfkpKTXv2TctDqOoeI6HMb//6d39d/q+X9LWeaGUaiav0HWMWfb4iyvVZMfuWskwookS
3RKICLkfNlAn+knT2owyTt1jzWylNeWpnyf8QfoPEsMPSeVPTl2sxjAFZp8uxDbPtj+u/0n55KQZ
tQv199mOGo5ie3jUuq5+Imdy4WqmfkGrB8+cTcXK0hCCcKreiGnwboWMIdCnhJy6LHpACle4azG1
KZNMclrQ28qx7lTJBr8L8Zc3KMl04tmmmFGqtPT46zij5+YGwORA79ZTqpmSiDJO+1dHiPhod114
GRxvE+pBfTPj7KGS+vBst2fW3/EojOH1v/40/vatsRxi5BC+2gZISkSNv2jAelzU8xCVgX49bvpM
q9ZWrMhRap1vOh7/Lbb1FZ2CfpL19r9+6r9/Yy2fTwCSEscGWNwP9eJPn0Kv2wBWpso6lQ6t86po
V3mlD7ep5qwsevMYIXa1sBTDoREhPC0p6L4Zb/oAKIkhD0KpsNvGEJGWGtXmJsiU2O4mryj/6YX+
7RtrGzAc+K4wuptf7i+KVEaIaWvNhsua6l7MjVlKNn9RMjmm7eqgaK9BRJqORsmZaI+Tl1b/9BJ+
ccjr7sywwMlNth6HuG/9gmsIo0antzKOp5ZO1b4V2q3JU/iLmgb7r29P8H04maUr9EqE8WK92ruQ
a3at1L3nwJyWqu7vKq8bd//wGc4Y178uO/jdUS8jq/ZNHQLrL0cznYksDZwSIS6diD0pjtERf022
FloBkKcCkkzwlQFjrXmdA8H2iW7HC1xjX9FzVjCdGGypRK/2sd1SR270rI9vOkqYxIQx5sfTsLZL
FxGa6/RHmbkt4VVjup6mYjhWFniMNhz2xNS8DYadb9KXzK7KS5RlizgnAM4qg/RdmXTqlNauEm53
CHNqBI0MT2zFUBRsiDohvGhNPPR8qOeSaACmhN6ys8z85pbGPCoHFul/VRD3XxtBgyFz1GMMJGNt
1CTUAeq+71NVvHlwDpE2zu2oDHVCRZaVyt9Azs0tAQ2EaDw4G6umX0WoDD64JrGPqUlhjoqnPChf
mWvLLK1VlZPGCGmwuo/sgdCyxn4NWcVPk0Y3phunnlfk4Z4a5uygSkQnJaEtehB/dECPFKC7guVr
kYeTvxhgg5Mh6FcL0C1qF+gB3nVZabsR3SoKFZRdbmZUy9S0x31DmVv6KPpiHwNIlMAlEYyaF71j
fev8NkAB0bkLt4e3FfdkrZL+/NnW+/wC4fFrE+F/twvnQlB0e8bk+NUObT4tzbHRs4AfC8NR5/hF
2Bn3gLpHf9Q3BmaVTU93alU6BY2L0iwOWgnXyfebL11C/6430+RM3h0wysE6Ojr5OFPb0nkrwb1l
XbfHxPTUqVrfOGFsEugMBqpCPGSJ8tkLg2tVq5AWHEszSX/dNmuS9yZiXoOCKt8O4EH2mF4eoMgj
qu8MY18HQ36XW+XrCJaPEVtyq9v0Hw5m++8Hs23aJpNSwdJngsr/66LLNw6UrOzqE08CWt4ghQUD
zTK2sMCNizCwaAeHKfxIuL2bsSM7Hs9guEmsargngO6eIBbmY3NjTCgy1Cvi6nOG0Os+9vRdNxFT
i2x+VCfbi+XK7wXOxCDAxtfp+jUZtXhZVhFd0bIJ10YUuUhoq63Z6h629fmDJ+txh0gjwfo+1neE
UR0JM2YuDf/lMQ4QtlWHzAVfKG3e0TKSxqKiSliaYgxWhkIiXKfhcIgBhS+hRJwQPFcXJ6yeiRG8
6k0s/uHt9H7BXOig8OYziIfHz0Ht/itlxy06Mmr6CkipcOxFq/zZEtpzmA7+c6+3DtTwewI1nUPb
Zi+kmTi3vOyJTQl8sFhVeDRfC1H41x6aLH3GRdKrF84s81viDnfVhJQL9cWDrI3hQMsHwk2KKLFo
q0VAEjVllPrSW3a8L6fcXSiAW2SHQmkv3CA8QqtbRkRyPBDuHXRnsg69WyRoL4/ohFLkaqWNxYj8
qGyVmgOtmUmMV6xpd7zX7R6L/cp0kcyiGCVDriAYvk3lIRTmA/L956qZunNm9fXZMDGuO1rffAGz
5Tnp9Nlq/Y1ZdC/AaMoXBjDjHuumXIFedD97XjMuBQ1XhMrD56qmuI3UJ50k8UPOZH9hNYQwdZW1
DyBdk1ZT52wgIb+OnkXPW2u+EqZFgnFPImXpag9xDS3kH04rlvWLdYEPFV+XZwl4UfNGbd43/yxO
N7zOonXi9CfDXDtDxkxsMLLDj386QsLp0P/5S3duQXxcTLPCV8sf1wRzR0TG/PMPVyukcXx4f735
x8Vf7/jTU/z048dz/Lj9x51+epk/3fLjqn9383/3u4+/TOU12kZdb+6D3MMs7URUoiUBdcPbgJbq
oeiSRdImxrHIYXQGmdgz3H5iaM4wRA7TuXTSdN0XmcMqI8crqavLVHJeFY4ZHRKjVuvBnZWi0z0+
qmEBTnN40oaQrlyZvQkB3YHTpHftx+8MM7qzzvpOONTW1oAGOtAZFzWp6XcRtDrGX3EA/9ys1ja+
4HOOrIwBiRArTaL+xSoLhg849QK0AlA54hvWZhy8tumQUmebiByj6CyU9RqDEtzkNC0RQmO600X9
DRAAJiC7GpoDS2NzTKfuyQiy/VhX7jOqevSOCT4Vev/btmbZw3qBDq0DOdAm4GwJCHtIUwH+NRwz
pE5heRsiSWaam9NdaJW8KlrZOE6Bpk9tx6xZM1eccMWmdoL0lgxq1Tf9dAkAUukFsVrlYJMBooqF
3VuIdZPwDaBdlqkdrYd4W0MIXZaDQyvWLG8ZnkzMV+jInEpU6yEOYJWrtFm7eTytG8/7zF5XrEYt
E4wdk2ETDNnDFM4M2qS7JQWhcn5tID4ij3gb5G119NlKYJZpHhq6DN2ATYwJIDVfvymmeGS+YRd7
xhLLQhf6EcFXundQPTeSukf5KE2tp8T2283guyMTPrOGI5yO+GxdY+vBcjCJKkYq+FYWXnJWgIGU
Cg44y15lVjbHpMmegGPaLzKfHuzMeo4TEZ2jyQqPbaGhE9MAAEvAfktZAuME+GhwFiPuWgrEQ1BH
nLVV229F7/pbRMIYnMFXNRbGZTFhNk/uUGWbN7gMxWHqZ5Co9BFdKqlt2NhiaSB47WAE0t8nUh4a
BJbb0J7aQ4YTi+Q+64ThI1lSyry0ZBPslCevvjCTU4hKdBzGQ13Q5m0+iJJaK2jeP6bqNKBc++IK
P15q070Po/PeDGzGX3UHTgea5CbWdX1PjJHPG5NWt762q2WlN+9WHnKKi12EzxwKflfbd61ZvRlT
lG5bJvML27X6A4R+uEJGCbxwxNE99aF+tvTuOzMXjos2GRn4NUQ6j6nFbiX0FlPIbomSHQPcCPOi
tyDu9K3CAh1m5oHvdbmLYZ5cJD7gYXZFe6ykpzKynpElhWjLCChk82YzJNJihptWshuYZ6H5LTJK
1Lo7UXy/pyI72kho7mINwb+QDC6DNKDV1pr6Z+mEX8fAKtYqY7uKyu0S580myYfwqTVNc6m+hfXU
nN0BdaMil68zkmpbAONdiEQLdklHNI8F8IxZKNjTpGtRDQkTSUnZ2TeppdTWkpx226DFF0mcixPe
PSTp0RHPJDNrxqWebG+Flg6sXF+EnQZLGCZLR7jTOpDRGhCqWAtpd0d7JMTSrsUB9VDH6sa+EcTV
kcJ90xWAeOMUboFZD1eXFJZlBjViz8EJfx3dLYyf9JyWQ7tkEsM3yNeTKxq+XUQT9Rq28dEX2dXp
6nSbiQFbFOTUtIinzajcaQuDQlyYpZ1drXuKtZrRdJhiMPJcYye1QqOzZ7QLT3OabWrxwTtTKsFY
zWCEeo86JnlJ+bhXAPDScy+W41gi4bejF8fA41ik1DMybmhce6BgKn+Zwc+692Ms+yVoh0bgEDHz
Gud061kXszH9vUJqGCaCxceIkt2oDem6jJGG6GPM7iEyPkVmpZ1tbBtq0rE3rGRaVNcwvSs1i7AI
DeUgs3XI6OMis1l3WNh8tj7IMi1fIAiOB/RoHM9Nbw27rBZYyLP6PjaJO9fKiulmPu4YQiJzLLWj
bcWzQ7Jzl63+HoMcAizVRueGEVkYOsccFNoyg9xwK0t57mqFHN0no8lKUI2SFwjOw/fu21E2h2iU
+Q048kfc20n5JhHpJIdypARncESvHKtLkuCwg8iJUW+aXgriLZ/GijjCoY7ujRQUlYvK4fKNI6u5
eQnkBxKxwW2Q35knIqQXmyAkLZDaZaPHzK1Cgm0hp0vJDxdo4urOQKU5GvVJK1tvU8TD1TDYpOfB
5CJatgaONcfHGN+Tsp64+P38f+HVs7rOz86oVr4VVScA/86lYGeO7+sZjINOM9rRb7U2gAbx289a
VXxHadSSykcGB4AOyd4tCfylw5HVDJNzM3hxjJaT9JALoukQ4hByP0ucKyWKvQ9Ob1FQUx8bo7IW
Xu33+wAVT9ZY5X3fNdo28C1SsjJclgXnsNw1KJGD/mj4DZCDST7xjPEpQ2O4NAio3fYM15Z+qsFV
sklqShDrH/0CkAacqPbdQAHLdwFeiWlPB2DK7VtmVQj5G71iOKcXKFG7YJn1iWChs5rlp0IZFxQ9
au3j91i2RDOxQjz63Zjc+X33yayqa9VYt8LVvklkOBZpKlnjHSKVPKmZcQ+H/qUM1auI9YcxG1/i
wXjwjCBcSIBJfgKFJQkecuFvWCw4JocXBwSeSLyNp8AaBlO+Ggi0WqCcrBapgyOuCOdjzDAeaiug
8IunI2zJt2CEV9HHJ86g3qYJejwYXb1r0RNv7KR+C2reRC2baAiVW67d0yM5sJt57Ov6PVcPxQQi
oMJpXfRfEWN9jdEiak1/tZpu75eY/0aWGcT8SM5Ifwn0Xeu1B0eGHOSZeY4g5S2ynoBP4qMLVCpF
uISpsWyeGECSAhwjemqpYZjOvg5hCZMYEvB50ORZld0Xqkq7Uq8dZiqqndE1ScfosCf7JKETpek+
Y5COYBln9cKKmatST55g6s3zIY7/qjeRn+pNxcYOIhAlFgLp/t71Q07tuqOv86n/FEzlKlfarWsZ
GKHHUzySxuka/4luFOTfECqlaih9HqGbh7aw34D5sZFsjrSEHt2ePnWjOwRH1s/EMYDJ1jAeFXq1
jpRrLXGHVAQJ6g/5XsAOCTCmaI64mtI+C1Fhg2sYytioWgNzWMQxA57EDy+633+nOf7ioDonZBsz
ZgiJTpboTNsue6b3gyUg9wmVjO+62CAUjgVZBqRFAyn0ZyFjLYD3+7Jg0tMfOufcBPFdk9a3DiiZ
V0a3tl8bYfbgoApZhmX3ir/+Ehs+VmB5qaJHMakFpuVPxeTusH9JBK3RrlbyW4o/bkEAzfPkaTgw
eyzAbI1ATg8nyU4olPVz0yTrKCgPNKei5aATcaMnFzvlAxs1A95JM+CHrtdTZDzGyMuBtNLjGQ3v
qRQBu5nouQmCa6MiJCO1A9Gl2crGP6NgYjwM7WuU76UvwGGWbrRqCmAB6XRsssDfRCl896EjRS+z
FlUUEIUuUMj7Rfp1RKKao4zNxfjNqcCEuN5e5iaFtoOcBzTQG7BSAspktE86XJBhhTtMlwC69XFT
8jDnbJy+SPpvbTbpsEqJiUGMxI8f/zjwTY5weLGsffxozZc/rrEJvNzSTsva5G5qkBkvPm7gp3Hw
r9t+XC7RtuNQ4171nz8F+URGafaeh+4Ie26+8pfb/n7Nxz28mO/hmOn7StMYIf+49e9P2vW5z+Zk
fmz+mue0bIPNx/1+evCPa39/YZNKUOzF2f7jcaBSUdEoYa2UF/zxsj9u/dPD/n5H0FNzHnUU//4+
/Hi9dOj/+Nt/f8off7EfxjWiK//rj1/99If9+k7ZuvJ2lkUY9sdn8OM+Y+xEAGoU2i67qI9kIpBY
k6sdExj3UjvORQ79Y+oonAdNwRa2af372mJrX3XVNc5K5pqF8G8FKXtkDnQeOMJGIy+45MuiRnvt
Yd/apg4D0rJ0P8lysBCuD8Git7OvnjL9Uy3C4xBl4Z0ezzyVsV2zSt837A0unhNQqcEZBM34TXgB
TvuIMhf6zOPQvFiR27wwPQoovkhhGmj8SnuK7ry0YaJA0N3nugHgFDW2PCg1QAtIKX5Ev8dCtSu8
2nvMiKvQw6yFMZs0OyB/PrI/PdriZ4jXTcMIKMGdtnC0aEcHVT2aziXufR68lmrp4ozQhE80RnxE
cIkzD/EWntv4WSW04rTJeBptVbIrylhcZzUGdpe9UXEaZGLIqDiGxmVP8HxkhAOtymoEqklQrXwn
jw7SAULlRhlx0fqpxb2zigRtwqhC+1fO5lQgzkDfo/DY4OJnJc58PMn+faa9g6J12OlNzTYmLXhJ
LHO+i8u2WjmmcWlLq16O87mgLJub5o7liR49LzzJzLXLvHul70DeBVcXlAMdggzGj53Iky0cbd2R
77H0VIDqlJ3rwnU0Z8ve/qmr0i8Yal8gANlrvbbWRCMAy6oUVAmv2lYCxEN44A8uQbkG8VKgNNxA
5AEkWARAFQtiwBHXLc0JKEWmYK4SM3NKnOnoGf0XNL5yUzOVPdYKOKZueVuUsOVe9nyoMGLQIA5e
fJcX7aMeciYwe208TXVvLGisMqnxqQiz/hKGPfkJoR9tS8/SzirnzM1GObxo/SC3aoqI36HFsGHL
CMvOiMetBst2CakXgJ00m5sZdA/Kr06tlZGpMmQFnFENMb7sTmYcvSMeLp6sJlDbfNLNFZ7/YZ3m
cwJ2V9lPltm1d6VVQCiQyIShEKEbrBLNXiF9CoAUu8UesEizTlFMtIM2ALbMvg20eSitDPOcNeFL
6bLT0Aj9Msc2PySWjcm8L8GrtWJaiYtvDKT4hswIhr7Z5AZ0/lHOo2BN829Ddx0nH++LFwKCo88d
hQ0iS4cYDmCmOKgjYVybxGsROBpQHwjGQneYf/J6Or65mNn92jq2inHvFaQBQC7JqLRvFuCARa6S
YaswWZ4Lv0Iq3LWnlPASB6k4zAV3vBBPumzESDaMFndH5j4tAivrBatAg4+E5IhK12jRYN9exGyw
OYXGX/wyllebTL1lQMr0IQu7bOdkt54oONwrjbU2AlSVshWfpQ2goMJte8jkCYWZ9hnVebfucvCU
vjHvRCcYCDVVwq7psJS47vSc6AOsmKIoCDua0m3t1u2yKGuMzTl9+CIg422WtuRtrX9S0KgIbaBc
BQ58QaBRYXx6bVqsAoMvT1WKpWTMvOlJOaole2wgCSobw6MWZQOVNpOhADV5DLzSxIY/cH7YQHll
X5W1w1GvxheUOcYeUeKqY1v3aBvWke1Nd6jtbDg3nrGC78psPgaMzmblYHq9xF5au+45bZt8i3Uu
+a719bBmbbi3mviIqdx8tDgYF7UXqTcJ7RVx8301DObBLCLjTMRU7h91ly6Ql0xACIYWh0WC+6mx
pgw+a7Dw2S8fGj7nO4uWQmqpt0iJ/FOR6QFGSt4MP4Mr7EB/3CSiAWfvtxjFZJVuG9V9YkEOP4FM
2IWVs9OhrLx6mfNeRRuydKBLBuPGVaHcYi4YWbM1fd8E7RVRjbnRZTOsrMRz8H2r8UwABFUoOa0R
aG0IaCu3fNLjrnhvbXppCOoeepm/J5XOfmgyg4fMwKWES6TdGG5Fa7tIyCX11TbQIcryop4aH1V9
aBQNGSLWrfK07NzPeR84RfOTMgnkCQYC2ix9tu0whS8tdWgn92rHSUXZmX53elNH+0/NbXljtp7o
Tpz0IH8ou7wh/QsdbpHLY54ZKC/oxF2NpiRhddLZcAJRZ9QkiYo7ze5hToG2IJoE8Ired/WBEcpd
GjLJzKAtXiMT9RJZe+M1MVt8gfm4Kou2xeZYGususolqV0IxguZ5HAgbfZKzf6aA2aUSln81TY91
E8Yrx6kon2Bv4kQVJ+XQ5eYLa107Ne2mzt6keUssVmmvAxecRhrKds2JBm1VIgHMkj/gojJeuIYo
VolkrEoBz5NllAIOQMI10Nn4qgXpXZoLfl12d8K+c/K+/DTr1UwyYskscjrIF0lRw0eyw2AHCvcB
BhQ8aazveukk1xGr94Q4/ZKXkLA7295ZdFAI1XPuQj1sN1mNuU8MNbgUlAOLAR/tPsSxuHJNWmWD
RwOq1GP9kYSU59vAFHGXF0pfZEnBFJJ2BuuAUicGkXFpps+MJf19agqwf9qV8TVi/a/+3sJFDZkC
jfU0co9iDMTBHia29Uod/S56N+lheSI9u153HpE/7woymoG+GwuE2jW03ILiMij3tpHi2QhMxm+q
knduhftFz+wHREDazjCcKyG9LktRHp+Luh0RV9sv839wzIsbBRck5glkXTnSZQli3X9Lu/zZnaGY
QeIfpyTVrmmRXE2re20mv0IOrl9RX3/Osmh8KllzDTEUvHczFzjlLUKyfTG6z73vGkdLr43t4LTf
BaCAm0vgV1l3NwOiwYJRpToEBVDgyh3YBOiQ0Se2+Usr0D1G91wciual6Uv5mNHR0ZxwuCF6p5II
nHzfFRMnXCzaG/Tm7UmnyOM0A7s8na62mfobKhnU9nEiF57RWSem6f2zHdnWsRyMZJ/XM47CJlvU
sz8NltS2buWPN9KqvoWY0K9FKCR9ZQ/RdRbdPiZO/18epx5V+e0//+PtPYvIPmraOvra/lXjhmTt
p+nc3/Rx1+7bl/QXWdzHXf6li/Od31zhkuMCCw0xEUqQP3Vxvv+b7hC9ywhPfHD3EIf8QdfTf/ME
uDtQT8SF+b7gqqbA5PWf/4GYzqN4gM9tgi+zLaJJ/gfZLwYUyL9KVAx6waZrCUM3DNP7u0SlcvJp
SiOCY8cSvJOjkUKGIKo405tel7of3Q+1zQg4mu6kSI/+QxlE6g6ReAXmCENt1+rFXpjRKs6G9C5q
ckDerkKj5AOgwM0cHrKWDYNbQOuw+iK+tAkHfzoBJxnUWYWTXJb0mo69bE5tGWdLq2THUEpsQ4kc
V27EWT8j63fbegDsDdUQIUZDddmyiT+adlusYvCA58SNgU7G1Og6mjWmXu659BwANKl+RemHci0W
0yma3rgq5HTjfKYvSH5UUL8lQS5RytBc0bvCPLReQLKZU15Fa2vHfjKXnYhzypIgJOlxFN86PRbg
pnIP2sbg4TebZidwfVQejpfUm/aOjRBEMKze5s706hrNU+H040VN9ffSp3yB61SspABnzscscRAD
m0HRkF5ILV84ZjGdA20kqFUcyimJP1tyeky68LGfBuPs2rp2rm37QavZR8MkgE0YVjeSAvoHqzC/
wF97c+Ik+mr4jy2BWrHTJa9NCZ8oqnCSZViuZFN3O1GLYwVjD2iX3KRpS1ChE0DoGRMcmS1od7OU
9tEttF02obEWQdvvAhDsGxgcLv1v/LrMD4D4eQ8RMNCtUPjy+lBVe9fUTn2vILhRTdL9l4sRite+
7fwcQNm0gjQcvadN/d6TlSwi/TjoWT57rZ49rRjXUyfkoslC7HEKsnU8WjfPj7tdzGwsEMbWzUIU
UG70UGKOJSVhQInAXmSJW6TbEmrqVK22jWXz/9g7kyW3kTbLvkq9AMoAB+BwbDnPwSBj1AamKTHP
jvHp+1BW1ZWp/69M631vZKmUFAqRhA/fvffcizZ0vHOjBqQWtRODBxCiIGTW+YH50yvzu1tkyYeF
G7FsUrBSMYk+6inPTaQ72FEATUnN7q00l9u8tHBo4Evgan/EC9NDVffO7aTrTeikZO4YyC2UaHp2
kgKnXj2tMVbKpQpI3VUu9q4OPMaYkkZJ0+TU9v5zE1jzmuZYaiGh6MK5kMxi2+glaaNu30l9s+a2
2mU5o8TQhkCRiuEg6oYG4IlsVO7b765vWx9M+uYlVGsYEAbgNdkT34yc/tUNomWREaIb6mmPaTwH
niGaW8DEALJM9RBxQypY/HDb9V54dKiE8cAMXmvOdL0Lx2oKg3WaDBjN1ChgRUuxKscY79Q0nGjx
0S8x+DOyjUu/ttJ3VsBw06OShtW5VpJpxhSiJcwQwlp7qndRnqYLgXK3qBXIzCIYZq7agbNJGPwJ
krJHUGN3H+7h3gidYs1vUOu4MH/6Mpx3qefZW3+KtylbMUUU4YXJa/TGmBnxV3nQN+AJTqbcZyr6
WjE4PnWwBNeuE+CEi+c/XNm4VyX6e5MN+bZEHCWU10ZetWnniolI8zgzRtzqPOgzj4JltzTw5T1K
l1s/dN+Z9Vwt59wB+7/2YmqvRjhe+sFpaXN+NJSmrnhj5mBWeXDIP2AwtvDOQ9TaxtgFrSpI08UA
jMK25zYUfa3nJDukMt0703QfxEQAqcwRJvxmeum4QizMNt/YGsYJZ21e1ICTp6rkuG/A/C29UkaH
bG7CV2LB7srxYOvh3D9azpgSwgGlh/lP7PWQHHPEjRVQVflKyqJfpF73B8WV85ELxkFQf45CHnzD
FUkvTAQB7dEtGtayPLTmm0uxCf4ofcqR3RZ5kIabKqJ5PRMZAUTaBHCIwfbp/PDJKh1wfjJslq4d
lGRT23Ph63DXkppn/nniTlXvfCN7S6rI4DOOepQXdzH2+TOAmYWTpf1T2PhLTMXV1u+0s1R1CFu6
kO+IcrCorDnctrYVcPLE7BJw74/9iYFSBvVSUs3qpp69q9r8a5KRDVNteJxCR3LzG6t1RncVwtqU
n2sZMV8KQ8yoRJmNmMM6Qgy8luDZjGd8NGZ577nXX8oWiHTEzWWTp8m+U4bz6flwHJpdDaoW7nzK
CKnLbk3s6p3sBaUNGECBPxDcpPuW5C7YKJlbu0DUDBNMwCd+5kWnTnLDIITYrHqTYb7R+gR9HfUd
Qo/WNRFHsHmyp/PFz8SdTQwklaHSfe2ZyAV9Q/TEdfJ12SMWBI5YicrKd1bNHWmqsvDm8rKYhWE8
DzDkVmajXYhlEbuXs/KzZtxPJCLh+s+UkthYFSGuxGfFVVpmHM6DjtO+VyMQ0/UD1eNEUaI64VtN
FixmGU4sp2cDL6clOOj8OKXJlj8rNrlRlDCyCc1YhU1FC0+nM4j5AGD9R9uM+QYj+QUCKjdYiKFP
aWduoBY5T5Y3YBgPHUxXmbf2ZnAHfIS3ISjq9WO2v2stjAYGLk1CZdEuH9Eq3BSdtJHzOjLC6SDK
fD00QOcaqenkIXjTiZwAm9/Sn9KWu15w0CCuUBJgohTZSY6Wci9mhZIoR1CCWUAXcwXwxUWoXTsI
EWv8taBYr3Vcf324ejZtYuFnocYVcFORL/lXtM9sAjZgxmLeFD+61GnDZU7l0KqgawQfbphSo1Yl
zwZj2NU4INQE9RSeh7zhexrnXSIsDGJuG30JDHtL24L1ChyE1RfLgg1YakVUPiZLX4+7Lqph0TWx
f8yyCkxgaSpOXzQn4QwZXnwGbuRg8j2MA+OR7mtXlVVXkLVAdM0dM2i/y+zn2CJ1jfuVbzKpzhF3
pzPBO+Y2VButahLcgKx0uyLja91TypZXfs28bJLcF3Ebia80YrxhJ1T31sQu0VGKtJ6UsL7235zC
7nB7xIyFQ6THlEZldPI+OMDZuYSuJjDZJwezJiA5RoRlpzwk1TdQzhbFzrkE6GB37i2IUlLtXtd9
wFPAvGSb32sXCknevsSzrndBKZxFbJjZWpTFwrNpYKbyCT/8lFgrvPEMQKjUOw5puuPjR6Cw8MRh
QONZGwM9aL/Ub2qI3yEinaNR2Mf+lxE2SI/RVIm7GJjYeLV5iuGMLYrWC1cM8v2DKqOFqEkotXCc
rq0cyHi7yX3mlghfsqTDOAEuEEQSUltEh4OuuwUDs/TUQJDgiGvu5+hLGcYPVvDAWWx+UnDi1OyC
P3zRCDkAdqlRTkQAxVNQuGdXAI+6RVQV765R3rOxSpe10zDkS+We8dozEoL7VIKedCrdkt1mR8rG
AytIzTcExImSdHIvzZIiyYOYWBJDNhtcH+HO934wNZfLB55kTdZ7I6xZbmHFQLqPBrgC8ZM5T7vQ
BcdGR6CxDaPsj8yKCANBfZynD12DjGsqpnKoxGc8Z8mRODsMCztKXgAfavyr49pqC8AoPv1nRTH6
K07l9mp24T4yAnSPiQMCaA0/0S8m+zvc34DBkAcHkwIVbWRHc8JaxjoUL8uhEU9JSsvsI+XctYKG
WUFejTFw+HBmQ9cLs9C/EUymXzdys73v1V9iv6svxDTqS9pQF5c632pdb8MKn5DhJdF7L76KLMm+
9ZxkjDkA9Nrnn1JkzCxngylJUjwKpaOB9zNmcOoXz32AvFsWiWQkhMgcly4V2hUEOXMgPwvzcZtA
pRmnhxN9LAdi2OFiNqwcORjc7AK8m7up3TY40zptLocoCbYBY0dkiUZsTFr6VmVSuuQ5eu+cMLdl
z9avvV+Ot5LVi/Yp9WmDA3zpbMwAIi/e60yVH0W+SqnI/ijSCl83MUI7M+wbAyjMAV1ufR+RTDs3
kQBYMCmg6M61+8BWgdG1LFVe+tlAkXjATZoho/wHT/zRh0aXVPk1N/t0M5J8hu8ws5i+JqnjfAob
NXdm7Lmd+OJ38mD1sSjwwMZtc++SMdq5ve2vCCyR+tdjsp7xbu/ynrl+HydUwGnpHW07UWQk3TUv
Q8rebcgvk/851En+1NJeuNSc+g+NBRrX1G588cuEMqQ5O3Mg0NcOBt0SMxN2uH7U19ZxX9p5js6y
Zn3Dt/vNsLPb1GSHJPKtixv04qZz/WyNQ8F0le4iTxg08qb9edQOaYSp7c+1h2shDfpnZRdPCvWC
mS0HPrNnMpg+GWpoP8W7Ebn1p6fmeh/aQ7W2nTHf4w3oWAzmtYbXxFFR3eIM/FYx8esT2F/a9dJj
5s/dBmkDUOvkv7MkybVbFBHMaoWVQEH1iboB1mVMSIEsJaZqDMSuYds3O8GPVk/DIWvHl0mDmOat
OcTdmGNbbaNLZxNdqMUuI1WCJDuII/zHet0DyIiiN1lOajMxJJ1WOuvrV6gPC4uL6HbEroYZNj2g
SvXLDvmNYx4YVJQTPuQ+OWm869qn4S7EVxRKitFHfHYN/S3kYmxO2zVn9yk9qUc3SlJ8M5M8+Oj5
kC55Vog5mPOTU/YvSZ3uQq3651JasJp1dDbDR204V72FmrjPeS7PSywad9taAzRK6ec0Wvs0o7cg
hMcCDyBJGnnoZXvm6t0jsRju2ldpfHCB3bZ1X65BagUQKMPmqewBGc9TITg+GWS+C4bBsnSc5eT7
OWyM5AN2IpUhmUWiGQtnOeYT+1f7VYRDtuwKJImyiWIwef49I8b+bE02Jxqve+UflN+rwV7Mf1jh
2LwNbnDUJg2tMEMtLU+4HrkYNozXdftg31ITtm7I8nz1sw+zMt3P2HCcTaegdelBXW2mti/OUHur
2RAZ09oq30VBWoGp1eDfIX5g/AvDm90ySSwL1X0EIvmSFY61aFKaHsdyvOiCxCu19uaCXtpyZ5eU
D0x06XCozFd4X62r7UNB9Zz6nQ07XlJsmV8a4RRXDc6XTpnimcmT9xbKctN5Qfs2O5iAiFUvGCyI
5zlXBqQyQneZwKWWjlEDRHbun9yk5W14vHlh4ALKgz7q4E19Sewefo5cwo+zvvs9AWe8gSq0aCUi
JckZAkqmFhNvfI0rx7Dj6lLWDMm1yB8AE39BUrPdVwnBQHvo9Rbt4Wdcm+MebQ//zxgVq1GTV46m
W+a6/Zt/c8zJOU0isheEWDyYHwJQjm496AMpuP5U4yKFuVEIDsjKzb/5tVcdo5xSr9wLOWondEAA
u9l77CYR9qgnr3kt58g4wXV0l3y0UagcIQ/WgMjH7Xg5uC4sn8Iqzr9+yKOqPPfy3pVBdaKIDJ9f
9uk8Ssp9txr2XgCDPiaDOBrTztdMDgoCokusj+EmXDrRVDwPtf+l9hKCnU09UPgEVbCz+mFF2FLu
Bngii8hMgUmkMTxsm4JjW3dPqc3610jCYgW/+UUGNASJiItkWSUA2CbxNDKUX/olZG8HNTjoMMFG
dZ68C+85j/AD5Ul98Ju544W22otR5oeSkXefvVMDSTFkYU6b2v8xyjbbdoX40Wc+9LUx+hC1yXXj
MdnPfPsuaGktANZiJjROHb7DRqfByRkikiSB3KLI1Y/1OFjnqqUWIInveYBeO49YDlmDLEUnvEsn
zAN3SXbUabYiptGwNFPjlXa1rajMejPOeAXjyMHiSjnQQuVETlDG2TRKZOao/2EkqOei9AgptYiU
rjwzyMM8aycebgJjO+RGe8LbC/ynq76mTesspVf3zxqQ4kbNBsSCWtODVpqXTJfdwgYJsqfvjmz/
TEwueyFmBromxM0tx8cBVPdULRXmxiANu1YRJMmJQzg7jDjGfkpNNTHaNd6DpegTrgGTsWfcBuGo
kRezybxNzREkyvpLZXC6TBMsbZGsVxOmB9hkDTK2nn5g90xAMvkI1MTvsUCN5hLP+TZp6gxksGcs
5nxy+FBxCOYWBD01t5OtIcNbMrvlpTB5BzzB8K3U8I7aOgJxy1CKD3dECyFXqiSBCaxLEGoRych7
SU3qHrloz/m2Y2loomVAeHTTp3ywk/677mkj1KQtcaXDpjcd3i8r2MC8NJ8YV0C3BxDEQ/WEkVXv
uBaEu5oG1AKqt+tjq68+kCL5MNfziVAakiEsJCMqeh7m6Dvk/ovOKxvz3PhNOFG8pcdgDXWYjsi8
E2uH1SMw5pDZkuCU+VKRA7jkEvCZ47VfCJzFJN0Ka9FTGGh59vJxUWEzZ2xXcS/S3p2EKKbYmBAC
1jeBasvvH/0lV4mLbhGAoNtpn0rEuinIQKnUWjAdwq31M9bKfbVZrBc1d+/Jb/T/7yn6j58Fgdp/
1lAEedz/vaboN8TAf9y75q8SzOOP/zdmwPT/07FIGrtkfqWyXX7pv8qKLMv9TyFMU7HYOKYjHs04
/y2n/GIJSIcLEOMuj6Dw/5VThPhPhZhrImk4tm2ZpBH/X+SUf8kuIl975OcBZlBb5PyehXYVEL+G
WTJ+Fxies9+9VhTDH3gE7V9NhY+TvjqgN0IJffCg/c4/QT20j3aq3bOXj7dadATgikFv/vSa/juw
wG/fmkUzqEWNiWcjoJLs/z0yFtajitPMC09d7qp1ZPNo9MioCzrfyvUM7Hqj5QOkxglwL0f9x5Q9
N51991Mruk3Woys9setj18AE+fvvTPwWZnt8Z1Ig/JsP4AEhct6dv4TZ7JrLYiJw/U/cp8lybOFG
zavcF6993lkHE6VDxjWhh/IBCdHDWkweBQw++c3ah8dUd6OznbvRXKOUskDhcQBGoigTSHC45NLP
dmZmnP7+27b+9dv2Ba1UFnwkfvjXbDdDDLMeGvuo5rbbzEJT6tEy0tTUjjwZeV8uJrueNrRM0bjq
1KsyUMaKA9M/4Bo8tMA/Z8x5+XxA0+RlXcGHTnm/QQpyk/ZMu+yto8Kus1SSaSYFykAKcjteGyOL
aKnYffOS/UbaQAyTR32v721Dx0nOs7S+4/TN9hwwoo3kPs7BP7lTcvwFz5a3D3RSAeqXP8favCV4
RR8EGNwgfp/ufTSUFeWJhBY83h5VyhMGrmifVT0aEUdm8iANpLE0zZlGV9EqkR6Yv5R9uZyS5mKN
XMXi2t+gYYcOA6mgb0tkbf24bKCOKTvf4mGmt7oerG3VENdjsOVcECJ/VpCt90MCBK6q7c+W0opI
pOK7Pyp6IqqFHdnOLpNsXmGW+Ks6EtORh/Zo5AiCaBBTO1342719VImzIbNm7bQUtjOCxIHnson+
w4flNxAA7w8Vax5IB94nlq3fSRKgtz2brPB8zFomdXnZdRvHow6yiCbrIwKrk66rKmyORkhPdtkk
myoWIX3SxsLNs2Kt6cSkDzChvlQaYltGcvqHOizxb75DAH42WjN6tEW85a9PIRJAWaVhxXlPCQok
LBN7Ks6nkWvjRcbTd7qazZV2Mg4rtktkUI1n2eorDVDdtfZT/FuG/60mvbcYI65Z9hD84DGFKS00
Kt70jXKbYBEpvDxda3L+SY0SIYuhciKqnd9VzeXvX/J/fS5sRd2B77IkS2GKB+fmz8sKOAYnc715
OOIAxLYNpyjO3X2Bw2htJNUCsGx1h4c572f6xhaGozZeDzHXltWzTKBD2KpsX+n55qjm/awoILsZ
TQTOjw94EwiKs0gdPpcwDPDUrstp4g6eXBzLekuzWN2pYQsPReixXtkPYgcdJFBCSN6I6FEuilZk
15sZ8CHn5xDxz+zkhvlttGQYNxOwMQFjeXpaDoKq9bl0gk0Sj/OSHax7bji9bCbGDWvd9RcKmIdD
M1oMGjggLXWFpTbsrJzOjia7KpralnGfJF8ryAB2clXa099tHf8MZdtfNZd+wTTpPHFyXJC/kvhU
uNXmbBVHX4VniY6y4Ng3XVWW3v/+LbJ+9x48KIlslp7zwAL5hIX++hbR6lsBaARWgY5f4RTrwitj
vXPzUg6h2ppdmCwCU+avdlZbqwoiFFCcFv9kMz1cVniWdPMPyI7fiR08qDymJhgeXyjHJTf/12+p
ajQ6kx70kbsZ/Wk4mDYBQyJmJPH0PGfEcfrayJCRjAU3PNqsqbZ0Da85RTrI9o6vv4KiKW5NJPXS
cqIOlwSYyUoUcuNyMSPDFWd0bXV/QIAHnW93wU1xc6B5tPSXttd5+64OflqJ95FZNi1OE8GbCeMl
1QAq2pgY9xgy9oivWrUnalM3AE8HXJ54mVxSE4vMao5UgEcHmQTTDvNBtcqsKln2vM5riM1MfnXQ
UP3WDhsnbr4ykPPXflwUb1ETXjHa6qGpz1gaaUc1I3M1eIGx/vu3/bGf/4kv9OsldjlxKeEKSgLN
3yodHUuTeeGFPo6pb+58ntBH5N52fEKcuK9WMD2uk927JxTF6B8OG+6/7Ja0p7mPIkn3Yceh3PKv
7682eyKKdlkfac6DMGeYX5oKiPowELZD/lo0TY9UNcmtTfNVU4xc54s23pC8lJsUWMFST/U1Fwmg
2ip8DzCsKWK0WdxphrqqWaMLBRuVBzOO12o69ekTBtY3KaVaaZerXQ1fY5mJDgeLV53SLGUiTGPq
khH8ZrCZSinW0KXTPZo+QojU9A6/G3YOZqgxyIoQAg3K2jlmSQmFL8MDy2V0UQDEXfqjvGhFpzeV
xnwYzIqi82GG+k6919+/gf/uRYQn8ThpUwwKHem3I0ef9Iq8X58fowHFGe3BPzC5XJom2omXcvEv
ZjwV+CmzZela8w4LPHZtA0Ry5mm9MgozR3YNMdCw6CST0X7U41n79EezO33I2Z3PQzWfwjm0zv3E
RKF3mTbZU8U/nHdBx29R1XCmMxkj0Eg/aBR1L45fsvx9SgzvYljslGXajztyQz7OamPeGr3CaD77
KbFxoPZe7wDgMJhfTIGM3xVSHAk889z1et71oVQcj+qvbepMz7njX/HCe/90JgA89vuTAPaTxLTl
gnDwXO9RvfrnLcpmrTaYNIZH6Y7JEexlVpv2qz0HASG16OooMAac2YZl0zH/gEiuwrC4RAHzwUfQ
gJZ6/1hzx38YzIMXa9B3XCYPb3rkbMuwfhkqAScza4MdTAqaydoKC4KfX8UU3ZxKMSoIhUEdHCKo
tGpjNdau/9xlVrIwtWwOv37q4FrXvod22yOT4k3xvlJPWdNC+iXTaAFwBj+NIZYfeozWnqX1N+rk
cbO3UM4tL4svjv0SqOpnYLjO6dcPM77URa+wvMAcSm6GealTrQ+9YweHSkqeyhJKU+V99zXg3SZy
xwVK50SE3XoQuO8IsAJos/1lymogoXkxHD31TAsWfthulJ92Lo9OFUnmax6AJHsIj7nNmNujqsXO
o/eYPO1N6MY+2UX/IliA+zT5sPWVAXl0wLGBoG0K2glxfat1MrAKigIocFOqy9C1+AjYILAOiObN
L6Vaq+kTCD0S/+MHbl7GIo5b9usO2wFslJV0YyZSLtuvaGKM+I8C9AnaLUJRYa7qEM6mXUf5G7Oh
nxmcM3iUx9GHhQh4Tuxbp3irU9e8jU6ZnIPJboAUVMU5FxaVFRitTtLrigPaNoXvZX+1s/ZF6pIM
jld1jHbFD42F6NXuEf/tyHlrel7hHFvJGv8sON4qcA7t3NzSvgqeXP+9LDv3EubTKR0d/0jc9C2i
iZ76ObxdfmQAo5bViDqzzVmRTuyP4/nX/8GYRtGdGWSbzhDzJvZHe+eEQ0J1ixeuG/dsOF33XkxK
nauIOGGK1em9csZxS22tvS5s7zR6hNlnptXMUutroD3+/pg2CEOSIhkZJMJeL+3tqNQfJiPrE+4V
6M2Vqw+N0dL2GyLkDmSTVxk9uJ4onJNb23JX9TTzxrXYRx4IO7sV8aFzO1pf8VeAsV1w+jd56CAP
/Gq2x4C2k23hrw3F8cKuibWGXqXOqfMaWSkXps5l+IhqV9nbAXPRyZsJvFeJFaxG18fJ4nu4NTLP
PgaWeShT2O2QO9ITCrMm2JNaq1mLZE+c0n6eBRGnXrMcZkb6veCSi0wr9brvx2EBfkBd/MZcWt1g
HQI//FKS1njuS3tp2smwbbrOxHNiW2uuuBQThrK+emm6DGIyS7IJ6a4xQoSPQl2UNTj7Kp13MCQW
gzdhJORSefa79BtpNK5FCNtbPqFildNrJOxpuk0tp4aQ3OstqNADGjVbm8wsvjS2r5+6AJCR0Mn0
dSjaTxfcw90k24+HYqwRBkJ4R3H8yJOWr20v2IQeAnlha9JC4zq/2eMcrgmA03wkCGDNTVsy86S4
cs4aWtGyWe/C2XtPJgWLGEjxqRn86dTCG+rK4TBZXX7MGutTFSI62IOZ34TbpgxhuyfNIrWzhjh+
yq6lBjcBaF8efU83tKRTiIw/xcYpk1c3MVprUKHz0eB1XBYJzXGYT/pDnJjGKgcevu4rT+x0oBUq
r9sdYyJMGCVhO6PZbpMS3rlQZPmhLZNRaqngNBuvWo4I2yuUmOy9uI9DluA/clM6zNxgUwB8WOTh
2G7ikBDSpPNgHbW8AP6YjohtU0l2yMg5l3kP5cqAhkpvPX5UHn6jWLDOB4HiBuK25cXJsLBrO/UX
nR3F+24cb6Qfmr1d4xKbAjb/WjgfHC2NV67Cn3PcFHuCCv6iMfMLZgpF9QcNQeHo+WvH5WYRuJN1
muv2w6xLWmGDKj4i6ba4Y8qlhWp4xZ3Oxzys1M7BFYBzI26O0qYKyaF/cpvPPnbMtCnXrjd2lAFO
epGSbNxVYRStIl19H8PE3LvEHPFxjfuadrUj0xp/6ZEC3fWPnBVhtPpQE5TZDNGuVmFyp23leWQ8
sSaT3gIMTx2UPg5ZuoDvW1QJonG9KA2NzJnB6+Gpa85ZNqwl0v0qiDrvC+VGBCMCdy86j/Zkq4xf
O0tCeCJsbspmuOUF4Fw37/q1UUsMZmyQZznkAKJbm9x2F8MZjtRSVJVxS8l40WESYRy1+IRzcqtZ
Waf4AI+qPeqwJOsDxmURW+n4xHa8DhmAnDtkoEU006vmpq9lRk0grKr5JG2Y1kq7RMCGCfWlRcyl
ZuGDnWLXE5U8kyy3zXx6cUTymueBvpCUK4Qpr36uo0sxZoQD4QH++qEvCHGRGiO1sJBuARmz0buS
iq4Ton2zqjkrHqXzXtu0weK4TE6Klo+lFYxfceJJ8o5Dem7b9ns2Bf73ws+RyjFq5pr3A+QfoU1Q
5cTS1mXmXoMpfdNh0b4HafYc5kpvDbAKS3KHctd0/Z7+GXykKT3XbSeoigo0XkGnwJLD0rjKVBHs
RMjHPNTQVnzZ1hi+8uoUFtEj8AeZP0AB3JvZsPOovjw3ZdPsED/tZYlBeq+4IT61XfoSiuRd5Un/
mRRE7EKrYrRlWz+TsqNsJtF0n2Zom5MlmUDRcX2P+/CWJ/Ol8yGxtUCALl41r9woib+FfVThgK2L
587J8l1jldRTsf88+amQSw5g9O3UinJYF8HbpFM+LGkRmdXjxa5ZBxxBlExmBHlGz3QBXad3j2Ai
xJApW40E06ij95ETE9ffwUjEoFAuu87FVQl0hFIAdYq7YrinjN8WlfNOFLJ8uNbJHuU0eOWDsJhu
GcbN7713oAo7TPoRt3UkkiTOi+Xc64CCCoQalXmHHlPzpVDhMwGSHZnC9LMzaPpJpY522cMPo+fh
yZ50zLZmVqCKEm6TkxVfiyFjiqaPTjLaZ76pdBsijeSG7d6lDF6kmq9FVEVPIoj30mF4hQeWQmaF
eONDz9lXpsE1BTc9b1SR711yd8dh8MW6X7l4Oe/MUnsEuQSYf1iOKwWLb6NU4y7t0lILwV90nI1S
wZ54b4084nJxLVjc9q5ffWu9nqZV2jBXNJTw7FXaXAEriV56wmgccJbOOJnPuq1fQ4C1OLWVf04Z
5KVAWSoQk0nfPEN3OxoDbK2oGK3LYFU3y+mSPbkwSJE5v2mYwgVXHr2piiJZEUBlwyUpret62JOq
ihcWHIk9FmECR0mAt9kMTp7K14HpqlM7luTXePbu4IVee2DBlqn6559139dvUPhB79evlKkrPiGb
1Cy7j1/HAFsdWPXcXdaqj9bR3ovqqEnCR3SWtI8EMym5QI7utUTt8kAHnTldbTjZnfgX9e/V4/g3
+fSVpnJ8b1wQChFZJoMXpgCmAAKsAS9GxwPTtvka2O1r7IwGlyUHl2cEbz2GfppYqqL5M2L4j3zM
LqbnDzV8Fll/wwxzlZMdPCsTTwq48VvCVIrUs2gXutYhdOBzQ2/qExv/sE4sg4P/7J4raDjbomhr
ws8OqekI1FID7B7X4pjedDW3u6okKcL25ay5rMwEQPP2oM34C4PzcdfI5CnUQ7qnlYEYc25+mY0m
3+DL9g5TmmFbMaaHFd56knH4pfe4xRm+2b0amNRiXETL0K966EJ9eCBSitU9qJOzYvyudHqbjMJY
zfQh7A1yVmuojMjD9zwfroZZ457F9PGDu62D1UGC/6pM8mfjqzn0fExsa1q0ngOtA76X6klNFqx+
Dyaen4//9cPkuojsbG3/8P+iDo/I8tefC1QMru9//RJ/+p3//j9//ZW//vivv/fXT7GYMKf/n5//
z1f/09f4h1/+7V/2+7f560tKGDWrceTNTxidT87aHDXdj1QeT2DfqLzynxW4eD12dx+HRoRCfmE9
a63CPLqs9KsEYtO+MYEY02hJUZMbHmNTIl6PM6mUKH3DuzjyYlOaFPTLqhu5HMZ4fHgO7ctAWGoB
S7V5gixJP0C8x3b65hRV9UoIdplV3Y/OJKLQKa4krmSbeMTtfZJBAcWxZC05KITQs8LZ4dlJJTDR
luNAWZdrlbkQxCRPRIsFyjYc86ZQmgEzJqukkRA+vS49T8mM/4RA38ayW+sEsIF11eYIz05Gh1zb
gs+ye3/tKaiVbrOtaL3dPer6ll1LP2AXoqxxvMw/zA7Iqgc9K6bxdNPgvNi1bnxk51oWJbK0kwfD
Ducu0dz4dewy6H/YBbLeDU9w/E6Bogug7bD159a7KcV4Cm1IcOYYqo3Ry53OZHsZ4B4hFtVvbeSv
maucsqi/W5VZ7PrmlbivcRZzEe0nkKRtnSCx9Q4slgoqgYjjetsWWCgyLr4vLr2RpWENX7qY04E1
kTgnoPvasjUWpqYNK67p+oy76iI4wbKK3pQ3YbBVtDnMiVEtLQiC4SLLjfQU0/ayqhtFd07jXYDW
Ba9uHKxLM5NLmoCsvdYuOGsAwAyjsImbrVo1eD8c5Z5l3+nnybsKKyBT7sLOE0RKn632PZtVtZ5q
s96KudwnAgtyU1V4zrHCyBqD25y4wbXJuBWbXeZucBqkfIUWe2hRXoexDn84xvA5ie4jNAhXVWXN
Ra2+kt8cL8MXrWR77AWWGI5rdyb7xlanihRMka1xwuozzcrc4AC6gUfPdmPKGoz2Gb3KBaW8J1Ob
6Ufmw7/p1FDdYJNlVL75l+FRmgWNsXtpfMZC0SBIBD9+ajce0XTmIZDjcur1NGMiFfTMobvp/3B3
HrttZGsefxXj7kuoHBZzgWGOoihLDtoUaFmunHO9zV3exazmEfxi8ytK8oi22+g2GxhhgIa6Ffqw
eHjCF/5hCxlGkNxdTJ1h4TXxLWQQismt6y59EJFrcmBhV9T7Jh3M3/V+ntLX/AjWtt338ZWAdvY2
aGxlawQA5kK8ZFZlFG0ljCUmUN/qmW+mymWp1Qdd66K5EyS4aIG7nCZcdnOpg1ilWqK1UsSuufdL
V5kL3Sbxin7tJmEz67rkGv3dhnJlB2KPWw3CC9qTpnRfm8msF525r6Q69RfvI0oP1irHdJJmuQYG
LC+rkS/6SG2pOM5L6C3h5RReykXnL6nST6qorvZGaM8anSxNDtpgmzrRFBuncJYDWVsJjimuXHCv
jmh/9i1LAwGN8IKHZA8GXWRZoszvwFGtUQV1t4EbUSbSAjpWoleDXkvNWxMpqwkJOz3LtsnH0JaA
mqs0WvJWLKZpbqJBFHsfyeu9cdhV7fsu7fZijiyVoJdbT1bCSTyoORct0VFtp3eeKOgTqRYS6PpJ
vytz+7bCVQh2A8AuJGZBfxOt37SSP6HDhdUexMqRhhwbZRqH0CYLu5vW0L5UhMvYmYbXCNfcZFzQ
GzNDDJm1LUGWbMBhG466AQR4V1fanRq1zaLLJGED7cSZJ0KNLllIbSPvEWvvg76fAJ/OlrRbOHPU
mT7t+qBZ916JpBUE43UFRXHkOJY46tokXmviQoPgSQEwtQVzoeiklj3mfEsc1VZ05dNrV4wzlD1M
zjEhATf7WZd09waxVPGyUpt5Zbp7NAvyTRXA3APUO1HoE09aBHXnvtg2G7FbNAA2L0Ul9HcYrPYk
mi5KrI6BWaGBCo6lhekN5lsjU9WjObD8GrCuglZp0psHLLcuS0pQaES576u6AUoVUWXQM5+8VkV8
UZXCGvUpdVMbsbmpJTlcZGEwr4XUoU+iKiNof+JEceBU2Km/pPca7Cnb73w6C6sS2tyOyQzRte/i
RZ8GN5iu1Zd17ag3AfyWzmzeogZY7WMhDFZRJsSzRhNwAgdoDTbeSna1h3RP2gioXMQehImkfN8g
eoY5VQjEl8zWlKxwh7LzGsj8NeptxiWueionvl5gRqjgExeoyHRUKWawJAFFKhaLxg6QM6GUNTUM
OgFgO6CqZsYWwHdyg6Q83vOOEqBq0iJMGwQaf+uiGkIPFG2FKZKW8jjTOI9yt57BRNFmhl5RlDCz
L5BCS7CUcMJodX/A7dlHlD5UYE8I4jTnDPfRy9OURVD68XUlIqspVpytadND0NSd+hY9+STfybTJ
94GKI6PZIqkmCPGdZkbBAnm8alIo+Vud1HicIcgIPa3GJxXRFc6MZG1GcbbqPYyKISN0qF5B/Eo/
IH1MJ7dvi3nQRi6dtFS5reSaQjTVg5GVQScLRSDGLDEBaoCGEF/suEupjj+KRN17qGbpxFVmfZ8W
0xz76kUSADh0fQIKEdYWYFrQiIOVVDKYbVlIo4lIMWx71BJHmigjsVHF4VwX27lNQ2hmSdaVVGry
AorqQVBhXuEaxm1XZNTgYK05WZxO/AL6UGvd5k4Or6qNo6u6UkZa0QuLWs2VsW8GX5y87WdE6WMP
k4iViPr2GEk+YVw3za3gDQLilYzndIF7tuosYqkypqEq2vMGUzE2hnfLN/2VHluHPIOw6rHBN/Ui
G3wLHawSJpFaqePcwCLJM1tEJcWMylASistI8N6WdZrO5ETawzPxV56VjnN0gRcKxt5olobeIhV8
xH50SGu1tjJiQd5oehTPVSXTplok7pU8t28yJ9oT8RHQ1GJ8EML445fEo5wh1Ja4hKEmjtIWUngP
rw1ImL7Xs2yuE/Vf5Q2SihLGmOPjF/CIwnz4TBtBC8cQwrNlnqnAORLVnyMi8Y7LB9qj4sp3rpDv
e6up5/TXy6lix8FU9CznSvPqbhBOIXH3B4B7bwTvWy4hB2YZZHtxqzStioFURAk3jquPsGk/FdCP
6T4b2lJB7HEZYd06lwFB3MRR/NnT7wqnFu91/IPRRvQ+ITFejHsd14TOtKpRSSP9Bu3HqSNb4h5t
UsyJpUqe+X156OCpfnAAYll6uOmpi7zvcA+chcEkb1pMK6LqEk5HtwxLBUGVIppkEvpUYEsobOaW
8FYI0y+gLnKiFT+kUytwMCqSsk5lvZhjUOpyhlr5pqbSmwsi7o7uSCnVYNfUsjaOjfzAWUc29jaW
fHq84EJ3vglOg0LzxmkT/Lx4X2lGEa5Ls2YrJko70aVGm7DTEdAWxhYiZneB6CJWKVD2wRmeAmHX
GtcV6tOSlHU7O0FahuHHcYFSlOxjYED0ObarqiWb5Dp0ouvMqq79tO8+or8kOvAPVEOMP+WZtEaw
SpnmkdVMitjWrlIkqFYtbcHjd48/YmhBzoDQ1IUzS6rM+iCJ6gcyAFlJISknkr2UGv82Nm1jW7bw
BLVAVMZFjeGm5HsQG8IgaJH6sPjP1AMjjn35Kgx7Gzi5aa/14cvxW7Oz0gWSWZvjd5JpQ78sQiya
Myx5ZMfWN0IRO6PUDZ1lbVntOE+RdBFz0Ax2VSLTRWyJi590STArbhAwlce56KtT2D06KjOI3tOb
wShY1WkOeY13BZN24PcP7mKGd9Ugm2LSi2vliaboOllr41JTxHEGYqS5B2uvT8PaQXkuA+9ddKW5
9xUEHduYBw16c+uHsbLzUrGhF4YCRkAz9tY3RGsRCAJEigIkOlujXcVVPvb1pAL8FZp7hdPbLAj/
YstFKzw2s7GUm+AZ4BBP9FQplrg5beU6o3qkx+IV/d8C2nKfzsqcUgyApeBjJkXXiKhZS7lw5Gut
j0bqUKintftZRQkg5DmRKoo/aCqCaHWVrjIbRzlFcT8IQJ25FGHXI34Sz9Bjve8DxBope8crPxsF
MynOtHc0bSaeryS4IBGaC1VeDpl5DDpkkPNJ6nIhwH5qASbVLol/5/SHFJotXGYwNgZ+bXbnJiM6
cuoiioS5h7AAqjEQIDXlykuV4Mp2lm7rCFeZi/xoQut/o4o0ZKny2ZDLu2ZqdPoeCg4CAE0SLImv
lFkmmMUug9QyBXq465rgHQEE0PEiGtgO2pSuQb52DVFcqlyC8yRv3CtHIvVsUySl3EwQ503NxOdp
Vo89oVWnmq+EqPtJ4RTInoT7I9UN2xeSOUfvOyHMuhHCF3lOPUJDwm9UNVi8QZf7JMTyWlKElYD0
5w6NxfdIYMP+RaP6HbtAdTM0FyQpXtup9MVU2Q2VNwOvIa6yXqmJQMNLybOTjYVTzaKG5jWi1N2M
EP5sb4Mo++R0QXeZu8ktFaMcjoqPdFjnGFtT/ERzQUH+w/YuBXbNwtKNCEdKbN2wu0cQXBWsG8dV
dj1PUsi9t+4t058aalTNmyq7dXEDRiwBZZ+gRp0drms5QUMicBt/C6V+lCT+ugiIcuhMgsHS2knl
uzC6e1udOLmHDHzikeC3t8ckwaAUATGiugaAI1CDRxCJzO2TF1QZsETIFFIfNkvQR7TUBHsjRXa9
pdw7K1toCo5f9ZdY3kyEAhl8zF7EtyZxfSx6xsaXW3ORt+PU9r/QV7NucLQFnZhRylI1bwjjAqz0
hP6ubItyX9Cb0BRT3ZdZvm3N5l2hSsoGDE6yiTotHEFk/QA+Trnu0KMGeqB6vbN2zMHwPeokQAyW
cVnm2UpEMn1tSKY7tdswH2d5EW7kJuM8cYCbBlbZrgsAqbYSGNsK7CMggXBawZibsrvu+lqKdnrg
xLvAxY1VUAa1lShptscvSEmsg65UVvHQMESEG2d1XwAc11DVEKKpG2BwQuMW/dZEp2WsVHgqacDj
8k4Dm2gn0jT2MEixhB6rLA3fNCvKzfd2zftTahlB40AL3vkuYdnwc/QqvE1Za5BqocG/55yNpzr5
p0wHeR7FVfBe4mAfSa3Sb4Ph29yTx12v1TdmpnjXBArYXHONs+jltRmqN52ZvU9kGtypA8LGA8Qv
tAlsyTJYFK5uPIA32Qm+Yn2oCdkmvtqiW6t5/XJAcc9lDXNtkA76zC4B1VBjuk9pnY0R2DBWYVYo
m9jRaZSFOEBEvb7WyMKmsZVJV8GwSYU07XZkjMXMUfXmUg4hNtgOtydsRg32azyVokZfCZ3noN6I
FGPVheo0raxqJ/ngsN08YzeKzbu6ItdrzdK+9+JB3cJXqEhryUzXCiwraPuZvanDV9Nl6uUNtMe8
0d9i7VUumh7DkT5ruisLiwM31aLLIAnu8w79W0+VMtrXeNZEjWfdgviqNqrpEM/7gTpJEoVrzE83
UEmse6H2b1OD1oOvueqSGbyF1pHto7ho9/TNbiBPFdtag5mrmkFzpYfQn9l39aIti6nZyMWdaE8I
MWtckxGwRnkMK7fGb68NgYREbdoPnOX2KK1T/SqsgVlyG3223dhfH7/AuF9pbkexLzDvxDSl+h9k
9mVWO+0C/CyWmmSVey2d0apVrhyr+hgTui7zMGt2PVYTQItCLuEWq9+0aa+FxLkLMzB8Xmz4ky4v
xEOWBfOszjKWXC7M4ZeiZUEDskAlYKmHqb91Va2ZZXS7rvK6fABet+jhIK+PX0wPC8sjmOr/j7bW
0zsZpK+mR77HvnrIu+uHgr7lo4cmFpvDb68SQrOb5Pf+6Jl18fOB/hzTRBmQmy+gbN/GOj7xr8YI
DxBZqs9IgcnKhWyalqaAxpJkCKf/eBOiR/j0WwHgz4Wui4Bmkd+zEM16VAd7MUd/NAu/foOP0/nr
v/nVG3g4fjLLz//xD8VQBo+nE77N8Zn+yiSIFwMmVzcApimKDDnmdBZM88ICIw52E9aGyEyBouQF
X9MsELs/PtSjBexvLQUVC1LenKggi4a54PezIInGBZcDQGGJ0hUKagBdX9cs4DoIoenMtSBf8EGr
4O5MFQoD83C6FiACQMnSNfhXigataHB+fV2zoMiqeu6OQHbPYhHo9GhwmDQV1tbLY8FikizyRTaL
TAPFEl/dsYCcoHj2hkCWEPC0KB/fofzdQkDP0AQxL8Jx0aEiqYPU4etaCGzV8zfDwJ3jjOXkV/Al
+m4dDNfDUOpWdYgY2JGKr24zmANcW4f8w0fz+0ejZHJByJz8P78lB2lLClI6MyXyhXbja1sKFMR+
ML7+y7ekdaHzHk3tGAho+vcbQpK4RgdGo2lqFtKaTy/4im5JDoWBB3reUmAWZMw6FfJOKKaolp4e
jcQKEsRa2eCPBu6t+eqOheHietynv78hZJFbkohQI3iEgnzUeX15QRBEXMC/lWQTriuRwus7HOHX
6OfOgmRdDLwpCpoSxsfwQ7gGX84Carh4i2tDKIER+2u8IuBUPR1Wv78WiBU4FVgFosWOIFv47pLg
dCR6JrxGdol/Pb/gazoXkHI681hQiAoJFYZ1IMOyOgbHL5cCK+SC1EFE5Biuvm4aj3HqK5oE1ALO
nQSZDAIEP+bopiFrhNHfnY10JS4sSVFgbSMuMzCAXts9yTOdHTpbF5IqIS4twpY3ZQLk00NhOBrh
flK95gSCcfn6YiadeO7M7SCbF8cTQZYsJL9+EiuIHI06sYJBdnG8QV7bSpB1DqszZ4H7gfBZ1GlW
obpBjkDw8fJQsMiyMAnFBw595CFCo+7wulKIYbeePwngqzgQIKD/LKHmepDw6uGXBGcUHYaw8v9k
Eu6TCvsWKn2Ol8QvJVkk/U8uhO9GOKmykStrlkQgQOlAGRKSlwthyKO4PgmvLV1U8c38CwnEn7hC
vpUtx64Xfj4WLL2H4md1zT/6g+fk6cffP1XphlLcME8nfzi4DTy+9mO9bvj+nyfmA8ca2otfPtfU
jq/z9L8/vcEfX/rktZ7f1fMPF95DfsjvQUgdS4VPj3l5iCh6/qdTHYr7Q+jxyg/Fy4/6mDL/7/P8
YJXwLXX41fDfKfy8HB+kOHfe3/wCb34uIfTHYkV/6l2MD1H6cO8+PD/u8Akjk8HKPPfx+SQP6eFk
3kmTqGT/DQO71YF/nocanvnxNjt76IRxvVPrC0MdDvTzRw696OSJH4OQc8fdPrTeffJm7JXd80MO
0/F4op87OPT7Q+wkJwMf48dzB55Xh/jgV4fyZOwhXOLIPH/whzx/yE+HfsyAzh164X0+hKcTwq2m
/A0PveKcKu5Pn/kxgz/3mS8P3SH3yud5HVaHPAgcPP9gOH9/7wS8rB7q5M3m4et/n1ykCDYNFcRz
n3t3aA/3JztGVlEwOX/gP3a3OfMsHa7ar/8uD6dL76lGfe507OFkluyaN9fJySp5qnadO/zbQ/xm
U3nFGwjESfH1v56n+bhcHhsuZ7+EFx/C5OQTVR4bWmePnKCJdzrwYyX03IFvDp8IIU7m+6nvcv7I
0QFQ6XcXpCJTXH6e+t/fmDfhoSXwOZ0RRZOIuc997nfEW/d51T+PNKyPpyLbuUN/rO4P5dd/nZwl
T33fc4e+4yQpH+5Po5Gnxvq5Y2+9ezc53H/34DQPLeoiZw+e5A9hchJEfet1nD32138PscPzQw6f
JGPr+qAe9euxfxarf2uU/xjBP8MAfva/naYnw1/chw+H/J//AwAA//8=</cx:binary>
              </cx:geoCache>
            </cx:geography>
          </cx:layoutPr>
          <cx:valueColors>
            <cx:minColor>
              <a:schemeClr val="accent6">
                <a:lumMod val="60000"/>
                <a:lumOff val="40000"/>
              </a:schemeClr>
            </cx:minColor>
            <cx:maxColor>
              <a:schemeClr val="accent6">
                <a:lumMod val="50000"/>
              </a:schemeClr>
            </cx:maxColor>
          </cx:valueColors>
        </cx:series>
        <cx:series layoutId="regionMap" hidden="1" uniqueId="{5FC996F1-853E-A64C-A28A-9C7FC1A4E340}" formatIdx="1">
          <cx:tx>
            <cx:txData>
              <cx:f>Mapa!$C$2</cx:f>
              <cx:v>Tipo de Permiso</cx:v>
            </cx:txData>
          </cx:tx>
          <cx:dataId val="1"/>
          <cx:layoutPr>
            <cx:geography cultureLanguage="es-MX" cultureRegion="MX" attribution="Con tecnología de Bing">
              <cx:geoCache provider="{E9337A44-BEBE-4D9F-B70C-5C5E7DAFC167}">
                <cx:binary>7HzZjty4tuWvGH5uZXGQKPLg1AGKkmKOzMjRab8I4XRa1EhJpMa/6cf70F9xfqx3pud0nioXrtG4
Bho2wiGJVFBc3HuvvTblf96N/7gr7o/ti7EsKvOPu/H3l8ra+h+//Wbu1H15NCdletdqo9/bkztd
/qbfv0/v7n971x6HtEp+Iwi7v92pY2vvx5f/+ifcLbnXO313tKmuzrv7drq4N11hzZ9ce/bSi+O7
Mq3C1Ng2vbP495eXx+rFrkvNi4O22vz7/7x8cV/Z1E5XU33/+8tvWr988dvTe373+y8KGKLt3kFf
Qk487rmMUe5y7jPhvXxR6Cr5eNnBCJ24mHkYe9RjruvRT799eiyh/98Z2eO4ju/etffGwCM+/vvc
Hb55HmiwO7x8cae7yj5MaAJz+/vL/b//a0zv9MsXqdHBh0uBfnie/e3jBPz2LRj/+ueTEzAlT858
hdfT+furS9/B9UfSHc3dsUgBpXvzacJ+ClgIMZf6FGFGPd8lT8EiJ5Rh4TKMPOH56AlYPz6u56F6
2v8JUH8sL38xoC7T6ljo409EyD0RwucYUUYfjInipwj5J67vC8Ixw4xgJD799kdz+usBPQ/N5yd5
gsnl+vQXwyTs2mOVgGn/NBcHmBAwC8S4TzzwdjDn37o4aIApFRwMivmezz/99gdMfmBAz2PyueMT
TMLl2S+GSaBS1R3h76eZ+Qm+jJ9wxD1EsPAJ8xj5LvCwE5cJhH1E+EPLJ5byQ0N6Hpevuj5BJlit
V78YNOddWtljdXxxoX+izWBxwgjBhPqYE4Z9/MRmOD/BFCPiQyPmC8af2MyPjup5gL7t/QSj84tf
DKEg7d4d3714d//iM2v5Wa4NYCL+g1tj9Fn2JgTAJFy4iB+oG34wsg+//cG1/a2hPY/VM7d4AlgQ
PpCyX4rAPTC+f/+XPbY/0aQIOuGeBzbjUYG+c3eAFHc9joSgzCPUpd8Z1KcRvfgD8o1j8qeu+Hmo
vjzVl3s8wer84n96aPpP6+hrk/qmzd9NiOiJoNQTmAMZ8DBl/lO2ABkTEuzhD3JdQYCDf21Sz9r4
twN6Hp3PHb9p/D891ZHH7PgigFTnvW6r9E8X5d9LTCnknWAt2HN94uIPTPkb1oa9E4R8hAVyCQQg
/4lr+xsDex6P727wxFS+u/5L4bYED9fe/0z/hv0Txh4pnQDKwBh6kpyChxNAFiA3xZD8uOACvzWc
HxnR80h96fkEouX/eG/2zYBB6Nnr9r7QP1EywPwEshrkc0hKMfEFKAJfWxGAgnxXMBAVEHx8B8oP
jOd5TD53/OYJ4QHPfjX6dnPfHu/abv60Wv/7qQ+wNgoKAPdBVHN97mH2BBTIfDD3HiQ54vvfc4FP
I3qglOukOt6l+uFrcXyxK479/Z8N9Hmw/vKGT0C8iX41EC91pdufGJ0I5EdgNdzzxUOM+o7OYYxO
fAHZK4fElTNKntC5vx7P80h96vcEkMuzX03leXMEmfz+7vgTXR2hJ2BUoLk97+qAeUOAQh5DDD2i
Blb3NXH7oRE9j8pXXZ8A8+aP4BdLfa6Ob0G7/ol5D/ACAVooE77ngpRDn9ICoNPCRcC5CfEfU6Nv
YfmB8TwPyueOTyC5+kP+YpBsgF7/VEggFYVU0xfeR2XtIdn8mhWAfH3CQN8hnD1q1E+T0R8Y0POY
fO74BJPNH7tfDJNAF2n5EwMKcALsYkwBFuZzArbwPSQCE+FjYGseJ09LO389nucR+dTvCSDB2a8G
yKG7f1v8XECg1oaYRxl/VGTcbwER4NYQAr8F3BpsBQo63/qtvx7P84B86vcEkMN19ItZyOsOIvy/
/3f1aVr++7wZ3JbvQgLpewJBuEBPi2sgSkOGCQUexClIAxxDqPk6wv/IiJ4H5UvPJ7C8vv5/Ht//
c936c50/PNpj9LhB4KvS9Z9ffXxu2L7wpOvH+XsWuw9Tu373+0uoZ36lsj3c4pt5f1o2ftLx/mjs
7y9hpwE+4RTqc+xDUuQBPxvuP14ioJ2CUwSe7VPiPmhuwOetety/AIoCA5H7iwxkdPd4CT8IEiDl
+bBxAegHuNRPT3nQxZTo6vOUfDx+UXXlQUM9xcCNKXjg+kO7h2f0MIi3HuUe5wyyMqD04BDqu+MF
7ASB5vh/lVXszoXo6DrDvtqQHOGQYqsCziZ+1ndJEdS4Q4si1UaShLO3nE7LljZNJNyBnvL8lT+Z
fN1qNES46Ktz4m27TuuFUmm5KKt63DTc2CXLput8GnWAXeUtUNNc9TRGp/EcOLWbXLgjsxLVWRZg
MhfLuPHT86nETLoCrcWc+Fcezk51MooImxovPW7EqVFqaTifNm2cphL7TXE+DdOVYmUmzeyVt6w+
rUcnFHNNrgY7LBJhi2WT+3RZc1mYblqRfhijiZBEdjTFWyPyfJF5uZI1ndJwFJZfkuqIh1QEmcen
1ajd6dRknpKohw00edm+HlH92mZJMJa5QrKg47wwfTxKN2/0aeU71anSZRdSt0hXxM58X9ZNG2I8
b72Sq6jhM1koh1z4aTdtTVnXgein5mwUs8ySmt56OPDmspBIOGwzNaaT8cC67Rj3eagGloVFGRdb
WGa1bIdprVTcymQo0z3sqWgWPXPFDiWuI5GHnIUuxno1etVZHpviYAfs721WXrsdayLk+Dhw3rYu
otuB90bmDYklcmm6LbFjFkU/ehvmFu88bxKL2CF6OfeFu7JFWi1ab2Fwps5Zh15npecfPH+81rVa
zHHe7qe4KA51XsMQWb/vKjXsuqKZo6xxjRRTanYKJQsk8mZLKNW1HNo2l2BcbdQpz92oMZc9K+st
m1Uazm3fXg6pd217vkEpIjdjbDYtn5JzYn0v9O1QSOwNzUokNJWT7umKNll7ZlgbVcUqb2b0qhwy
uDQVLHCNdbdq1vOSZ1l82jl5H1XCdiuuYdE3nVFrWvdq0ZDhKuFiuGB5uo4Vp1f+3Mw7r2JtwFpW
bV1T4FAJ53qsRX1DRJcvur7Vm94ucJIn+8cPhWiyN7hqZeaZbBEndNzZflwPIybXae6FrMbDTT+o
d0NSR3nu2EMfx8tRNTMUS+frCs3NUjidXqB4nvZOhbYlSVUe1G12kY92WvYqpxtRqmbT6l08DfVt
5vBeitkWeye7mUqT7VSih9WU5TtNqT3n1SouZn4Rz0WQ63ncTdqpF7WYtSzyrN6TokGLJqNaxjq9
TazXLDOj1W7QHH6OxjdtQfQprZAXNHXXhh0zw64eIGWBbV0fXf833utO11ObJurjLrPPh//af9q6
9tjty/mHfWpfjq50CX//tMl/vNHDcD7f6cuOqgf//3msT+LJhw1xn9zw37n4Y5EIvLILcePzFrjv
YtHnrPBLEPrY52MYEugENoJwKMYR7HLYawV1hY9hSLgnmMDuHdgn4j/uI4EI8DEMgczKgHYAL/EQ
dbEvIHh8DEOQ/xIXaCIIE8IXjwWjT8//DZAQfJ8JQyCWQ+n9mzj0EB+B/7hQI0QcPaqHX8ch360w
sy0nS6enIvDSWm9Mn+iNJqPeCA8CkXw8+Xj8eOXx8PGDPrT+ctiZughxYUfpV/Lx2mP7x4/m4Z5f
DnMRxnXcr3yUaDkQRcLSqDiXPsSecBgGLbVJq83jRx2DN3Cqsg8zp/l47vFbVQ4i/9AwzV1PjmnC
IWr26Rzk01xtmsThuexwVS17Pm4IqZuNTcE8m86tN8i0cZTV2W1dVd3GR6Fyqbfp5oRtHr8ND99w
n9tN59Pzri4Xbke7oGgKtjHW05V0bNfjFSs6tqlcdAT5bl676Vyce9ZGcVzVV90YZEM/rGJaFxeE
u4Ocyl7cKScOa5PX0mnG8qyptFl02dyscamrq76db/q0O8w8xxe2m0WkC48vswKJ84Jnu7TTSVh7
HY5omhEum1YYSSdXnKqhkyzuFi0q8yWL1XVl1EVfxu+Yp5wFGdrVHFdtVJCN7rNCxqVzSfNJBQPV
ofCb97ACpEqaM5FMIkghoMhYnHvYeSOZmk7p6KVh1VMdGX+JMkcFJHbHoGP8vvKyZe3Qde4kZkPL
MioXnW9kn/gq6nyPhKov/IBPxIkyAPvKlAunnObt4Hj5UqGjEsorZJ1m3cbrULd5/Da4bbepBp7g
4MsVeAB3BQt2BUJ3dUgcH9baOI/HGeP7unDtxVSmb0tcTptkDwGLsHZRDq27V129qtJ8lXax2pHS
ypmUVx6xoUPiRDLR9xE3JugnWO4QqTvpQsxYjwVZzUM8rozOUXSP9XjKvfyUN6e9RaVEBnxvMZ5m
jXEWZYMCgwUJmZMPwEmKe5cMaYBsvMEpf90Uya3TuUmIeH2WJSiVZEyVzE1HAly0r8o6u2Fx+bYR
6o71rh9M2b0nShyMGc2iukuvOqIaaevOLtKHxf24wh+/fbCFglebx2+P555r8njOzWi5aAebLo3T
GwgzTpptP3xQ2wdJlk0Bi9uP57rHNtnnNnns2tXc9zT0lFkaNG2YKqdFbvR1hbUN0ryMHIPzJYwa
v07SGOjWWIdTydOtn6ZDOORdMHuDGzZmPvaliIMuJiSoZ+VIIAmjZG0yr6pcJSEwURolLNZBDixj
QURfB2oWfoSnvDklnaw8TXbjXMQ7TrodSrtqVdTZvTa9CtvBv8hBtQqdurxNsHdZdOpd7idSN2hV
2aYPGdWJ9Gp9X1oYeOvxy8YkXuhm8cLxvbclwOTNdSF7zHYNj1elzULdJvveFaUsmnY5V1O7YrXT
BejBDuZk2EwiK7d6qtNVh6mS/TimEZqH6txfpn3XL1gv1AZlbrpiTY8D7pfnKRN4Q900C4Ad4HPF
g6owwFCy6jwbmI063hVhxQw/tVLVLNmZdHKCkvEhSFDjR40VVR40ObVR2YqLqvGToExVHUxVShfM
4tM5HoMqE5l0hNm5YzxsUJIWK5OlSxju/sIhiZUkL1ikGo4XY6JeZf5VWaVnanZ3fZEMgdv0gWXg
vfKqvWJ+vh4Euir7FIakqjeZu2xHYO7IcS+baQi9fJgl6noSVmIsQ5VkXNZ1NW6smecQiFUna6Wc
DQUuJT2dlRHqvGw70awPZVVZJilqyFaP4Nwoj9sopVl6mjuI71R9R7K2O2UwX2DuRVSNDNbHYOez
wQWrq8ZAuWGmKyUNdo9csQunzy9S9NYp9ZZab2OqftGhKvKp3g/ltLdef3RbfZvUJpyps/Q0jgrj
vMkT7wLSs1xm4KecQodOJm4I3KDv9DIt57X2unqLOFu4eXuo4yKc0rmRZTHCT/jvUDPy4CGwR7Wv
yyWQhiEgsPaCwYN5r9tyjDoy0LA3oz4f+qwKchN3Szt797GFFTE0njjv/SSRj4dJocQe99NqGkp2
Vr0fvDWtwIiKxTxFNMt6acfpzqn0u8IZb0SLlBwoV5C1jP1hGC4h8gRJqafTshN+LH0gqrLUfrIS
/sxjWRE1LBpO50Axnxx4UtFDj7GW1vWEtLZdKqGXZJ6xNIRe+Cqt5JDz6wJvvXrfFskdHoS7jv3S
g2zNg4W6a1scKcqEnGehFopygDq5ZY29xbx2JdH+Zi6SXaeWajR3se6vZhZvS6/eac+VQzEZOSrw
F8TbCNGE1eC/8tJqllPev6aIwN1GXoVz3faB8KrxcYEtmhZsem5qGmrGr0sx8IWf9GvfuZx6vRtG
syTIbsqO6B03KpjbaYBUL62lRsqHPC/2Qg+WXcDhdQqewXToCYw/rjrZT5DuWRNQZo9D03GZ8Goh
ymoMzZD4oZMUC+5k53YYIXks+6jHaWiS9lz5XoRFvIAsvJPa9gfXT3FYNZCX8+E+JiJbtkyz/cjy
m9h4aq20WLcqc0MtutfpnMlq0A/x0wSdi3baOl7UG1MFlt5gnq+Nwm/aIt0SHMNMq1xaatKLpJ2v
5ylxJTiHcwGZROQP7WtbUz+IQXEwUxPLcaovLe8OziiwbPPkwFB+R+m4TVsmY39alwN7NQOTcsJB
N+Ag2le1qjYF6l2ZVp0rH5hbUzRh3jWQXWbeWZyLZOGR4VQ40AZV2SyHFFuZF6WBoBrAbOUr3gDt
sZyviB5lPlVVQHDtLdqSzZIoRWTu8jqoSL62bh9LkbSJNFMMgSqJU0nBzZIa+rXvJtjGGFSKunJy
13pEp7w+5B25IHGZQMrqeGGK3RJoaA8ZqTuH/oivh6yAhes7YFTldkpmKmcRb52pUmEf+60cBtMs
OK6aoK6OTs5WDhr6hV8nt2lS55I2eIpif46oZSrEEzJh1bIVBLY8iDFNNoMwB1R6VjZjcZpZfuYk
SEfFSFcqPwyl18o5q8plWaiLxhatVMBzmUl2VeC39szz9DJz4ut40HgDOWoISZ4L0Ey+nEcIfsSW
ss7FnlU2Sm1x75ekCuigjxQ8ofT9roBM2T+PC9NKXs8HY4MmIekqns1V22yHAhQZnXnvGYEEHLz3
EjLxA2tcFLqlZ4K5Ad6sbNMtY68BDcBitCqiAQ359Qi8xYy5ObS0A4DGhTF4kjHyy+VY7/AUB4L3
XeCmPQg8CXgvp6sjMXolqEj2ijVNuxkzUkamt2YPpI1vCp3xBdJlcpn2I6zTLBnuEqCf1nGS9zmO
b4u2OtRFw0OGva0qs2ZHk7SUELGygI7V0bfpTVMUk2S4rmSBCwURj9ey6hQkC9bvJa25DWqkuawY
uSQje9MUBEKL7wW4F9Vaq1aaBFjsAxtIsnYMNG/GIK7Aiqba29QJOjN1UuyLGu9NMR4UI90rl5mo
FaTaTX6LA6EdKseu2s/pHO8oKp2dzvMhyqYkDzB1y7Oe2XwtjINgUVrWS87mfjcimL6yIGg5Om29
Htl8k+A6i5Dr3U+x2RWqY0HB17XrjlHVg7pVemIfU0oDa8a70q9vbMrXPocVwWzdLzQZqsUIXF62
OLvtMhfEPVgn8ZmysMK6jm4aly+GsvOl0ydNiLucQRRgYasnFLaxSU69sl8xG6+wzpCcU/Teb8VN
k9tsMasCwtCYv02dVgUdZFULlDQLo23k1kYEjS+Srcv69dg7VsZd+qaJURmmHkISNnznAa3GOGzr
68EmgxTYX/S042HsAodL9QbF8Sk8PV/osUxDaqKYjmMUs4SCVQx3PbxiIWF3+d6LW0hvvDGYZiYn
VXqbkUxzUFowDTzVZJHk5H4Guzo4fiMFbcRaue5lYlYuSEah0vEdirMiNIYcktm7yRkRm2kUIQ4Y
Za3MkzJeV6rcFmpMw2lMm2srbqcyi8EqJivbskLA3heDcqpQtDYPfRC7EgVJWl8EFPzignRBOvZc
ttR9m2hYqBXpA79oTFD3Z6olV2qe7nOnfzX3WSP7elo6WRJaUa4c3S4mDv5agFPL2jTIKV6CSFju
cF5UuwpDvtY3EO9L25QQbkB2GrgCVTA1EE4c40mcl3w3d1dJ7KgFHbA5dfIU72N04Y9c7MEGM9AA
R1hpSdFIPVscEKfxwJNYcN2gfEuAq/DV9N5l9Z3reT1YwZieeUgDqdLNMrZIhS4IXpFyQadW4ti1
M19ZoH1BXjr5Xts6DoHk1Ld1350a08TvvLQ/OLxjr7J+yKOExt5OtYndxRCmosSdqldmbC8fm6bC
2Ta45LcoxiT0eTztianwlnSxH+kKlTd5l70GgSV+19pyZdPZeQ25RQ2iZGdOY2eIN10ft4sc2SVR
cbdqxiq/KYry9b53ivGVicG4E0b2KSVTlGaJvzVkOIjZjbeN7uNtlxdXXkrnDfUgWS4KGxQxFaEX
d/nBsrexGbpDqtrl2GEnquMcJIs0y9Y4ZVdTTIZt3fs0qHhhwsyt/XA0qpR87KIZp1c8Ts+AGIGj
9e1qqG2zN/W4rp0CFq1ZMzFmSk7zG5ry+v3QJK8SeCd0X/qokbnQm9RmElZriJA6sLy4odpbVGl6
6YE4PaQgOhOlgyHplXTi6jQuSRE6iBxxT1Z9b1Y2S89aUUVlio9AsO5coNVJuko8jx3KZKCSd80Y
NWQqo1yrQCfmzTDs5jssireQwsYy6UBoTRSkCXkxrIxyTwcQwYMeTYe6opejSAuZdf67Iq2Dsm4v
vdzsjFefpthfO9q5YjPa1nPXyaGxCdyjed/oKl14Naie2YPuTzMSwOLWYWN3CdbJos3wECX1Pbzp
Ayl7HznJSim1Z2WcHJRXva0sBEWHVedePXhR4zjvSNwGZn7fWpAcyrbLAt/oG62M3ariMKI+jQan
dGWmbL+GoB6V/XwNb1yiVoA3888AfHU5VV0iYXOJH3qCDCvlCySzvvcWkMaclw8pi++7O+Z1Z5Do
V1KztpSQ1smMJ3tvsAtXmLXJyiOhqA7Tkr0tKhKgYnYl1ETe+CS/Ig1rZDWVbxrbapk2WIct5RsW
y1rr03iayHIanFt478wNK+5s4ElCYBbv58JepSndjqycgmFKJMX5wUmS91A6IGHO3QXrWhGlQ5LJ
6bZwoabTjtyX3CIWgfbVy7JEK50Bg7V09s5R0QQjlJzOhsbxzns1qjPLRZhlD17LUczdWFzdi7qq
5Qw0KFcAEIdnDnIMTritKz8Y4qmUaevu6HxLWTbvx562wBY9Bwo9LBq6tJGqSJdvegFpD2v1W4X5
O1Wag6H+m1aX+Wb0IOEmKWsC0/mg/fEocVwdpU2n9oo2l5lPdknnLQte7tRwoflcygnP8RJqXpJm
Qi1Z0fohrmIS5VADiwrVXPSV7iJ4Nbn9/yL4j4ngvuuCMv2fNfBAw6t8KWwXhU2jb47tMdHz540T
j+Xcx/6f9PCHF1PgVS94Q/LhJbyv9fCHbUICLiIGL0x8fBXiU1kWeoHYDe1h2zGI4g9bXD+VZd0T
z6UgiCPYqQf3hc1Ff0MPJ5TArb7Rw2FbMwdZHSyMsocNTU/qsrnjl07Gu3gNcsQceN7ILnjv30A6
eOVTVVyCTJhI4s7+fsjUtE7dGLJCUjXShWrjOuajBnYFCpRX+H2AutyJUlNAAcedebFNHr9iVJRQ
95qL7eNJOrFhSVrzOjMQKtTDh1lmY9oGpJjTRe/797NfOGEqLOSnsynOHWTfDwnIQK473TbgM5re
RnVB87OuS4OsbsGd4jpe9mM6RT5wpXAo0GEaJ77PQOcRqF9D5tW9jouBLjixw/LxkMZppGFvt+w4
VKzqzoeypWCvfVF7+5JPxYGYTEIVdwJ6UoN+4mqyrRCzC5L6YinGfA6Zr/fKdN553kN+VyooPBLo
voDJni+t3SAfQzGQ0Zte8dt66FZzC4pgPYD2AQLLadwStAK1CQhcDbpBMHfDFEHJzpNTX2ZL/iYf
UL5Fk53XLfirOeNobXkCP9KYBp4cXl1bQtE6C9x2bCRlDpQnaKcuWZ0ChY3tuEJNGfld1yxzC+W1
AWIaJKvDsunSqICSqE2pWc3Y1ZA0vp1GOON1nEdG1DCOvhxl0lTj2TCxW+b4aeRkUJqIS54ByVZQ
PB1RoHiSHxsolxckqpRoA4vsLYcynUyNKZZJ7S6NN86bcVykDaie1s2XfU0ikjRTiLmGnB5q5YiN
RejGeqMyv95N1jdnhdB6PXfxaoCkniIjpIPbEUoCjhy6faJgHTBT5HJ2DI+03+eydAYmS+zP4RAL
GuJs0mHMRbVsoJYpXdYsClrUQN27ZpMLtI09C8RZcyEr10ll6oHWEFcXfoWh/ACLocONI8u5Xbu5
ffsoi5e1XRaTS6N+Vm3QMBDP4sFfNNpvDtZ1qzWylZblWI6hXdWEVasctHUnnYcr69TnChgCJIXj
EFZud9GkUK9t6sqBIsZUBLxulnWXuIGoeRrqdIiBZKAuaEpDpcZumCQlCvpOgIYzZum2GUy6jUem
tqDjNXIChrXIduPD/gnqDFcxKd/kVecHaXbgmuXn4IRWbWHba2scFoxUDFE3g3CIDCGXyVSvXNKy
Ha2aZjN4GDLPOkK1T699d3xvsT2F/an5Ozct3ng5bq5JPr5u+i4N27wnC4E4ueKkWFOM17V2pqu5
zehOWN0EyAMJqxk9YPuwPWVfJqy+jEfIGTmTrUtDNHF6CqqfOZ+5tue+cAKgkcnZ46mBJFCCqunB
hf96RHKeG2lyBjOms2lR+PEqwZAazDxz1mBAlQSKbqIUXrAJOk6B7dnsfEB+F426IwvU99L8X/be
JElSn+3y3UptQJ8JEN2UznuPNqPJCZYtIIEAIQTStmoJd2P3RFZ9de3WoMpqXoMXC4834h/uoOZ5
zvkdJZbUiu7pWtqlhzMm6HROZnvE43WFT8dn00bb3So6ZZGd7KnvgFm4ZP9LRtSB1EZpyXbG8jBB
2bTq5BcGYl8mUb+9Er64QnG+Vms/FXtgl5tvg/2JRfyvmTr7vZEWslYUzqUyzZDTwLYP8xBA1JAb
e+zXLkQ3GeZLbfhPKj2do3Kyj9401scRrcJxmehcQROfHxPzI5wVQkorlAtYadErp91YhavRl5WH
6rbQBRVVW9Yi3N6bCGL/tJlf8/Q7GP1T4KLxPdmC4RAPnFTpOhezkMPzYJrSAv3JUKL0v1txtQ2Z
/vAZOm+KZvEFulZU1Ziq5y2i5gz59RrZRRVtIPRnvZEzFgz5p27004yl9332aF1AYphvDkXnaNyI
DjZoC+7P9iZUj0dGOT7j3n6bvi6Dho6TpvIlTLrt3HTizS2aHxpUt0XXEUgynW5K+HMsH7ZYnBVU
kIqI5j61qAWDLvagyLZ9GSTpq+lVdyX7RHIHTQvNWwD7JmES4374Jn18f7ZuLdOkzaPBBdd4m4Kr
bmUhfD7eYGWKaun4g3A9xAEr1EsDsWgKNFaP0J8u/75C4zHknuu3r452QQXYuEwturksuxyKxbi5
2ki/ZhAkxwwtT1OQdd0fA7e3jwPE7K0fH9ClVTGnY+6jUsyXdOirWrXp138Hl8lB1lFRibfT5rGE
fjctwa2VCxb8TTblbvlPt6sb2ZLDblRdJXppM5nMEObbrcXz8L5mXf+jY9uDcumvjUX1rZ8BgdTb
gTY6zVfCnlUzXPapK9kG8dN23pK5pYaA0GTa0fg4mvjFwLj7KuSPG/f5IYK7kYVRBz0j8N7QnFyC
WtzTkIe5G9+IkFse47fp3upcJ+rv4LYVi40djw1mAE8goEqJJcB2RwpJuEz6DtopT7xLor6aOgFf
ucfnnlfxx1NRe+XDDuAlFmPZyLKFt5XPPR9+LQ6L6z6bPwp2e9b7XpF6g37mETrWbezTap0wmiFk
JAefyeFxK6NtjnJV992b9vnRpf7jqvv0uaf9mNc1s4dkGNaS2WHLhzZx997t7v7vK7UrdUgn1NmD
qZ+72dATG2ymZwmIZ1W8CIia83Te1kPAdNmnqTuwybZFHGn/2O3MZCSO1XWwUyUJxdPzvZBANsiY
NXHF/brOEunJx16Hh9nF3mWssTCGQ26mbblDGlzPbvNuwWoDvGKQOFooyo4f4i0dftoBndKEBuQe
+qlEw4p+3vtQYl5/6mGs1i5RH0Kt73ZUsH01pPTVjvtz3ajM25PnJJ0wE+aU5dwTBjDXnjzxhNN8
T+vpg8z8h4WHv41pB4eRfextF1Wap8cdn7fN6uXi2WbGeGnpY1In8XfRRV7W2CDK4I5F57SVFjco
GB7nFF79LDbo5RDJ042fN7XYM0t6eeh6XWw0OjVDKnIrIBnB29Sln8CxCAJvxfbFk2vjenXgPkSQ
Tc1YD2OfPFimlnLhm/e0jm3mT7YiUf3AFtWXnVgEuANWlxEQBi+EHdSOT+mk9wsVkJvaxi/jxLyD
PKgsVsoiELLPVNgnOQo3DPr9DQWILSRgrnJwXnRcIw8yJOPvbThfUdkHJQZrmPcwn7D1jzzz8LfH
BeRfGJyibeK5mmI4hGku9wUGsDIDhm/y1pVS12sGcKDZmX8JW/xJ2N2mXFkPuCMWqjBw9rNYUZKF
2LhKn432nPj4E2PkguPQjW+RWEiO+jYcdXgZQyiiNaSPfVs+qA78vCWdLI2ZsjnYyUUp12VrDC1h
n2V3HSk62CUw1cSjS0ej4TyM+MSkW/iZDkOGzieC8bNjf2u+xTKAESH2tz4ZQfa1cL0atlxoA7G0
81mbxUKWdOZxttnxFNJ1ruqJBYeR0QfuupsDYXqU8bBl60YrtXb01uGp5NK4gzCzyKH+TCd/w73V
IfyteOngYKEn8PpbtI0XHeIsKzVgAFqU0E/C0jFbWlXUQSMOzRKyiqN6hmhYyyw2W3KCmdDmoW6X
U9rSqYwZiXP1aChJD8DbxpJEKJlNbNanr9aCkuWcqK8F3b+28aCPtg1pPq/190nkux/+9IYBP6V3
9ejc2ByiaDSoQvzPlqPy1P3Ynsa5ruDUkWxFFZIHWv5YqAP0KQTqkkGvWcBOfh+mp8FSSACp3I49
nx/3cPoNq3kbpzSj7U7KdgCSSJx57aPIK1P5NSxI0BS73mElEb/YMAVyYnz43JvuCzpEKKSjHyyG
JmMadhF7n3uhEgdKonswkfkcYE3fwLvmJuAR3hHMixCuiYjpsWshUS2oxaBoUXRg7OANfMg3r/lo
FtYVekj6MqbDO9De19iwe7g6ELrdBeRJeIjEDq5S6DFHuZ6Ljnrvfb8fQIBB+U75DiYSArYesXkq
lXVN0GRb0tGMBJ2A1femCX+Zu0SiR2O5p772uyXgl7r5y218q1v60eo0KKWElCXR94AxBhUBlmAV
+rB3brlhUfmb7NwcgBuiduLmQ4TTQ2AbVaYiiDM/npYSMxIyjmi3jDUty7xjTTFgRsP+0CY4WRVu
1WR1oRpMYQOzpDDwTUdM+1KrwM9CCiiA7upSkwGGkPN7KFzAnlCJLTvk+iVOfvdAWPcmhoXCPoYk
OY1N2mdksi/pDnOmdg+SJWgt+ms4Opmn8piyuM32NHnb2++AtOeML1D+VIBRiRTLrV5YhU11TX2U
ahTwqENBgzZd2LnLtgWmZOr/Sur4VxcneIjk0sVf/Vwyn5dI3lPDRQ59AZOpySwiMQA92JrLuv4J
PiknMqnzeAND9PXnGgO5X3f9p6CsyekC+mGd0Za43vuRxNbkSf03hIeE8bSdeARf0ugeINY+Inql
XzZlD8uGFnbbash/ajmwJXpbQCXlycowJ7wQQ4RUSbCSo8+iMYsHL/OwS0zxIHKV2lMc7zb3h2Ct
UtahwNk/sOcWezzAhY91mC1y8m+oEgTeXV8Xov7bkOFovWB4/nfhsVgOjVto/u/lYtMkj0jSoXZL
55OsvQMIaHpoRSxz5eamagbjnR3e43m22G55aLENYyWdon6peLyjv+zbczuIh5kO+qRN+zC2Q3p0
q3mdsHvh8/zquA1Kjj0iV+2NDDU/9m5yudZ7WqGc3DIypENB17jC5uwKaDrvUzyRu7TkajraXKkN
AijXdVOmA6RrG4oSaDPNm5SVxGvUFewezVZi15MJ489ouq5z/8GkQ1k9DdmeaH2aY/GKrNWvnYwf
Ru8vkJOmY0t9YG9yAxUhu5e0dtBAUle6bTpMusVetkcsW1v/c2DDSx/Ml3BBQ75GWJvRomZjPDyQ
WN+TzX2YOIHqyO8M1l/OlUerIBngWsux0kLBenTzR9ePj4aJgvVvHqMwB0l8wGYPiT/G5jAH6XMS
qXO/wJDoQFL0ENBh3y7mCKFpKbw2T4UhZQTsEFxSULpEuoNahzPj7p4QmcuBNmWNhz8vvD3Ucrw1
poiFH5cp6d+jjd14HSRl6+8P8zh+n3zxg6jwQtaEV4vbeZbgnXQgQqbm4E0OfbX76ju3+KIbbvIg
NuALRjQskKszJBua4xjDxSMmY/3wMghvusR7fF3hjFG5lfF8iZXT1deHWoGAVP4yZ7UHydzndaEF
/6ngOjQZ7xXKqa372GFg1x7o+pUnOdtxc2IYZ6m8eXMKOGm7JpR81lzD2h/DZ9k3l36R1zqU3UGT
9nsT+CWWgDMfBtR0fGyLhuwHCp4m/zpiCoycZrAO2z5HopqjXPxyHZn5btCJigkNQeNFP9a6+SF5
99It602MsKs2mY+B8rMeakfmPPOetP33tfZUNknxu9lUc/LD5sU0y4kz+8uNw4SWxb832EyxlBo/
j9G6+J+eSZrXAJYyleR1CLGbEE1ysgXPXDz0kQeLtrYCvs56Dcb+jokEuuuydHDiavkkdPBTiF5n
Sxp2pfniIYQ6W8//gVEPTz0152XuTz32mTyw0912hyZem4opBcshUVO1aP/33LVVF4qzF5MDW3sc
Suo0KoHAKxvT/LGckIKqAcYRHvQ6QF1jQ7TkSc8uYC5fUh4Wc7u6bGTmaZvVT0QPzpQymkFbT4++
Cm+yXm44NLLLdqAhSRugO1ixDM9b+uYJxD225dcy1Q7+AHx7UHcpaa5E6S5btPfZuhq0u0uzBCMV
MJfnm1PiuiCzHHdbeRtc8o1VdOtOzRdWYHT4k072Y0724xb0vNDqHYBnr3UPtt4exqm51VhZojZ6
CUP/TdPpnqzLG9jBH9Nva+FQ1VGBcurK6mgpMEcwewOC3d5ckWp4tJz1VU/065wM904tfjbP9kPi
XkY9QHyQxQ18Xv3EnHddcbNmVs5/6rZ5Sg3apRHrgXRY2tnaZQm2nF1hdwKwskUxpADkFzJiI7ht
7HUMHW6DTlwZfg0QnjLUnd4Hj+u9iFfvCSR2nNlOPfcSQpvygPhE/nf2qVRUdcghHDaUb0CnzGc4
R8UgUri+F11j/0mBSuQGtE4yrDKTzfrabd77Lt5BPe5z/RT6os4euYL22IACadP9W8/bk3RrU3CR
goOwX81ZVE5YD7Ld4zXAUP0WUuxibWd/tqZZqzBaNeBLWIOWAJEIPf/Qxv3TuKI6UuzHFKgHEIkT
sCriML93OKrh24R8CxSeW5r6BmoU7Emy/O1MWnErfkS+vdt0/Z48Lm161MH+QKnKZpBUuYHFndmE
3MZk3KrArj+M7X6PK9y4Pph+u3TAmNkjuFLk2AT2+46F9uBwj/0JUKD7TZspRh8x6kwG89EEoIb4
IkI41YmXybq/tt1vUQtREEIdlFY1ZR0r+Rg1uY9cSenLcS6srUk2gfR1qmr8GcNGyyzsAxSgPdTf
ekxx60DgVFZu3xZv/uWBEiIt1pnWpsd+cz9bYi6+CLsKpEmVDPI+15gOW/hrn5KzJ0d07z40cgdh
YMTTzdMlSCq7BwJqW/dNQnoDbN3So0g3GK5fGN9ifZWn3GZp4kAT718fh60fIScHNTSlWgR2whgs
gW8ODPx7afp34lZ7qs0aYMeYB/yRBrsLeadD+3vAqpCnQfoRjwz1/BKVdDTocgyCV3XU50t4mnKa
HAO9PnhmMpmkS4wWrOkPXjnP/smD4MXC+VcDCBfNS7/l44yQ0ogVuZX+wXkczez+0fsyLneVMbKX
0zZhFWymOsNa2vqAupJkKNPNIkvGUD/PUxuUyKlgOUcpp4Fp4MFy29+WuD2saj2ELRJEdXCWIY49
JgkEUu/f2sIv2BLA8fgD3mIENCeGlGHcx2p4ferrNINb/IQcLnif2jzTdZTVOqTfarZ96zr6uI1y
K+agvQR++ADZpyso6FOULjC+Q3b1pv7mxTUo4ASwukPpXu/aHIbueSb0NQigGEw8/WwMipQtWW8O
dG0HlT2Lu/BpEf5LsmbLF7s3MBECTISKiARfPrYpK7DSfCegiG2kMFj1L0gmn/6CVqx1KPIHKH6W
RL/S8Te8kw+5uDtaYXyvJhVbIEc2JuoyOsq1UOtUgKY/Szg4kM++qVGhVejTh2BeLmSYTuhzPij0
uWxEiZSbUKEth6sfhL7Ffsm/UNUj70JdIEJZUiXCbAopvIPQ5h2AJqiV3vNq/TT3YZFvWp4iXo+X
lEd/pKQ/amTlUP6PIGOwREX97qMScE8djtPIUep+aSsTlg71h0WYSpMI/q6AlVFkQKATKLqVRraB
2LSMUsZRX3FgXTGykMBVkFC0dTlY/YIJZYHhBD9Zu3xCuwwusxB36ea6TEi1MIOFK0G0b8YizAJY
OCNah5C8xPSruPerYLmMnf4YuarzZq9zLcL3cF5vam+wCc2watp9gKPP7rIDNsU3uZb9KtgnIJrH
dmTzC7ZoCfsL84N/fT+YGAi//l1KbMlqCMUz7eo30i/+J+EepMN5SU50jPgH338kaXTGbAWyG7D4
bJpenKx1fTkEI/nwBCbBrqcYKyHSmSlJXkTTn2obP2DKYflqB1LAd4PhPw76sHI7fy6jqdrR098o
kOTrHqOE29Lttwe07xFLToqPrOzNYcV5qbv4gnJ1Alma0CoWdjsQxa+cbPELFPOqQ1C19PvFVtNM
5BVHDpmc92LGzwdJFkXO3cBwhy+yg9Kj1/XYujAqEX1w1eSa/RDBAvq0bq88boBPTQF22B2iBciQ
5WQkBYjaui4nqeC3xgvoK3Kvx2Df5Oduu/Ew1WgOJmL0uQs2XfSeuYw4UvQlrGd2W1Z1rlf1hlPO
m+90bDBufb+/T8BxoL9vPweKGEg3kE/mk7EYgDldYLxkc9zbux9twaH2QaQaouJbB1sOOZ3kocUJ
vg9+smC7G7C2/Hv57wJjuik9ZPWKLXoI0KE+sL3rHw1W5sd25XHpKWQ0/n0vpNF69LBtZ//t/+1h
2YoA44dEyxkHAjz7Xocuy4ZxFZsRt79bMjqjbUdLh40zACgHKnUM0dv1fS0ephjlqhcDgF/UEbWB
vNmtzZvQdQ9IrIKddrVrHxCUtbpCbjBAHQgQFesmrXQdR/D/bPgIv3EtkDz4xE6wZ3pLGDKnuMSh
UvdoHgveJgLKDOZgEJpHL1C3Lq6HK4Qi9thMO3vkoUOj66a4JJbn60L6A6uTqQxbWz8gDv1VDJo7
msr6Ifm6dFMSVhaWRbhDr8dMOYbE2oLZBMWsrMNHBjlunB78AfoZSeGUaVovD6iSWQklO4IMtlQs
SceCcr0XkcXbC9KmPQYmWZ8on3+5NVYV7BhXwqJAFAkae4WmbS3FnvCHFvDXgYSxOyEgAFkcsRMv
nFEDwCU6INJNoIy0tnKNQ45nRZKGhBxRFDTe0RwWpkd5gnBoD3LWJDmvW6ilw1/Ol6kwK1W3VdGb
Smj00wbdBxd3N9HoF5amqp8QyIQ7CEi3jtw3JfkCsW6sPBvPv8kpte5j1pKc/XpOi3WSNGPYmg40
mh4RUW5RM4ul8Nv4Y/6i8ejs/Ns+ordrelZN2ltAifkAnxdyWDrfInKq3mwYfqLxolkwzHuxjkS9
USovks0r9F68mt37SLR+kDa82BUZqyh2vHChE1mIxvU+R8Mfu3uAfA0DaY7b9QXYLv02/bfLbi0D
kzMlufNA5Es6M8gBEySJJjiSASxBa6Dfq1ro8kinTj+5eXkizYlhZEHhsi8xgfudJtuhhbSf+dT8
inSNVEDO571+pj47kVjWZWD4L8kbH/eOxGXjDTuU0qCSMmweQyO785QlZKRZV7PxRxq2dzii5oru
OPjSyv9GegQAbKOqVe6XX2sgre1hsMLPcM6jLuIgxEib8nU9+/piGoU7Fgf3pVtyb4uB14bdRbfD
dUvsSQg354yOfUX1dAxDiO1J037aUN9SAdOL9fV5N+0r1MZeutwGQCHSTtmy95oiMl89FN9FAQts
K8ewuaILvBs82xe5f/WHpH1YYoNmsG3+ehFpOoQBhkI3yfrcehB0DOj0TqTz99A0HsJnej+3XpuW
yzYUfbIhLdnVyJdhKM+N/ObijNd8h6Qj/ySNudWJE2W9JAcZLCd0t0k+QmrJa0zRXAp/yhcJzyiF
poaub4PNc4/71mW6IarEYQhvoSbnpEm/t7wu0ziYD1hNoET3wRuNOZiL3hw3aAeuASAb8R+aLtup
1/4IHfJl7oOtWpBSt3UIitBDU7hpeoMXfV6+8vw+ndofI553o/KYrO0x3lpk8bbdZtxHtEFgRyjk
Il7lgG+RaHanvknEoU6gIzGwiUAE0ol0FdKGRykFgOhJkxMZfLieM+IiMyIG4w5cAacazGmCGCQZ
rxRUaqUa9FN+MlUUQfcPOdO/vhqRLmohxu5eNOVweb7ZSbBMbFxkvjfj3ATZFDXOzSmEuXQA0aEm
JLZqGZ9xGMBHuqMYVjv81xjNju5iZPey+GzVCluwXf74pMcvpA/ERUAWdKwLn6A8XoZ70oILVN1b
H0AxxeKLni2Bt2C3v7PqaBFRGFvd0InSC7V3MPGGXEHjXTw3nnAM2c9tC77VsQbavMEHdXQ9KAAX
C4qBIeLXYQcviJaIFh2dn0d/iU4zad4U29+fbL1uVUjZd5cmx8jrEfRghjyATDmnXZii/0DIJEzB
F+sYOVkeNLnXys8p4uMnQK2MTnDOYHKaopeA7KGjwlSg8UfbpSdGUE/iuWSIDeEmzeENwa0sivUz
4nNve2Ou025/jKPfZgnHOQa6zuvOfgLi4uW8NUfpd6d2rT8HTxee0XOpEcY5+Ti3CFDfjtISQ/YW
MkjXOPf9uia7RQH1N/VXdxcaTqYg5BsZa44Nbm7fNwbrbU0gU3xVRR6J8ANUrZd67R+HhQaP1iZF
PMk7IhfdDwg4BMXB7sMu19ODN4EORYwHiYgOtZmfQJObwmh7kj11V1XHWAvpKH70Or3bKArB/M7i
jH8LJbM7PJzQ6ugcpbZADbBBEUnA/xDCrnFqfg0QUQ807ti1tQu7Cg3YeJGP/993eufJIp4TirYy
DK6DMcF1nxUkejo0rPLgymfDYrojp/XLDNH2mjIdX/99Rb6+Wj1z7qClXoF6R9XWQJ1fmBwLbGUh
6kpDHv9dsMcFlXaLzfs2Jo/dLHgVhaC6cdyEOUUScZlWmq3JI8+/AMSYjmYbn8MwFE963Q1inP1W
JjsRj8qrsAgEj5Aog8e4TitrRXzZouEwiQLPQXywlruL9IjNjRLeR4oTRHJkfwLAOajzccpDc1/9
Ersd/XBNuJ0I/2VGO1SOtFMhaNDnelZttVGEUmNC1Vk2vYECR7MWht8BesZQRlyvt03t39Mo2F99
dG/QdJxEPGiOrpHctiJgt9BS77ER9K8ynTwJo29zvfHnFcYRmrghgLo8PhLdou22xdRI/xZ1u38L
JNgxf0sP2kQSZ2GILm8ckAUBD6GaO/oua+QwXeBcFRq04DRYHrxEocftbJIHHjAyodivaT3Irele
6zbSKMaHE4tRTLXyFC9sO2HWBJkYHD+5yP9Y9o7fVOEz7zJHwjt4AJDyHilLsMx0P6sZ3YoYlh96
TaDR9NPw5OAyVzLY0DfDIM+XBAdY6HaXhz6mtlQN39+62T5xh19oBMTANUD6qg294SYBVWVmXX5N
MNovoVT0KlfsGa0/Y5EfhrZwI+JiduweFcJJKEy87psHL+jok4Tl/15aN07nf+jo/z1qwv5vDj3y
cebQ//LYo/v6x4z/5frn//mv/+MMrC+69r//3n/itcl/MB+nQkRx9O+w8a9/aOF/nHrk/YdPgY8A
rWUgW1OcMPafeG2MfzwD7CzKLsr++wmy/4nXBv+BUol6OJ08/uJsWfh/gtd6wDr/Z7wW8C9SsSFm
Kv6HA03//8ceLYLMYuyMB3DWrUUnx+AcL8Q/R4uqlGcIYkGKnZsQl22dW3jXjrIzFMmlcmZ/H9q9
hu8Ctvis0+e9bbFFcjbmM/iLhG/JfUL1c8c5Sj8jQRCyY+AfJ/pQ+0mILQihCJSs7/Uq2cuo/fhE
bdbE6XLuh7V77GDU5wRnG/1WbTEO4MPENECyQGd7GYWKnrWCWd1SmNPARKNn83WhE1ZNxg7pmLmA
R9+aGR6WWT9w5g52JRBnOJ1hB8TH7RMCt0MxT2FfbZrtT/8uIBRuyer0M21VcI64QZ7FF9D3kvGF
jWZH5zJFBUU86Fs6pPHRujmFN4+XrBWu3EJ7qdEwQjvle4UMMPCJAREp4TEEJcYeMUwl4rNn4ujM
AvM9XhAZRztpkOPshkLKB8cZokSb1z/8uxhkcjLKEzgsSmznlMYGN99t+UwNlvJuW4uFzP61BwR1
76cZCbtAxT9XCbcrcBTafhKgpDTu7PjKjrFMrwLxsS0b7c9A9J/rUNconuLhLr4u8EPMxdMOArsk
VbTo6VuIFOgr8b71EIYha+x3QE0J/AgoOpHpwlMt6uhxTxwQEMfH3DEz3D053HQsIIo0W3IEI5yv
3YQUoumu/WSAlnnSy9rKbwQ/I5NMchQChHU45WqTE47goVCHndu9h9r0f3US0YJLSLB7u/6VgWeO
dlwgS7GOgqkx7DyR8F7LLq5wdgrwMjJ7J7E231zQB4cvNdLZfs+obuyrCf/quZlyMq57ZWqSFC1v
kVMHX2PcOjxve06tcs8sJiRPY2QyA76uB54KZJ7aQT9FOBUAvmnbnAEq9k9RAuFWLweM/+RVD0we
+OoQV1EjOeNgJFZpLyoDqczTvvkHs8bJoycZz2KAQ1fKBvY6CNUUoZzU8d/LNRVRNfgasoEgKBhf
IpRgdyz/Q8HIWAqLBPzWQooHIIBDSjrvO5W1QCutL2CD2gOCfEGRRM2eqdjaM3CX13Ts5rzmJygo
IPXowh8oIsY4lGBAZ5D486HZoqKW0sPpMuIqRKhPwUZZNsLmPAbjAjXQW/+ghwEc2L+SsP/Ezx2M
rUZ0qdca6ThYwIF5EsCe3GaQLbPqCrf+ZcAZbfmGs6DyiIW/mdXIBcaoeFDs5HScw5OOMXUDA0LE
JNstNf3wsIFJZ3qaTt7/y955NUeOZGn2F8EMWuxjKISmzmTyBZZMAS3coRz49XucNT09M2Zra/u+
Dx3NYFFUBQMO93u/c66VfQ+9rn4rGt84+yGb2q+nBPDIE/bGZ0qEmaJfaCfRe5VX024CN71HCUK2
wQq9rblvz7VZfFudtnno28qIo57aby/pbcJBhGSGjLM5UP0KbWkfyH1t6XBtBymKHWSot6/QY2QF
/ammPFTkZ7aVrozYHr60vonHMeLwOIhLgghh7xktwaViJh25WLEwZpwHxjFrOE9Z3vTcTXa/FVnx
kFR0asKuLLc0DLVGjt/iU9yDVNpL2e9Sj961R1rDUzG5P5pOdv9plRQ9KjG/V4qDEvm4g5UvR199
q6lUb/0hRIBi5rtJJ65kfRNG4fIzYrQb7P0C2fJGHj6Gqu4oNjz7/XRxaEfvKa5SpneyczvPL2p1
3wjvbmul3K29EC4to1h4+fqicnJ/g+PYHwKEcS0QBG1C85bCh/I//zu3lQX5yCROgQyPlm3XD2HS
tdsxTb3PqTaJHkfR+zyNxUFNY352+r58nu0fUqk/+VA6n+vqv/Rj1r6J1ciPsjPcuOpb722J0qcg
VN7DGHQoNAQIVSrG+SkRlnUu3cbcd6ZV02cCnCV89zmQT9imwsUKQvFk15Z9dOMdC3nbhOsnS/22
ngyL2w/2oaBU88YaqWinpf+X8u11cju5N3LjtwuMf5ZSQtlJ+v1+J3GOFGVNkruui3PVceeGtvCR
ZExVDu1szWfMr/N5BUg8FwM6j1Ub/6ig8LwOmhH3UdpufcqiC6lYMriTAXod+lunyn5yZVuHsUTG
8fUw/+dHX0/dldVZpuHHmrOVr111DBu3P+dEpagfpyZ93201OhU+oFodxJpa91LWB0cl4c5c1Pcg
KPeB3j1nYymXHTlMQmSe+QPSxn2WxAv3jk0WAj6SJSns0qvvcOOovYD4dTO8zn47P0URwailmY7D
sHDEWyZz2zhL8NqE5O0G5H3B2HZ/kDw9dk5ZvwMKAsU4XrK3Kkg106gy7jVkdHqyFFjTwmfR1X/q
vi3oG4b63rb+NRLkFImmmkMvOc/9R1GlcRJN7JH37RKcOQmd/SA3EBISKU0m0sPj8D7aI0BnJH6E
ImJTsMRLMn3vm+XdhA7Mp1sa2FxTPr1+h7fVcLeHmXpxFx19DeNm48viquHm6ickNvt7SGTJd7J7
WTvFlcsGy0sm79Dxw5HqN+acxCwu6E+Ki7tkF4iqHxwJFcW4ntRoZ1ubsfWMn0YXvskvbVQ0TicO
1LeQmt62yc2EkFVY3dy6BYTBvuN796GDRaxLWwLMu6clUK9zz+GtTIPXpWzWK28HzrpztFxZKdfr
6BBM7KM/VLIfizAEp/Dpb6ZWQpTVF12M8Pn+9dXFxE1tmaSPk2YiIkrnOza/AcBWF3aA3KlxH+w4
a437eeiPgWUratOkvTp7feUYzK0r8e9JMj3mpdm8zg5dGpNYVDsbFNmCOtqPnh/p440kQy24lLrq
4CZ/q8ApD23nfHqyQo/Qed2BRnS4IbMuz0MWYPvSD7l+StrrwVLNvTKQlXDn3CiOMRRfg7+RWqbH
KvWjg9+kmyagA6LGeSVlk5AXcnk/+VPNmc8IUTIm10wsyTW3ZhstEe4sLy/oeI7Niz/x9s4a8ghe
9dGY97TMD2NQ7Jo1j9k3EkYe5UNNpoTcOiEtoz60hUVAviSCGkV7TM3quLhTjPYIQYGNoKhaX8rK
e6Y62VHtpHU1m83vKrAotDTvkyWes7FSFy6C02izSnoUGFJyA0mtnqNFvQe1+Rm69XysVfqrkRQ1
YHbJmFyyTDya7cDPmXrKk/VDwDlhS1PBOa+iPnX9Z7PaKzeb7Bv0W3/psvHW5slNeMkdmNu61BJx
QCasQ4Iva1sUrXllzux3SrsXReBIByXqb5HVbHG/kO02KPWXgmTKai73PKdaQsBwuNSL52ymKqvO
tI98op7w6Va+nqzRiQ6OlZ2LRhnbqXfHXRWUxlM5zzxMabrN+lYcc/20Aw2ltGKb9CblZZ0LivTz
wbCd6VYQoyvZiZ1SEZVX6dbVVQb9e6K8Kq6A9k5N2sS8PNU18WuXXnfKa1lFAfz0z7wKp4s7y/tC
6ODx6yEqU5yoRki1Yh4oiw82zTIikiP3yAOZ6nvlZsa10A/pOmSxP6XJQdqrye0+mr4Xft/sQyi7
YxplyzeueNXJTwJQiDvDuXoUendEQrD7UYApo1nDRWBixfyRs074XM+OI+MhYcMriOi+uTNh4GL5
3tise7474IkTP5EqTbtkuuF5RQYxbJyR/SFvNGPvKVCaMkXwoHP9dHgrcDPK0q4g2li7rIOqtJ7y
oOohQKTxAKEjDhzU+ns6JSImgBNc15R2X01rDRy8G/Z+aKDNyTzdqPCgCdlL0D+K57VYzvx9inNI
koMjxEbqgLuro+6JDr37Ov6eLQTh2YlAVelw/EhK3v7Kyxv9ZflK0I9k6RcdqucO+650zH4lb59K
cvc6gF9yltvOOpRf6nh+oIP6Zkh5Mhv9Z+g+pLLh/Fxwyzn5oQZJDPk9oYH47mXNAUfW8Nl9w6kE
jTGsrAm+n90XK1u2jjvWn6bM42WgpleO0U0ajXN3nPXmreuI77bq71a+dTV0sMjFuijsV2YtmsfG
geJ2nTYgY7api8m4SywY6X4cWv792KICkpDmNVDKubiId51pr3GBBiGrKBK5GpZoNTZB0nQCuFCE
gxvzNMrwOUsduWlIF8a1pi86+g/3r48Qqc5oQ9Nxb9tqiYm2sQ8avfC5ScxHT+ZHI3Gzb6S3/O1M
LjysHg1C33E9Aoew8IcHYyJnyK6qf1aOyZsOslUm/vinTDFtlGb1yyoEQoCMuqzR7B1XWugQ5uy6
2NkfRwMpiUZTTBItbsBrYa7JglgPgEXlR2w/8z7XaIuhoM417FJp7KWHfykTasoG7ztpypli2bdM
td42cOu7zMxLxidcDdN4GqtxiwlHEvJYNtbcWmBvOsj2Y8V3Tz14zkDkqq0EsmEEKtPaXOhxPxPX
iraozmIaZCe2bMmNFODvDOqnh/4ZNQZUaSCo1mhQL8hocfdKDqkKY2LNt6iqP9MauGoQc7EdKgJv
rCmbWmNHtuZwNIgkNJIUaTiplEN1GAc0H75GlyQMU6dhpsrd2RpuStgXPpLJTnehRp/QURC+1jiU
1GAUPye9IHxmxU2zft+JdN6Rf62JI4JXkcvoLl8fGRnK5pHwgWkghOnrDGtHzs7Z85qbVyIF8Q37
Cl7hXLMaHmgdRsK4pYHspnwL6Q9uK3fuY2OagZEsPi/dLL9KK3glhVnuyTRaJ8stI/YwvFoOMqGR
nOI5Slh9ygE8Zyn9dDfLrtgZPSzurN9aGkyLNKLGtO2N0NBaqx8EHFulgbbGSlGssX/ZuYHAx2sn
B36WANWZkp1Iq/B7ncqngKTQnzGJzpFj9z/yoZE7udRXt+incx0pdeb+To8PN/eLk81iI8aJHaB/
ETAhv1nCUhAk8OghqJ492r6If5JDP811vDL//Pvqmafc/yXqbPpFcPxldOT8nUNzWGJQq6tJEjut
B+6jGL1G9GqvxtBoj1bAMO7sZ+Va3aPkrMKyAXJoaviw1hjiqoFEqdHECEax1LCirbHFTgOM6xfK
OAE1crITe2SXgI4aecSU8NfSEOSsccgBLlJoQDLRqGTwBU2m4JMDHCWt8GDnaLRy1ZBlonFLevl/
Sw1gejRjTwQNOwLKZMQszWlqYJOF5thphFNpmHPVWKfUgOc6TQAVIJ90bsiyaAx0gAcl6uBzAgUR
bTUsumhs1DABSEtIUsx8y8EsbQTWC04lvFsDV6T12Gqv0shF/VRir3locna8mlb951NkwO8Txs+J
ylnECsDGqnvpNejaKZDXVcOvocZgFw3EthqNtWFkA1hZ/LT2q9D4LP6YfGdB1LoarXVgbF0N2/ZQ
tz70LaEE5y2Ex51o34Pew3NwVWq88bj2tv3Cmq79dwC9vUZ7hYZ8bY9qlMZ+s+Kx0BiwXZcfhTe+
Vi4M7XSmra8OVDNILvMOvuSaKDa+YOJEH4IBuYiVOTsxtc4mH8GQGw0kh19osoaUA2hlT2PLnQaY
O40y1zDNUsPNaa4xZ3jnRIPPRYcJTqPQ/bHSYPSqEelew9KdxqYj+OlOg9SjRqpLDVdLjVnz9z3S
Ovms4K9ZHQyS5smh4TQeF2H1DHG0rzW0HWp8O/IG8AmIbgTcAs0GpsJ2kAfCByttRwBwswAFnzQU
Xmk8nGKtBpuIJS8G8LinMXIjFbqCdCvZv5OCVk+2Rs5hQZ4WGHS0NO1JaSw91YC6A6m+amSdlZDi
FBA73qdlB9ew9+YizmWEyk0cBg2+ZxDwQlZVHBoLSatGwjaQxyntfQc1n2p8foKj9zRQX2OW1e+Z
XqNFOXyn/87mVz3YGsUPgwIepbbD/VLD83jic5pwFnY9zpsOiWY+ZvugVXPsaMy/GrpbIxsRhx35
E60CCLQUwNd6ANfXogCtDEi0PKB03DAmL4dRYNRyAeqh5qnHN1B21XoKaWhd+vd8NnJcQI23MXrB
v4fyuFMy/ANVnhrNo2ypjwqH9k9ikFIvh6NcvfceCO1bD/xCOLtV4/qSFIV3GP2KnENChabyiAr6
RXPramPZjeYa0ec1B9pg5qXsh/bmZwTEtkmAPhZ25pFalXtrIv9Hq2UNg9Y2ND4CBxuTg9KGh4BT
aBxpzcPX0xAyLscAobQKYiLH4Ws5xEjPikxNjjDCpK0+OhAIcw/q0bPRy6fYTuXynlbJViIJjpqM
OiQVE6rHqbEbsVNYWlORa2GFhDxDX5HrBwujxSrXGQ4F08WwiOricSC9zDT92ETqTy5fH4ZlkuyZ
0qBo9LXQ6lnfXaJeFI92WabbXilag4j3Cq6sHzJrkA3MP2iS+6fSWv3H1VYOP83Kfq2LcwxTN383
nbrj7GUZJzsXv602iM6EP7GqVuqHLXsvZvgDqVOnapO9LcIP3louWXnP+S8P/8fPJYXZHFDMI/lD
SY0m2c24HveeW1nfIuW+D70Z3KMuiLbG4l6quU2+rR15BquClsFudzSl755KmnjnUCfYVZtl+6kb
+TO1re62mntRqltJf5E9xrqG138eXMwOgTl907cLTgaw9LW6uXYSnCV1baYiGF3spqW8OqPHMk+0
ak5shTgjclBfjniWVadulT67V54PSpODLTMjIQlnyLNhXs9Jj/UOZoMrqzXXc5twPZShG1P74uYg
JwGbMpHVaZfUPjtd7uxoJxoc0F3rbiWFdR8QyZGiDmZywEu1G2y/vkyBRRnKm8SOUK4bj8GTNXQS
X2Vt/PPQ40JmKsr/99UP+fB/bSK6ZuB8vVa/1P/6j/Er/212ysNPxaS8f82x+eof/vMt/+ofOgxN
Yfp35IaBY7pfg9j/pasPGVSMLN43bQZW/DMO5z/6h1+6esdzIt9jmI7NkMn/1PMwVtf3iBBF2DhD
upKB///UP/RDupT/Tc/js3wBTQX8nx15gfs/+ocKILQhSl4eIWc/s5rzNcttcSRa1rJtbE3uh2aJ
+ibk3b7z5myXr9TwUFoFe7OpZgSbzhMI4y+ZG/mpR8m+ncfZ3lcBpxyzyZ5R9fyNxuQ8TNzlrKVY
Y5INz37QO2cX01zsRPJ1mEdidxgkdGjlNPOifGBjKAuWbt+IbnY20ZkDwd8TacmO0ZjRwOMm0IaG
FacGRaO2tx4X6i1I1WxElBRnWEzU1UITcfREeDTN9lZMkfOYY2zYWMkKReNsJ3POOFSmCyGXVj2K
MIeoMGHOLV/GiiNlTibQ5r/VlUfa+3+kaxzIXUc3yNrf/TL711ZnR0ivvCHYTuKvT1XCI0bo8m1D
9Jdg6LaWydW2Vm/vRUa2jxKc3NUw1bHX+f61zieI/WT/9aSdx3VPoRBxsjcYG9UAXo4T9tWu9q4E
DYoLSgGyKNVjyImKVmE7jK+EOtz9tJRo09radPHBdJhFEpI7C4FOMg/i0WZ7E7ue4eHhba17uLq/
eMXPdtBTWA7z/jV0+nPEDkd2GfV+RMU3lQQfaTmODwEpuKPqXhGhBY/WiL/U6Gkns23bNMLLnoou
VftqXbZjVFgHd46A0Bvr1rl/XDPtL/44Y3wJpn2N9dR21ujYlhGdrkBduuItMCkq2LONOrYmcDO9
IVozY2cN3F20sIURfujeVls8VbU16oQHXc7O+Nmk6RonReRdi6D2r6YtnDhsyp/z6O5Q25bXcIwU
xBIPTdgs9zVSOJ1TYviTv57DpgB10x/R+jI5D3k/Z9u2z2SoUQqhQdiwm9+aWQ//XZREcys7PNcz
JgjXAyxP2mSK56b+BjFtXiL98PXRvx9mIzDOlnmGoeAUpEqSkmKi5NoRTzNDad45A2ytwVi3q23x
hvImQm9gmAhW4tybyb4E1Y/VT/80noUDtpu6OFkckm/+8ETxj4lG5po9WY0TPRIVL6PiKkKvjoW9
fB9DI6MQ1uXX3M+4Nn09zjganpNyvrt+ZW7XunD2RDQtbJdcVNbis8vpqzeA7Rf+3rvWUnKXdlrx
UyHvHl2L0pyfHRbTJJtclPnF8wUGQ2qUOVWw2riHVvIqjIljN/vVrUGr8YV5DlDNcs+Xso9frCqO
MsLTE/kxy+KuJjKqyWHDvT50SO2POScbWgTPxAP5r+BNawsb8nuEUpjXU5qMyT0PwVy4x4HgrB9W
Uaec/hZxaxVzFqp12xPDuJpFGV5Itj9WTF46WbLUIwESY786xBvbeno2qYk20zkFHt/VASrjpNtS
0dqn0llOa5l3O/w5x54Y9rmukmBnri3b5jTZLVkjjlVAwCfP1Ll16P12Pu/lSQzjoS6QvbBtbPdt
S0hdddYeCG08GtZujPpt2sIjtMrNY87PQcIp2xblflmMTbaM9SGUqjuIcb0NTvOcWEW3HfK6esws
NFGTOsghcR4VXtbNOpQuzeyo3KnEJhRMCvFkjxxfWVK3ir8YFcRhAVLqBv6iUZxbItsvgxBbY3U/
aa3aH6FTHHO/Z+fRmL+S2bQ2DtftGC2bnCPdzvcnjtFhE26V7yNGbUNmgSCJ2+RUTDeJ4Vm7Iq+M
m2sJOjrliy8BjizmNrDBbWsyc8hVB47ytDl4+s9H+nOhIUPUXOxVOm3Drcu7Pc88pGFx/3pqzgzq
Kb11M3r0SM3EBi0ak4evhyjn1IQzCmMvvaV/PtemXJZEisePXPm04VdTvjSiw31GsArveyheshFH
dKOJdJMOW9RPr4Kt3SvOnIuVonoU2Wy8FpjkqfLnnzSXscou9tmeguK8yrNvLFR9LbhpkomAO5xw
CjGS4Ve/8Cif7ZDadl+0F9NEnChsxOAdhhnOF8a0J65NGs2gbVvYmmj3xqdVOwUsKz8jB/b3LmMM
NA5sn0OlQFySU0Qr55RGAExraPkcqJRxLwv6pX7q7+wKebmkAX7wQgoVxIHNhdRyneSHObJpkSV0
OTNyd005ccjnDEfAwNJ6GYLToWyfzIX5GXbCL61tkh9jh+uCKPmtWS+9ZZsHfrnCF3ZU6yx3xlBP
GxKV1KJhhTgsaccAwF8KSN2xGkxg7ptA0AOrcwe1U5N/H6KpPkbDNqE3RBPZfGIET3KsnGW/TrAS
bjLUMbaU6WDktOnNCIufDPM4u8lUIuMjWFcS1D6T7T43LUZgs0z3/DEy1g9HxS18s2gd4CsPxiQD
tl4L45trOVqJ6d+4oUMbZm24C3vqLd6hRiNxGtWoYlxNt3Vx6aHVVDNhFtYCphhcc7POYjqKtI87
meWnUBT4lznFOGv3MCz9VdR9uu3sglAjQ7zsh67Ipi2B3Zcgj7pHxWC0bTT2fwPdz3Lk0J4XVJlB
WdRblREqnw1XnCq5El9kqpdViRMF0RujEQc2S8hb0hwB9xKYe5ZTNB35WN6rnnB3KvJD4I0z+QQP
gUw2nDI7vLcNLZfJrzZ5kIu7cJrfUhoW0m+Wt9abk5v03tLBtm5N1m5sYMyHoCjqB+lb27yT45Mx
UyOsEbNsRWctd5N16kt8xrmSOIc7mYdl8oaHoSMbyTKAMYQ0fq+q9OQ7wf1Luc2AMxE3urpHXJHJ
AVH0McioYBqdMd+pOU7H2i8PKfb/OIf6ua8k9w8zGseMt/RbZKqNtahbMifyZ13yG1wHJ2qhzOPE
DviYwYVvusEPeK0pHm6k/jAI4ToQslgHX6TpbQ7bx85ymw1Zov4iUu6pkb+GcWqt+I4czmk3VJLl
JwnPjUNddAjSdjdMLsp3uzdfqAIg7kjufUcbnBAXNqo6ay4K2xqDwOwy4BG4qGCoHP/s3w+1fpo6
+p8HYO42fuKzUiLE+v/1Tf/+yn+e//Ol/3ysPJtv++dX+FPCTo5r9esH/s/v+udX/9fv/fdX+BnM
0lx039RieVe038MmsovxxHik89guDwKj+c5T6i89A6JxrXmzufMfhqF/LQlsP7c5aQxwriLtP5cO
w4I7MSkq1XNCpjZ4DFZuiw3X5gnMAEOW54/Po5cv2HNDNBXjDPvrpA6Oo5ZOSKuyM5wH9ZXWLt9W
2/xMV5icWblnz1LW+xoN5d6brPG6eKm8jQC1O0vNyY8+Qiauv9TIGZvSrIbYN4X/YwnIhJOPvamR
EWtZQfnfbEa1IWcSrwG/0OieITvPjUDhY2FRQO6cUD8bsWxNtJ3S/qEJbXiiAtRo8k9Gs3axn5m0
b9KU3fuccWaOjh1+fbt49Nj27z1g37gPUv9GedFxgqtTsGjRuNoLggglLJeC1JnQFUUDs2ZyDD9p
2PxcyRxRLLgrVnK6E/JekzKhVT0TbKKjvubBZu78s+l49AC9HtqqKbY2eewceT3q0F2HT5OBNN7V
4KWYCjC6bi1vVmQ9+ESQisqIaMJCE7mruDCfQuvH+ujA/fBhQqGAy2iM5w4hkDUaXGMreijL/dui
F9kOXZpvg0db0b0vdoHRnTeDDxXnY29Qwkx36YQAA17ruxFpCn0IPoZm+BUU6y/pd8/5XL9xf6cm
V5Ic6V0r2Ybl1VtGezPVFSjhSk/ZNalUlwvTFxrtvxQ4Yl4YEKa24qrS7q2Z+O9BZXkZZ2byWBGe
qDR/kLn93lrFkwr8I+y3CQCyfIxwQ/S4rpHxfW0YNVEY/SOzU1piCMXH2NLiLgvECYOXHbPuW5sW
TynjHXdtFDyPfvpCnqzaAqmQnowwIFYVuRViXEUhfmqFFzMCaoxX2yCz6lPt+eel8Yjv29HHwlDP
STeZxkXe3cX5CAMW0wI9FbLJ8TwV1lFAfW/cXIpd9tIl+6QDul77Q+4QPQTIPDsgWbt+YLRZ6rvj
2So4Qn09zXy/QORUpJe1X5eTF7DFmk0RPWFhip5k0Nq0JMlr/Ptz+ZqCCkpDHL8+9/UwmowlShCd
+RmDjkTOgdhj+KMy519BRw7A7UE7oBGOPjpvht6EG9KK/m1AKNUK8u5cL6Xwgt08m96+ZArXHnK5
ORiOJd+AR4t4cmBiv54OKzDhLIajNYyPJsEb0xT9o8XohH8eslSNm7BKJDONVHoqDeQTAT6BvDE/
ShC6A9bJ42SEoHQdfl0JBk/Bt4ibqg1IZbTOkSGru1bJ9N4G2S7MWHTbpuLUuNw49wznUhFPdFsq
c62Fy2Jo1pscTNrS7IlkNL8Tj0KBWNOcrMW+TeDqKtMgepu4EJrhTyXyI0dDTjPK7fZpcosQoDI6
JfxTlpyKHSayLDTZZpEHD0OAxbaV+y5izlYrIQ9q3sx5kyDLk88+asXBS5hEQ0rXN7nac8t7y0T2
+F0YPatKkSq8GExxW7mI3ZU7Uap+JKEYjx1aCT0X1VahQ21dirNdj8y+jK5TSz3SmHM0vFn9zbQZ
sQq/SPKqbct9x+a5kwszM+se36gzZfuiju5tT1+4viu8qnUXMWGhb58CW9ZXas5sz+eaX0EbHPHN
GwgK1NBs/DbzX4xpIIVC+pqhbcMn3RjUBfbZrEz6E7dsqb4tgzn9ppR6bCp5TIhfv/ms1h2DIY4O
OZkpb0+gLgrjZmAOCsvtzKDB5JRU7s+SbIAP+32UtfnKaaBE3NL6v2bDgWSrq892aHaqZZyL3atT
O34kyk73qNTx7dp5GqskYdCo4/wmj3SCs7G3vDY/m37AR2iWt8kt2KA4QfBmCJoTEaqNUYl7MGQs
VoCkDjmAk1izrYGjcTeonpx0Ph37aGpimNZ0N3Ke3rvesJKdYwVsB7p1ecCbull+tWlAAT+/ZtHs
sdnjzRHYjXtNJrz/9rBYxzrBSVQVwa1bJhTCKT25xMifzKRlzsC4s2nWpgFsYER64yLgbcv6ZrWr
eTQ6dlmrOwYkxXMLwwyr0PiDuS3FJbLL4jqTHD5BAT67HT1jQHLzMcx84wQIaB16x+bPx83cQTf5
lIec6oa2+DUnvqCZwftdZkF3WBs4QDD3ro5L2PwKmufRaee/lkHKJFm8Zl+huIVnMj5ykiKuGIqb
UXq/vchCYWmBqQ0iubEfkDQ0s5jwtsPMVY9RV6P6U1Ce36/10uy9wvVPoVO+JHpgw+RHvwMnQVmW
zEin2T7jqh3RwVRElXsWRQ5TEYNUbVbbnDFucQFreKN/Lq30kGVt+b3lPM9wXOZKtgPDZceru/jh
kVHhNrwlI6Aq1kv8DGmyFxNqNKmQEqXRI6e47TQF6cXn/BMbGYmJai26cy3G+2AJ+Qw7WN2UWE5f
myKGMNJ/H95EI6u7rzirkIHKjjbMD7EC3C8JmpYmLJhZ0FT4NIYB0escHbLCJG9qlN3RdiQGJDLS
M9MaiWVFxGAnui3AhUcjoCZiDsFTU/K3ZEBPerfWYEtwzNpjMP8heM3QuZYLM/nwa9iSUFm+BJvM
LUk1cNg+rHZwIwg/7THLXoLMnjcNFbdMDX7MFIxGh+13fTaM10IMNzKF7XMnwSXtDva0qYr3sK1f
pigx/7SMK2JGl8y5Y3NLkN5uNIb8WKb9nTe5EXdi51CojWUHnTDmroiHVKEvGZrixaiLpyyxrRhd
GY688Vgq96lfFjYLOodujgyJjoxW7Qllf0spbuzayVsvqw2Z0P4epMp+BwGh4Noj45Aly8m1/q4q
KeNATM2GHNZ1zhZxchZRICRi/FrfEQGeqfM6aXPpmoRqAXlS2E9G4KCTpjMU0KtJHfcyKIISJGmT
bR2twQNEhU+wBaW7AAQlHnkxpByPVZUyOw+3o+yA53If/I2ExMGMXj3OTL9mx/jptM7nIIPpJc/E
U5TT8knQQBF59l64URuoJ2qGDLXGS+rPr9Fg5x8+c0fT0dgsNpNQmplwXFZV99blxGb7+L8yO2/u
ThoyNIMQ+m5d5d+OiggFrv4NG+a7k652zPmMrV7FXFKmie7ZhMhLNC5xFjXhGZlxcB7nyNpb7vpH
mUXmbfFM1Kd55RUYPOOywqhnkcMLZkLosHNha7Fm6cGQ3c86ZYbX4jsfyMtwdJQ/zU6thCML1JqZ
vz5a9P87WgKI4Ir8Sq3uxH4P0DZA88Uy2O5GAMyLZ4O92gt/eOBOFrJMtHFjZg5UK/c6jkyw0GZC
yMqguCbEtfJC9N7Zmm7n4Vav/NUZ3FGwiW8L0HA4uGYw8n1GXKHwQ/BP6YC1UUDZjRNZwgBV0b6v
xYWj4pNyRvxARgRR0H0s6xAeZ1WIh7Acu4duHlgs4XK3ReB2D9KiOua0N+lcJr1H8iaGcAnuDEpk
FXO/yZ/4OYlPWRIhGkImYnGyIB5MZF1D//CeEREwA1Eeq0tu93+XgtMzdVMkhsZ4GkySBE7idPGY
Kkp9jsCAbZHzDCwvu4Sj3KejLS8NxO3RYsKN5fvDpbFPE3vPy5Bb70GU9Geq1d5mR5N43SU2E8oB
OZmeWThPyD3JdDchaUicPtCp0JLeC1bl+jwaiIAY20bMdb4tXhWRoZiiK3wgiqGWAmPepoQgEcTS
yizCWg9CPQ5+7/zRWgrL6OM5tYOXlBnosTGzKXUDpz03ZNwbvB0cmkvzdabrsV3q6MzUrvDgoNGc
qsY/WE66Lyhf4WEytkjpXQLkpJkciJOXLkfylXfFGI/iB8xDfwbczwp07YLocoFzD966P1tQToxH
4oHgnHslFaRA9Mn/0W08s+iQ5CG1muDSPtoq8o5RWjxYgaGgcrRhlyTtTuRI07LS4qbcMa8mKGqi
ZjtF1Rl1NkOOGhWJ1x5CnhSEdUUlUFQrI0bcynm2nLmM4dbfwjRFt6EGZtVeB2P8PRZVEvu19UaD
yDvkqfdtxim0+9/sncly5EiWZX8lpdaFEkABBRSL3tg8T6SRdG4g9AnzPOPr+xi9RTLCMzNCat8b
Shg9SAPNDKr63rv33HZ0w20WweSuImQuqK4jWBdtM/jLXOA+1+gXAvCP2bAceTKrSNsBIW8PgA8f
EVvN0qlBkvcJwqkQy4gwJXtW2xQ0AQ1vhZGKkZGhXhGlMurw9OA5wmoO70CHz+kDAbP2ZpblIR0x
irTY7A9ZFU4nJIOcEy2PKMVu/CEXQTVO62lIRn322evM2xY2kJmSDJh+G4ni2aZZGcwmGQVHL0J6
z620qRxIqpTUOm3FNsFBEyDAtIv08PnQD1r61gFuu6bFW5oGeFNAbdPSh4a4g8zbvSQPIIfTo992
HOgoUdeVL6bX3wKs2fs+FlcEyeFV9UMGXS3JPpIuYCfVuuKSD0Z3nOSjeHz8A/K4W2W9EsYmT52R
ofvFHDtH89oHrfWM7vXVLgP/hOOwJwOwmxhnGNVOUQKi8zDO5O+c21rJc5XV5ylktoAuP5nphjMr
W3zSgyMfzfsGklxIC89xsnBuZPq40V12LLeI2fljqHeTyNZ2jjR+Bnf0NR9r7Ba9qi5jbWwBi40b
TflI+MyAQD4DqQaLs0usGSdspOvJqgqktavz8DSCtNyie6xOQhlXhK/eFmEWhLr89AhwHirdxEfn
IVDVANVJHT5SPapn4U/WU5d5OUGFZJZlGZMADhntkQ3FnLvki0IIK5hnuBF90bjygG4iKI4x/Sax
I15Uqh2Z23GDarAB8Mpwvmkyaz9lMea6PjxnUTuuAMYzLgmy9jxqzQU0RXrnyWF1KKfGHY7jLo/s
6T0cJdAwIlkffE6xa8ua4LESJ1LUjD+yR8dKTwuxcSzMJhjBT5He9nCXOh1uWgVG7l5I2d3BEXd3
5o5pJva9ocezssOGbnZlcvHmZppTJGTyZCQ2EYtuAEFk9IrN/1cV/Iqt/ztrsi2wEf/nAKDZR/Tx
jzlo258UpOHHP57a6k8Kg88f/38CA1zG/0OgPYhb/MSEysk/GJTRCgiBOVgaqPmwMRN6/0+DMqWL
bbkS8obtuDY/VedtE+B/Fv+Dm9jSdVQB2K50+b8zKMs/ywvQNVDDIVgBAOm68Le4huLbxy2kOfd/
/sv4b6m6wa7SUKfRlueHyW3vBc2cHSotE5pCDqiGk8KuocN+tIjKXritS5x4ZCIfbeTRwXpRClri
BSDq1R9e00sOtyjP/pG16SUPs+bxZL9dGpN6m/a14RAZYuu6/Qhl+uOl+SQKh3Hi+IeWmQHZupT5
3YhzNmuCnNFFNq4a4v2Wo0/9Zg/NzzG50up4cmMjwG9ihWS0UkWC4vZ+JWP9kpD8mysTv2syuDIM
XMpkHXRBqlq8O3+8MsMsifSOhH9gxrmoBjEwQE2mReqKe5e2BgmP49oOy3Dv5hZzu6ZfitHxtoGL
Irp0Scsu8c2tp3ag5umhJKfI+dZwVN0FYiREgLabbPREO/zNC/qvl41WxcZY4yi+mA72+z9e9hSZ
rV4C4NqrqW4phRrGg6g0CSP1xFlLkQyMZjmuOtd6cjwLi5+nUBm3xvGvr+PzeX693w8BjnxIMBQY
YmFIzPyuQiLzp+tI9QTpWd4R9mDTtlY2AaE1XplFlJokDA39M91tAtcZcK4bm9GvExkhYd7O2res
6DjZxrc2MpJt1hrBytaSfWp50VOl8ndis52t10TFKg3sH3RXb1GDknFUNF6k25FLKrNkgcKbFdnh
7SEW51BYkNsxTTuzgkn/GtwUARVxnO7TuiCqBCEMwunaIhk5qk7G4DBu5Syjaz8YUwPt6eqcsqtB
05BlJ0MRqUK/ql1AQjKYXiEPaxPTOvki+VG4NkVtBPa5KM0vNSaNQMTimzuoFqE95z3T2iQ2TEqY
LC7+b9hX3LQgDFEtTsNirMcTz+5sg0IcNXLgllZdmrD66LaGsgwWf/0mGY8b/09vkqkr5VgsCoLL
lvK3N4kUcMdMemsCRYyVKeVctLJwVa+yYDTeAhww9MoKv9ojm8WAWEWrIhT+3kTZQ0pjtoTrTsCU
FgGSQqa/zgN7/CV6+8934b+5QrBwJjNUSBLkNvz2ccbMlRexX4z75NGpacEwrJ2p2Q5AIslLH7/F
HlGvjZVEs8EkaLpRwxHD/WUwzPaCRSpjt3e/ljYAnyFQ9QcWxO/cpgvpC/g/w/g18iVREWoiPKPW
C07q+MNTNx+ZGxeInIrq9Ncv+b/eF6YypHQlS7ItdCF+k3qRE0fugzP1+654WPWmjRWmEouj9cjd
esQR2cVTg0Z2O7k0KDVIjQ7634NpF0hodWND5nh971kXsY/+KConu5FfO+KUDraVJ7xFF+fymmcf
PWy9JZ5R/AzRCW/tS5yEYBd1zQc647BemekyEsmAu8Sf5p0I8Fbnqbcz6Z/EHEmxjrmrXG8pajR6
nb6sHhng9McdpyGtUZCOMFG3ryKU+3N2sPZalVW2Aq0SL5u2O8mYwUyFimspGztmQjIWc781wDNY
FdopaeNu66Loo2ialUl4FVipb2YT/vDxVl+gDKzFY9480pLFoFbZWxBwzM7ZKvYuwZT2IyVBPBwL
mE+e/votMh57zp/vCghHLKBY0HRgTOK3PcmcODUT/9DvqeiL5ZS3/gW61rF6znsfIV5LHCX5SOnd
pNe1KDJjjXyQjMwBc7CYmA0aTfXrlPYfbwP5r7cBt6mODtJFvCfV75+aomrG3mj6Zm90mDgJ8Cjo
wacTyKFwvE6JSwVUaskGm9ujnZxcPfrCkub6IWi8ZGu5zYdwhuxWAeyZG1bQzlMYFThVqVllUKaA
AMNkPo7tTxGOpLKYrXdTGQOlPMyprp3W2VLl/DAi5y0xTH1pUutD0SmqA4bTYEW4LdGcTpcCSVP1
odXUasAAuPCbRN/hjTBmiVHtK8HoEq7quHGMhxffIDMFunO+BEUrMSN41dEZ637F+OeD3Fx36YZZ
9kKy7gX5SIP08GiFlo54IdBx5KMp+uu3/bGf//auO5ITlxL0Z/Bv63/esCzwKq7ihd4PpMZtXO5Q
VYMjt9xh0+l4xIpaXkazkwdpIjn46+eWj2Xsz0/uSmm4rvWQorqW8dsyx4BA9Ch2yr3GYrgNNf29
KtK53/c2PRGm3hXOqnM80sCEk1FlKCrdrCZsdirsVRyiIEKJfklFtKjKwn/1bG2jMFImYdsQjq6q
JTxXcqNSD5VSWoyHLj7r5fBi2yThYF8gAoWeyDzBCz5vMD7ESUyOmuGKuazMVW/aiBZZQ+dWW14j
x6/ncKLjV9yPqOwr7YgVl2F8TjGePGK1jARLYdoIiN2WmLuDfWpU2KzGwOTDoBeosfoJoSuizv/9
i6h4/zhpC8Wp+ffdjAm0EqDJSaHscckLor53XTnO0Z0+cmucHDI4bd6gspJ5Lo1pA8AD6ps2YKJ3
mmahEcd81UN/B2EzmEWYRt7K4djgpN6xO73ZkCaPfTHhhPWNYzfW+YqWCwCCseAP510guz0oIJAk
+lqEYFf6JtnFThg+J+krdHrnpBH7MMvjbtgEfoXzW2gTzjXUOe3kxk9TIGjmdY9sDo3icsQH96p0
umZppx/brpk2nW+jtrDKjzq2AO9Y7iWbAufvzgSufHzS//RhtITlCNdgLoAKD1H0n+8Ek7VaK3qT
cYAcon1prJNSN+8mGIXjWAQXSyUYFG3w+FU7D2AtL2kWZafAi94TA/epmYTuHm0XvcAx9p6Nvnmi
ic9ehkh2nfvlc18I8yiR22yaoF/kTl2skbOkuGUDRjYqWNB/0xb4GIylzUR7MZTSvbaJEYGfsavd
50MC2nhrnIdwxg6Wrd04H05wKzO3f2eOiMBHK78w/rPfmgG/DCLQrzqGpXldexq4awK0LPPZU8UP
FHXMpB5f6BexeALaoIdVRTcN7mIMR6WzTG+HSpi7MoerXjjf3Kbx0WQRXxTQxV4HEqMXmRwV7Zx9
l5rvY1LSRkyzHgHNtX24suDk2F/M1N5bRWBv0Oj1S4l9Z5+aAhRUmn430+A19HNxE2g20ep2z4IF
mFbom9lcPK0LdjVHzxmHbmgbFYvsMupZBUVW3xGXqVPf1hkAjeZhghTVi4tlB182DOU6OLSPL1Re
2iwMa/brFriJEYCxlqE2cyTbLwTHYQbzwzzSrYHGodNeKYGoLM2S2Wlglz8SIaKf9M4Ht+s3PpqK
LSS+lzKW+m2w8uiINBZuo19kxxTeJK2uMTvYTpvtCl9Hj5x3FzOpnwGbQkh0CrR4qfjeEJx+h6mU
cCq2XqqOVzjNvAK/lOeek8KjWTQx3e0K7yzd1zxv5clPxwNjFHfvdu1LEAbTriyZgbiB5tBbxwhC
Kk3KinRgfxyOn9+RNPlnru5h/NTEtApdJImW30dbGThw5SWDorZ9zUaljkXgoSupg/YVscpApoBG
JBHqlMHxQcHa5AXJsLx4jcPzhyHaclt7EOvYG9HqMt5T6qeeKu3wFULFrihks6u0GsmYD3WnZ9i4
SEh1+pyBytK0N0WHIRNh5TZwHrIJ5rW7VrYI5khtSzpoJEmlc9MViH9hZhyZF22w27tLTXG8MEtE
WkxH1TG27oERUzDh13ScoJ0V5hoJUXVwJkLwigeoe5AIwisXRh/HJ3PvIYvOY1QeVmzGB3Q4zVzo
sYFlT0Tb0u3M6yRwsneISq+Qdr6BxQ6XJaY8IsYgvvSgAE9upc+Ntjd2nuu/5wAtr1gI57oZ9euq
bfWl0RPLQYlbLGvfLi8OrB4PleDBrvx+x3gUYUKmmOr01raIp01t0a1HpHx0KCqPbht/RXpDWWTl
2ZpPKKH0ZncQ5jjeCECFN+OQoOIRCLmq1GSsEj17r0y3Obdk4DBbjsaPPqu/SC/BVhyBKsUihcbP
ZkJtQmp4sZL8XneCTciZ4kNmNjbInmV6Q2fjLwkPkttOIJqe0HtC/bG9y5RUYuMmU7NBQPUajarY
/hMqUvfnss174kzadJ9UxheViWBn9np6ExISvujac8MitTH6MDwnF/wCDJFiVgOIQjT+Hdi/aC1M
ZFdpcRODscyLcWIG12LHjFpMH9GALj/SoaJqBPp2hSM2jdeoGZSGdh9G4feksTE9R2mwRhEeLITK
ho1GqwoXticWekV8xVAm9H2tEpz709AnTEp1CaLdldgtsRjMUn9AZuNDxx4brBBBzQtA9jHs/oqg
N5VD9rBCh8FjovUbC1ms8kJufi2bsc57nqICQSl4srCGzRuT4Qt+uxAJ6HArMGluzdLkWOmx+ZfC
euNoqd0phb9MYfWARhrQX/X05JipmmkPaaw/OCSw4quce3I0Doh+3vQy9xCfFMCNh6he0qpGc4Oi
bEK1OC+gKJGwjEdZc8KKSViVoNkH5pJOrr+g5ZovpcOgFtY03Wg7LDaFHwQLEKnfBj/St7JDqWKY
w7bMRp9WbOrOnchGX2Oj5i6ShzB2cDEsBptS+dHTWKsr/hxwOxMtdfDm1go8GVAE4M9RVkQJJMkZ
rGpnPSRkAnLXVccEyqhtz4KFF7TOu+M5hN55EvW4E25CIw/vrYF0X5TAfOyqv6UZ1jgJ1GCplbZJ
/rDLdK5PscvVjPjaNsyY0yvwMIV2I/5Hg6URRG/ED5khJ7eSlXUMd07aMEsj4G8VZ9SWIebjM9sx
YGyBMjDhiAbZzt/K+M5c3wd8UU3Ai5pmjfaLIOZ+TNZtDcC2lsUbOwVSe08dyaI19XR8tkR0T1Ov
OZGmlgndvrhpE5yyAYhN3kXXzy9MquuJuZ5ARGXLLH0qq2aTpyB0hSqrRclZcY8orjQZKggiRg6K
6OG54Q0fQ5cSX9z28bGu62/J6LnfMhce1IhKOm14P2yL7FLR7uPJtpd5Ii/4+l8aP6tfvTi5+qlq
1lo5ijkqJ3tTMeIZmeUeirjOl3XLZKX1Gn+HegvlIEsj8ojM2wifj7nfoCR37brc1JBLDn5GCGIZ
OwqG4xBsdVIlnDhgtp1XgOzpRc6BKkaIOAJ5rtv42RfRq4KU8SVC7QNWCEs7zc8fUd6qXRahwo6T
QFxHg2iiKGWBCjv/lhKBhVEGVUI+RScHMbUMovCr3wXF3OEIeG2JqNpURk70MvvP2Y0FEgiGnpNX
qq2NRGBGPJBGlKPEsQx5ZYY/BDqBqNEoJoFNT0mXW2Lbn5yx8M9EUSSLIY6cRee71UxEEv5pFDVX
45O04a8KhIBL21eHsM36J5KY0QZbr5bZ5hcD6NEqSeHKp70w6G5p2s3tnFe4Cxstx/U5s0Qzi8IU
XEDXgATutHmgEmfXGcXDCeRfa/xTDBbjL60GiDq2mwC5c/DKAbcn0I/EE99BORXXEdXkaISXrE/o
ojV79MzmkYsiB1LKWaox7rVt79lW0yVjpHbGHby1LZpXwPKIV1R1OHdHKyZ+WKNM8TKfNypLidAM
UXci2l92Cxnp/BKHOAjbiZpV62NlgVuZr5Qi6tPMAWrgSYfuqzEX663XWksDiotLxuK2lW7xFfo5
WsGyqHGnoOwwi0YnkikKnru+W3LAIUth1K9NXd79DMM964Z7jGnkoTF1C4NoqK66apGz13oSSQjE
M069UdwMq42Yg2cLrSRCb0TORYKMaHC6Z2AqgMjlbh0tcZX02+4RV2UEhbnNdOMjIbxsVZu6d3CI
ngFuqNDP5NEci2P21Dv9vSuzg6Gr7vqjfEwjS3+XIHa9AxZQfEJWsZ63b5/HAFPtWPXkJqnVW201
zrPCCJRVjne0HWfvgUKiQTTISw7dzclNChRNrDjZHfiLutficfwb8SYzNB9eKwlhLAhOhsYLgwcm
3uP2hz4GspFu23TxzPoeWoNGsWT5BxGgowzNiYhaBTPZCGj+t6wVetVMb6r/kiXdTfU1Hm/Tuyp9
eB4H179FdKVmwhZkI5aNf8jo1pDzc2bjJ4LcYFZfT/JYCBwPWVaX68EFQOAEaN4rQVQstXB8AyOG
wz7PQAzFRPNRrEwzT8J6a/Twncb5sKns6Ow3fUzo6FiQX6u/TxqguFybgKXHySx3NQzdIyNXmzCP
zqGK01y9vWtafwwb5O++W3QbX+v8nWci5MAmFR0hiS1UE99GLdMWUzyOW00Z7RJSWmvkT2naXzTy
p6qF4Q/fqW2RbEaoad1C36TFcNfRYPORMMZZ7Vi7Jk/vrurWnp6x+oVeunNJqf/1hXiFdJeztf3N
94K2VWTmPH7OU6ETz/7jr/jD//nv//PzKT9//PN5Px8if6RP/8/H//ztf/gdf/PPv/1lv1/m56+0
Xd9dDANvPm6ucLSW+tAYAbK572NniZ8A4K5K3opmaJ/cAnwD8qYT6xlhGTr2NWtYRMXgbCsdFTg0
FRQo0n+E5wYra5hQSwXxC7k85Hp2u7yAQFa0xCQgrE8R+hjmqVeWM5OBrM5DzMiBk5Behi9WVhT3
qCVFtUBQoRsxVkFKEgmlwlDlunRtcP91c5SA48DmEDrFyJt7J7ZR4ZJvLPMyJ0VbFpvI5o4AhgJ5
ydJvKobAZ9jRIqowBPtOGx/xoz3G2HWDJKU2DgoQyMw3OcKzkyXruCY33jPxQzrq7DqyWhe4lTZl
49nztob4BPsDEucg0ze9hQvlYGQNvdFdVeE4bmoCJti55uR8IbRPPaQUDZpHjjBDm+SrzNBnSUdY
BJTVAxoYf1O3Wr1PjVfdFsPBN8k51gf/wWmyN01ik/CcKQpRs4St5y7pqxySoHsyCj3bdNV9Ki3t
KGCfbEesNwAUGLF1JNbGBX4uEYblus6A2KF7Ec8Sd3OuGf07WjyuCNSA7NrqXrM1ZnrTbOvwoR4P
2+IkOMGyit6UMyLOVygYMDRhxYEvhPYx1eIDroNsUVbKWyYV+DTf9e4y9Ja5DndKFoGxRbOcLGF+
LWlG5Wtfr9WikvbRUvJod21zHfEDGJ6a63KM1sIdy6tRvyYTYTNjqZdrQQZCJFL/WBWFtQ3BRttl
nc6nSHqXKqEqRvkpyWz2SEOVdbHys/zSD6X/3dL6L6No3xC6dU8FSYX4sS8t9eWpf28ezpxO1CgP
ZPNEZ19bN7HyV12WLEcXUKMZo4bsm3QVdW2yGR7YXGafwR1SXSQPeqPHb4kbYOxUfXFrFGJXO3ZP
/WQNyya22+cKdSE7oCB95/EQSrK548DozxB/qkPW0CZSHpGfVTseA3J/DYIg6TPAtcvuhgXyDHdW
sI28DhS/aWvnurv2hVxpGInWBXPNLz1d4uuUXTSiDY5x75lHB4QR+ZW5sWtSBMCFBM+BD2wVqcI8
NbL7sOWYrv04d2eBZibLnM1ubYyINi1XR6Clj/23qAmAGI+HPKynPXrHHix+DlDM7GlXjlAc2dXW
xNvIURnfOpWvJt0HY1bY9F/CL2XO76msSTAsJ5ttqEh5jvSIhAoLDJ1BLqgpvOQk6jHa0qVftGnX
Xp3EW/U2VZqIh/hY+OkyyStUML4nd5qv9F0AxNbXve+R6xIualQpgvhu3IGfoQQQ/Fs80k/y0uBI
PBZtIhkzsdJxx0MfU3clCQ6nYGdmOfTVHNVwsMksBi3VoIPbqlR8Iln0C3U9SiFEx6+wla56BTJX
s5tjiMtrkbmDvqoHTkedV7yHukbAdAcyJo3y6Qz14t7iLNhVdtDhO2Mq8DitP8MsXzDhGq7kQyQz
qeKBNg0kbEAo4zNKop8tx2VP6MlNR7NTskEfVDmmcMVSY908Ml9Mx7cOwsreu1a+W+nQb8bS0A7K
tPx1rnXfjV8GNDBP0JunaRFXhPsybmHNAYW9HKe4309gsVjeQrWHpp7MfN/VSazIs73UNxKvDw3A
Ai71xrQpLSfyyrcoUXdM5YtboGfouErFOgb1L+++21iriVlA6tha/bpVwTUMw+rQxiUGqClYmMyJ
F8NYQaXWh544300/qvpEmEN0bkJ7otAMxmXvO8lSd4Zm6cqkeK4I/sSwm66HKOu2vom5Js4n9REL
69TQglJ6HLy2HWrsEIrr3C4BMzWW5m0sI+kgKViHzsnUoTNEsikTQNFa4TMnscC15Ya+MH1NErwe
ETChx1fa9ueIycKuQcN95sVM5qY9ZpupiJ/BbHWnjrzw59jhU6/6p4d1DQt7EiPv1jJcLNieQh1t
5STd/NyFHsy5XoNjQHZ80uXNK6aqZVCaeAYnKltluMlZKAHpMrzhO3dOqR5YrPiEkOp4eSCqWS+x
3hZfnIQiAAVVvem9mHAiWllLlHDNCm0HpqzSOfaJzJ89iYKZs3K8rpG8s96QZ2lMQbqxmYHiHV82
JjF7pWQ9qoIOrFBJzKDd0pRQ5c+hgd+VOqo56Kb+Frl2tI2IsjyQmKYvK9bwaK5SaW7iJspurW6R
/NKythb9hPPM9rt7tG7z6iwYk19jK8kWCmbfQdOyd6nSeGP1FZYHs3pC/P3wbkbABsbOm1H6XFgz
HrlnGUQyxLmuMvdj2hDHHRdvfeoyyZ2Geh3jcWSSVpj3VuAycegegIwiyTchuACvUKtBEZUkFmZ+
gAkk+6Jz6r6W/lgs0HtNE6nmVYRGFGBDjDmPA4XuBAcIdcC/AYbglUzcrZtBz8eVeJyMBMCjLojF
brNkbev4bxkIrVzDvZDHJDakXH5oVjVspwlFASsXPbgx2vtlViyiOvveDu4dQzBGWhh+F6I1sX9O
2qazKnMOT++nX4Fp45SOyE7Xd3pXR6DJ8W2D37trYQC6uRXelQGRF1gE4RhYNBKkzqAa8AOS/Xvn
wXSxM/ejKtHnh9zgB0zAIEw3vukki9RqLXhMbY+AdYDOhi55hlZR36Za+IQfuliJ3CC8Zoh2uIDn
VUItaWa+vonbJNwUWnQ1PRshZyd3TgY4UNopOFSTCDKZ6lcTCOBz6adXTnwcaDo9+9CS7MvPPKSd
oXWuvq0aoliKAcn1JAnNbiv7amO7tTn1X6re7NZGREvs8wsIUW39eE97YO5zJ8zKbVVayDlyK1p7
pv/C5lOTnhCI90CrrhNRp2vm683S9DJE66HrX2QI/x3TM4V7BGE5m5z4dWAT8olStxxDP5q4OrcB
6QKLT86VrVFx4iBg+uzIren70Tat++YRGzM+Z2n2PbTfa7/Tv9lTvMgfHQR4JfUcJES0HpXbzhoG
6c89OdW+cPVrqwRuHQN+XjQ1H2OigjcfIZZrJ8xCsuh1JOJnlcSLqh8m5hntKSLXgYQsszyMNagJ
o8oQOLo0NitXe9KS4ieqC+JNZQSfOYSsYREYsy+EXa8fHDHWULc6dHR6K03fs+jOzMaKz30n5Dxz
qg/WOqqxp8yImPHmfXyOFDoNGs0HAm9JxuTvKkqacGNR9kc9xy5vG0h1udMNIhHnbua177EeQHLS
aPsEGo1IYxycW6tSiBfleMZXVC749fOsVs1ORNBKOX3OPzmWNnHprp/eSre9RcU0fsEpipzX5X3Q
s69VaezRtz2YdW6/+Mz9K4IYpwZjwc9Hv77Fr9ZEiYQG5Ogqb0v3zdCtNyoAYRYwVxDFbo0+umfK
c44NMlfsnLoJ0jt5fKRCC0ZCHA97i/mwNy9QDCPWmnZJMnlQe5W3tx9fPh+q0SX+3TUPn48M5am1
USfXQS8rQp58D2pgDfW5AAa+7Vx3mFdFZq70CjWD18IQFZwt98jHThxm9UOFOx0ER0QcfYi1NIFb
c2Q2Q5S0ZTMcCvvwYts+HS9MLgkG+Euf6OSrYlUTMMptm6q1D+gpthRcxDVcR2YFy4TEt4VVCgfP
S6OukUk69pBxofGkjlGSmUQr6j2zsDBbxAxj75Gju5tYw5RC75n7vxuHXdYSrWfnLeKvRF1NVm9V
c/zL3ABscKbKuVGpB4bO4fBcEBKndHEUXUn3yM70C/NfMinrqVg1Fa0YBEvxF2iXt9YY3K2ofXGT
eHitR6Oe0e53y8Vow3U+wrTepEVqYdcWu9Lr1Mw0gzfNbTgu0HpcQbPLVl1bf5tip17T9s525OrF
KwMWzwtDm0UYASfrUo7mWlvhW3OgINZD2SGw6hpMFznNt4wYdAp/ch8/iiGYebGPxsZBTu6ND4QA
W9cmTbEZO2lwSfJmDlb6EsKGv3g+DlRfA54RK+QZ5niwYAQv6PIhJLZGgutH+xqhj5vLHmIh5ytz
BeW7xqXu6kukh+exj184QCRLVcPFjogTZGpQ7QNH17cWm+AajXdw8Q1Kz6HAxBEQBLzuO174qoCs
HGqDhXHNTNZDYTxCLx0DHD7dDS/S8jVL74uWlMTgWYgW6EfIcexnbe9TTMX+VzBXe8PUdlrkmudq
FK99Ci0uSYP8hbvAAoO40A0D3G1h/FQWd0NLRJ4U+q6czI4TaAKn2MsPLsTmTSc7E8ezh/eDxt09
Tsuv/hiP0HbzOx2jaknrS2zq0XeOSv/KcMFcRq4XnjTumg1hQ+lO03NiN8a8nFNkus9+YJ4nrqQW
U7gnWI5cVyvF892WdzIi/HkzwJmD1V3ilBQEuWLFCfroWFvVLM+jfR1zymEyiQZLYhyO4BZDs7Tg
O4faEuMJBf5w/ywSHFoRawubPwIcEDTERC6o3L6GcVsiS+wdgq+Sfov6iJGa5h2MFP417V6icAyU
g4SjnIrQBlgLNVzEjv5Eqs0800PnEIlBbaphXnjRT+ZqWLUagjvbklaWJcPHMS4mT1Wb3vFyNtea
2YQ0lXUllOw4qP4F57l5QIOTw3OQyazFPI4+zryNm0FDemBhmd77CjCyneLfDHy44g2eW30Kk71j
KOxfQwIwqqqTg+gJlNd85KYxJv59jSDVg+FwbNE+IhJIlm09TUvurvepM9KzHfvZOSZ3F3M0CA/w
/v3x84sopz0OTFKxHwPDKfFvYLg1xHE9XQ0NNn3spM8MbseZieN3x3Ak5USJPI5oWrSJXm4sszBV
K1cjvxeDHf+VVurV6/j7zE4YpyKW8UsEpv3z+xo2xEPT4X31wGW+ss5mIH0eWZ9esk6zNn79jFk1
BtjZ+Fji1yoUeBxk96xKM7xxUNhH8Htf+dCLvUqs51GVr6AErJfCR2ET1lDbhtx+A3y9qcG3/UBv
ctYikso7jmyLyBqiM/2VaftQca+F9FigpLBXXoOohh7TNzis2lyI0tklZW1iA4OiayXTDTGYvZdU
YQSUlsYlftykWlGMZyrGeuVb8HRFEoRrz2f3dPNIruMoWxop3HJtxCmcgsk9t2NiLYvWJVQgQocd
YMMnYat/6dqHCV413rcwMxaVIk5xZsh8Zct6KwbGfmpS9lPi2oJ+eZ/soqq3nzxCrTf9VEPYKvvx
4hrkORcSeFgef4Mxruj5GiXj6zBmlBC6dxRfeH8UUNM0islvzU22seiR09q537QuuhcOowfCK6wt
r+A9lG55TbN6uDI3ew7cvD52skxmlor7i538X/bOY7l1LMvar1LRc2TAm0FP6D0pUX6CkK504e2B
O3infor/xf4PvGluZXVnRs1rgpBIUKQkEufsvdf6VoUPrsarPDRi6fa6eFMBrUOvOLgNWNAecfSs
7uPh3lEoSMx+eOFa7s/KrrQvaYfMktXoE7R7vL8dukTZERFMsy9x39SypPufVP4JSPOwQT9LmhBV
5R1OH0a1xiXw2tecreu2Jm/mPGJdQlqUsgiTYSfLfrhXiuAtrdDwRTm4CFkL9b2qknXVVRVvuVpZ
K3SsYCAbG1Gb8dZOy/gYmiD58eHYl7prvpDXbfA2ufvbwY3y6IeY6j+RdfJvfCGkf04mhf/bGPKQ
vg/f3tP3n90gvz7oN96k8wumBhfulOki1dR0ft4fvEkHUb5qsTG2NOyOqBB/4016v7Cnh5iAzBOT
xiQB/dUNonm/MJQh4Qf1A7phzzX/Hdykof85rY6cPMNTYU7qLjo5Z7Kk/GwRIDAToWmeQQRxNIi6
bARBEmdvjKS6l9gHIyhwcgIdp3vcaro80Dgsb1MDhJAh6VJR7yyg5jUP7A4upG+q7LZNczWirX91
05fKqap3tZHjBKomCqy2mFNzTd42WmMfXKxmVnfoLH+PH79+6qJZQ6IbYrjsqjM0fsQmBmg+t+/q
XLlObKhTlyNANEAuUtZ27yYi+SWVyGIcXGs9qEgQRJC9VEqCVqSALK5zcV2KRvFp8uX6kjLJXnjw
Ys69HitzkWrFUsuV89A00W6UcIPZUwJ10Zuj7Rn2rs/Njp4mjf/WC7U5Ctt8QRdDncV6ba1di9xq
b+ILh6mo4UgpwYzSOzyWtrYMG0ZrSZVsrKJ7aBN1PHcwZvu0dtngZ/5Lkn9Qq8e0C2VyyACN1UZw
EjgbaOLR+7UwueDFRPsMQYaA+9jRiFAvs5otmMFOHrnDkr1CN6exs8Pm74O4bh1QnnI2eE71KJdo
FplEWWjGw/Cp77eJz/QeswXdGkIWkLBW+qYzNmUuwlPcDhlD1XI3spE/ZmJ46CtJDBMWPFsxjHu3
ziGhMVWgzYY0pO3BFbhQvrl01zM7z0NS7HV72UnvuSY2dmmVcPgK3Kb7UWQZ4vpiWdktV6jYvg+R
VWxLfP1+BsJRw7yxLK3gMYs0uc6L8lthpu2ebHdF/UCAbO7twaDDjy1dB0G2b9llLZteuSfN7qJV
QbOD/vRBhbdAikT8Qx1ABvDfw8yqj0YzHscuaOfUwPU1hqgWGdlTOTTejvdytGS77s67TBxTAdci
rlJ7N+rbJHfXdT2g7wnFI+ktc0QuMIjdyMOIRAWduSQCfgMcCBTPWwADnhUMYAqcx9MpTlFvTVVs
h7Y+0LZYhyS6oU+/0/Ag2jAziLxGf9rM+8Q+aXftSLwgce8FPzjsGPQU5NYTCSGBuhfCmteTYZSz
s5T0EdFsI8ZUMOb5l6zVCmB/Me4tR9vYYbpPcEN0uKNi/lqNwzaYrPmILGfVnQeiXXbGe5HrQJTv
2cLv0oQCm+yEjWVoDE2Ec0Vwzu7In7O6AY3EArY0Srq0WcXjtSEpD57fL2uIPQcJfBVH/IU3h3oQ
CtmVFTBJNx26S5xp7axXdAF/LHyKPKTHpj0sAjVTr+0QPpkZGROiEta+mqpTL+/sKcNs2Wvd51DT
38KE5sy9NMqOerlj8uPw1gjdfdPKTwSz72ml6yua+ObBvU8wTcJKuO+b0V0UakYvHoECo2CXjpbM
v/S+a9ZFbMiFMf0/uJ5yXclgPFRkEvlGVIJtIIJO6DgrWEH7dUGtOieRGn6sTwCO262YDmkwmaCi
dHRR48Z+yBOHMa41nKjMyA+MIdJ4cuzO8YD+LNHHet6rwIYk0r9Z3KLtSHxCB8ykmjVwW58U9klZ
UTtPFpB5UWYCVKGZX2iyZSfowtHcNqtn3Qv9fW4p2qWxoXgKOepLvUif4jIuNlHdYqvNHWIACY68
LV3/Web/dpnXjMlE8X8v89eCdfmfF/kfD/nd8zml0qqExxJZcRPt/77Ia3g+VUvDqeHQBp2W2t8X
eUP/ZfJ7YgPVXIyFiKt/X+V1+xed12RgDTINS7Xcfw8q/SdjJR1AyzBtDQse9lLvX0TciUMghxsp
1eFFB8xxJhimWrW+gsAlJlDW6K1tpfm4BLXsjleanJywyAgZSfNHQ1OHfTWa67/xcuEy/2dhucok
y7JUT2NLREKaZk+v+ScfKgJFqnERVoeiifplqLTdImyD6AEmczbHJvikqUjI0FlHS1tPLmqAdigc
35xUMZ57tcg3SlZXyww2PkMJ+ofjoO98W2dy0bnHEe03gdCRCbta4D9CS0jjJNnGjmcyBKiMeRO4
2qZPKRdYd+I19Nl6bvvWmrBY2nRSDeeY5OyDo0Yt4x/s2CTRFMeWzQiinRyMvlmsejeLrooB4Y6K
trZCY99691y1omNHcc74CJsUv1JxVYqezHInRRtnaYdWxMkhdESyUYQvEGiQqR3qdIgi4Zl7Hevw
zi0LiBUeTjVZ6A3oM0vMdReCy0BDb0bXk11MrANGU4oV4EnrOLZsEhgMsI/zwSQwj/2Abv2YjCRa
aaZ27SrHXAK9zUn6JHiMOY/GvMBGQdCSb6Xn/ZskNow8k8a4NCOVmbTi4McdooJzpZZ5fTFx3xt6
L7AOS3Hy1ZJkPzva2YBZgGr62wZAxx1jMmdRwaNZxqhZfvrUXX7YDn52CE9+uJ/MCNN7xmGu5U0+
LMe2/+wjjR3UtloZFQerduItgKgOBmKDrk80pzSwWCcHJNQjeqe/ft7/zZms27c3LLZu3Zzc2T+/
WV0jbo2qjcKD00TvORf0syLJtAnY8wyai4rWAvGfl8l86L1qBqOd7WdWlus0wL1sRO13p2we1FHb
/vXrmoqHn/8gaPz5PGLO0F2Mvlwx/vwhKhUvaJPBQiSbXcca9WtqinBumjrz27TTlmXcDDvfiR1c
V5V2iIJQI1bN+oriwVvFIUAp2cAZp/eVn24HFENo97tPcgpD1Fzwek2r1vZCeBi0ohy9b8oc2w3G
x7/+VYx/MZoQUE0QN9oyl4sU6d7//CcmlNDJc2joe2nASOyA9jhF2T5ETgvIC4aOX6D9QK0J0ArI
MtZpY51GINR8tAYiRi0LwHonI5dWBU48a2RI7Rsp1wazIWvEtWYdK6epp6T0KVa5VbIArZck8GVQ
wThG3jQ76T1/ruKwiRrl21//epr7L5UWkF1SByxiyemAWvbN9vXTBa9JuzxrLdHCO65tYA4+k04r
HDekgDKNCUJnafQnTZjVxtdTxNPjg8wK6I7Jw2BDMRaO36z7JHvWfJi1E/UP6UP31mmWcjHb732a
EXak5wQ2ka6mKAQGtk6pz32/fayLFhofFnMJuGXV49ncWj390q4Jk3PUCPrBIJtnlHvGW1QSC9uE
ZnihbOhwa6XKTJSR+WZ2VkLUnQjuEqMAD2jC27zdYQXON6nXwT3uLuMgh4gxxvQAx/aevKYMr44S
ejA0RbIw1N58Czz3gqAzfggixo3C95GL356ZDoanh9AvjbLeVfhyljZXZqxd8XMYUGuUZnzq+mRc
QOX/HOOxf8kdvZiXGr9KjPjwUPr596Fv2nnv9TlwwxiJ9kCkEY9Z4sQvnkHIP1boFGi/9DyZsO0V
rh1vJq3iGwmfYgus46PrIkXMOsvu5kOKdRLw/QwIyKMd6ueukNpJKvhpDHdZBlInzEjtZrXbP0ca
FUfReD06J1xIFl37tZ6NcAy89Dv1BQlo7gpN5dbTM33rM/KeDVmwyQLN2zmFd26NSfYFLgSiiiUB
G2WvDW2weVtF2KWESilRr/1GqFs+KE+jH1eA+LsP6vd8A81v0yA9pLtl9yu8BwWFoJ/NMQvNO7q6
XMn9NFllDKUKwi3WKdNcAqrR1ZMttHCL1iOvLIXaVnmMzGCX0wNoGyy6NMpY/NRlqyTPRpQ/BppR
biNyf/oKnViRvKmotzP70RtiCjaZAo8PyvjshVZw8uLXEYPnJY+Cj7CgB2c2FgV5bwGvr5GUh71M
jkFigGoRSrtOOuPB1qKVVIxxncXpfQI9yofHgF1YgxgdFwuIdeOqHttHj1/uuRXYl9G4Yd4l2xMH
wkMj6G23eY2Rj8HXEnQbpSLxRYaGahjOK7SFNn3TBj+YG1kOsTDIyp2lVR9KYL1qFYDjGCwrAwoF
Qwuv7K6sUG2PwzePTs3M6QoFjmpm7PzeYnblyu7cC4eEdcuBsaZlj2qg4QNzquTS+nCMM7cPeOfE
HqYdJhAN/kB7NJot20W5RIVBNZbG64EtzJIpl70TXKuQRsPiwvSSHl2PFqc6NvZZHWnlxi0QyzGP
xxk4Zh0ofRFs42rkGsnAwRpXWWPGh05p44MEZ5+XNvr0Nkr2Q7evlTbEktKvRhR/PP1ImrO9TBD3
HkY7sQ6pRHetFcMDviMwdi1ZIodc5thFCZxbB82oXi3rPpXZlx/U9XegQdCoi2c3Y5oaGbV6Jr5R
BVjtX+IUOb7b49vS1bNOUrNEp3EYEc4ZUbZhOKfugwKenFYpkJtqYcFhTF8TjU/bDGybvQg0SebI
AOPbg0J0cvwPGTrOSWMijXC9/lAYQM890hsocN1PVlSiRBAtnqCk2ye1SZW9RhplGSqzpiwYBsFV
WdRNXR5uhwD0RmB0+BhxSx1uB/H7VwUYLgxaQbpqYuTulsUsvktVsIJCIGqyaU4TglfgZDbt73pE
dNzN91P2YjUAjugDLd9YU6iwFSbqoRslThoWgmhbqMU+a2zA2NPBbWjk2Ny2UluB5ifpbJhqNiIE
sxTRScNwiaUW8WJI9/wcO8qidHM+isCmaKqL4xikJCH6irKzA4ZnvU3UFHz0ZKmTOMhPnm68HTRT
6XaguNXb7WO0MHoCqWqIpvveFnIWCENno1Y4u9shGMwGsVmgiRxq3PQ1qgeOjRh+PcN1aKdkLjj8
vnwKJhh9EgLVTy2zXjWtJmCINMuESelu5DOWLgz4oQecluA6u0xhnhHlcyssKzDSNnwpXzwCGXXX
4RTWdDs0caMh3BBXEgPdvcjlnk2Zci5dycEqAhY4jEtlOqRL+vWQKDzzVLk1a75a6fybje7oYti/
5NO5LRM/8qScN7rw6SKW6aOIumNhFMlBbZkNBICgZ5iq/XMhI5Sy4cS5blBLKlmWHrPaY+blC3OF
Pw+ZWoh92LfSoxr16TEdTWNl2VNpz0JwfBitwgD5BwAqFhEsQd8dyaiJGbWoNqNy5lmn2OIiXGqZ
yUiGqzNRYuRNTXeggP71EEisSFA0P/S+1Pe2TkDJqI3mouliUkEHnhIZmDxCZR8qRtu3Qx4yb22j
6gym+2hgzLp6ITIilA/2UfgdQ6ZeDXaO1o9nu3NGftWA9Do62DOyP+1D6YHSCN8kuWs7Wm08o2a+
xUJqq3yvfJlB81IMCtkS2lUmEF6ZYq8z8oQqQ/tU1forGA2GmZSwy4afAuhP7MhbytdDle0dPa7U
ua+o9S5xbSyMmIqWHnbYze22H3cnKHJnpeUNC6MCFzs3vKjc1bSEf/0SMBodyCrrxVLv7G+3u/uO
DJIfZ7a3L4PKLljsOfQZ9Z9d2QgkA4WsjMhpOAqlynedoGiz9NFZxk3yrNOMhkdXdJhSM8f/9cvb
97eDTzr9Sjjy4KIkqV7oTWfo6aa4+SLsH7QhjmGdh1twiAD8ph/vZj2aLGBF+W6YDrcbb4fbbbev
cpGFuxr4nQ2sGqkYPr7pqyIgMm5WR2qA9CZ9VipR734cVO/Xr25/saIMqHYIN5iHVYMUxHLkTg7J
+OOQWApBdsOgUm4kfHQbmoVMkCLGuRzAyrQwvCt/ZYI1DObSBOZS5RaZ9oof3nkSTFGmk7qANs9Z
RxV7E6TtziUIPUZMCZwDjJ5Iboloog+O+aQsHCJDpwPaby535umP81HlppPxUmxvD7/doUNVWVRQ
85a3R93uKGXUbOLRgVQeoQ2ySM/xJwBt5ejhUWklDmBuUkgmxJoMHdRwsu58OyP0a+9iGu1byJSY
P+Vvj8ywGM4DGHWG1NNFWWfBnQWHDtlWj9rBZUG73dZrQ3CnIMTb0AHUZ7dvb4fKD0jIjovr7VG3
c/00E2cZNjOEIsHdT6cWiIRKdFBhFl1ctbD3cdWaF9K6qplMOg+SS2xewuk2Up/6ZRaMhEgRtc6a
EvOipVW/3k754zw72vteopxvPwhNYj/jDTAuE+GeDXtA8GHpP57kdgLxIyY4YyJ2+8EyL7cfo1ql
u1bII50VucszjSFtZbXwk2XHvB9id6yQv5hYF1NpEVH4026dx8bTTYow0nkmgTnfbrsdysa2Vt5Y
sYxP590ONEvSA9quIwp8fztUw/eWHJW70knkpSyXQxDGdy6Llp2V0UnNdB29kLyCycz3TRMal9tN
MN/LheM1xkIJ+TWns253xrLItyxo2Y/bbnd4xMjyz/75FqXi/MAik1knmuZ21u2Q9xj6cMKMC286
5XZbbKEXaPAV/vHst9uHVsyS2onOf9zuSd6LMCXLze0MOb2srCFVtAVoNPdLp7p0CMam1JtyOtQ0
eQ0zIkN0JHPADXrrohWOdVFb8mULWxLEOd1GYLZ1SSSSg9KEuXG77Xbw8qzYi34+pv7dH2+vGAnh
CVDcTEZ7WtjDDGGos1TGkWtcB6U+VoLHwY7j/TAmHVr4Ppy1DpEEg9avGZ71l6a6muF4rZsOAq0z
LIDdvosmQSU0HfJ6CFewCsKFNrkLbneoRZ9RVZADSl/Iod4bUjiPAxkU0yk/bqt92oCwCH98Fyva
nfCSfa+b+jpFwcKyTR5plQDcHJFIjAUd8xg+5azz7GghAnAYYcWWD6q1GYaEHnlEyI7OxlS0V2OU
XP8ezCE4Kb47a+LoFJXtiyP6ak49eMX3CkLtTneUdZI1d2TEnzv7WEXtTrGcfIFLIJ+TT086sQDN
m7vHrMUIERO9rsVn3UIQa6XKykqSJ0LHdVJg0WhOVA2rRVtZtPazGzffAcufIoRIMw8rpcCNNbNF
BHkhSZbkIhxHR73oZH34oXJ1yAOS10BKcpod3cSYwwSrC1FzYMqdpWX5pKudPe9kDZhyfGDSOUUI
zEvHecfYlub+WgYk9GZ7N4w6mBUp3UtYqH6McKVlVoMYwbubIqXipHk1BsqvnJ3fPHWbe2aiK0WH
FRCKkgsN2rtZZhEXJZh/ICYxDkHvFjtPjRkTKmq0qjLriYFmOat5gxFFP7oojudtqGxTr3sJxcrW
6o9OCQi7GvsjFlODbZrivMgGroES669GnNzVjzn55krAtIRLG7bQysI6YKQDmwjtyKyDMS4iSiDZ
m8IK3Jkc+69ySC4uWnFDtNu4bS4JXmars74RmfGNAgn7pbuJs6ujFp+16zyU2bjzOqzh6ZqpYLj2
sJCCJKjfRe24pHHVG3KoAV+izV5JOzywC2UOU773TTzuK9M/+5p2JSqD9AgHZkgBAhnraBTNMiOj
gCfI0/fslcziRT5CePD9x5pqnPCSq8tshtJw62iAfKJeu2p2+0w201UbuxdaqE9S90iUqqJHn/gK
h1JlRY4i076vUph3elVd3K59dZHjnHuPOKsBXWIAgqnIJ2lJY5xo5FoulJwugRJRtLA8K3LskHlU
+C1ZaO1OAchkjTscB+wOVANAHrLcT5eABpwlHeQpyyY8N1XqXSslWm8F7bFF53XZdkq9VPukAm5O
RQmcfB8kcChcv/yE8MtA3KjNJVHvFj/I6DdZdwkaAzqJ2iHK7r96k9yqgKyzPQAeRGWOu5bmmKy6
rHkgNeK56qvsmxfk30qnjheJ3pGe5Q/uGibWTqlxLkLmAMNsuZRCITIdpfDGfddtIQFQQ4TIIzsT
q0Ieo+yu4+ZBDBGDs1q/KL6ZPPVesBxCI7hWiPCeDGfZ0at8RJqcPWgYk+L4kpSjhwy9fW162T9j
+WgWqoqkq9KtpZlPKn1hIQAKRixc+p1DIv1rzDxt5UzxUOjUL0Jr2n1s4wzX0uS+Rz1Vr0aXdnte
uFsnTCa/UHfUBMJ0136R0n3u2+arNdoX11SLxwAXce12z1FJMAjV+AAGYuSalBKCF1K4Uh7mcmuE
tXu2y2a6bKzLwI6WQTN4EPtolkamac27V5Aa/V5pRIGelCE8Gt3xKY8g6/ZkWxMXE+DwmwMF5X1R
BPZ9xaaqzeCeM0HXlua0bBIfTGL2A1nHWKnr/LnRxhqfX9RitohRZDsIUvlFO1LzaF4Yxqg+ho+d
hTUbCXVzHnIjOw4NXVKcCMfbobZNEC545tHp7bxA668MRqNFiKPoXSlq/US7jUp0tLwts/RFko/j
Pk/i8ljLcuMilFuSIqlsRgzdc0/vUPjrqXf0nHFbCtHueqfzQMi0DFtvd8QJ+lCIO2J++zaUQbQr
W+voD3V2qfLCPKhetPFdAkxNwDnfLLeyFipT0DniKbmpLWi7AqL+yoLGdYxz2AFNx3U+K/B2S7Ip
7klBLclVon3p9AW5WnJ4K3MSf1xvqM7JYIulRUZ9pyLAVzX8fU6vriDpEeBbe+4hLEZzg3nwbFo4
dHMZQYkPnR/fJQENhpaQRUDj43GwSmbKLh2KDrkqprPwyzHeAaA43ytZXRPdcQ9t6ORbXbHsM0v1
Yxzl9e72XV6kINGdELKyXpfHoLX8bemqcA7U0E0WpsyAjw/1AaszjKwOTGbkIXehi7/Cz9nD+YOr
XxIHhUYovjemg6iKhVtp8kxQRHxvAis59Hl05/sezgPNf6LBgYI80LQjxSnLJlde1LmR+2FlHyLz
k3c8MvFSxbbpq4yhwxA/ZesH4csQpS+R2Xnf/WKhBmrxfeyNzywFI6BEaXERZCjMyfOwd57pyStZ
rhgfIm+JvUnB7jSSSWoO66roSCHiHX6wq4lh4npALxrcx5qwcM66fHQbZuplqwP5g/jDGl5X701v
3dt1XZ06Hc20NFJ5ognF1n4wLwRmoj9qCOK0C6fb1QrFMlK9cV7rJv7urpja3CHLQ1F4ZES51rKG
EX2w25IUPjtfOjR3BxoXXPbVAJ4tY4AMJdaqcIr0uenNZtYLSmTF3Q8R9bFLa4erq30Ne2ve5Iq/
IxzRnDWNOoCYUT6V0O/27TgNXXJX2QtJVyCyB/UhcvudYIFfkPbUPndQiewcL4IpJ05PYNcL2y3L
HSpF5yUoiZHA5JX130ZzZCtXiQqba/eZloVJ6W/Ip8Eh4UeK5xjT7aLUgvK9SXW6oh0Ajqg376Nu
kPNBq0/UU8ah4N92kk2HOdUn/nWS30O9dO7SLK43Q+1QW1SJe+r8viAJin1tUeXIykeC5qNB6hoE
Iovw2VGS3oXZnRfEhcRzq2xnDH61aR2JmSsIJskQ8P8CmSMgV/ValY6cK3UazRg488KUIierW9nj
/aoOmjYZ+sXwMiL4hLGgOFuRlcl2BH35mkck4gyOATMETAhZF0cjoI/UKYp9cazr0JXa3tBjpPad
XbMDonxNhD4s2LUZ67yW6ioLioY/VeVci8lJB5kq6gnqrenNYhOap1rn3Bv0tnZmJlaJoQOgpEJ7
cTt6qSg12KJJIj3JR9iZLYkAuLIxFSYpUeVDl34lxOTsNTLXcH2QT2qMeMkI2VLPvVkdnFiMLyBd
vAUFJV7LCmXrVhbGdzL+bOwmgXqvOapxkiZ8/4at9qj2hDglKTGLbvYUZfZu6JrqqJaofCeiJ2mT
xiJti25ZxNpBH0b9aDY1STmj2d/TppmnqXamKWbdkRVd0UMXLxHC3Qewj9GDEpgLaFjZnRHz1g5z
UP2S/f1Zw1RoU14G6IpJkcFMFJXS3ncK6xjipOJeah65Zy2DssYc7mIT1R8jq1MtzV0mRUBuB+iP
MZKfYTm2Xya2SvZOT34R9PdR7LbryopOmZxAWrRF7riyurO4R+7qsHaDUXw3oq+iLLv7wucRQFze
qP++ZWavXLK4erJ8V//IBdriBOULgmLjAbj6LokM782IxM4EhJILvfryW/vd18zoicw7gcNOpc+R
1fd1honNztLwLYrGsxVlgOgyee8E7EzVPNIWfcwnE7gbizIF+dFJRY49PiUr1bEf40SW75qKhw4c
apHo9kvgyX4l4tLaYJEYHmO5g+lH9STLN6UBHpU5JZSOGl25XWPttCLiI0NN9dalZhgzU8F+PqvR
+Ap1QDKY+qyxmvqkmskrgjP0+uDaznW/UbjAzT2U3kff402jOOFjoCv3BT7IJYI2d1Yhvj+J22FK
R9nkIfNuBBkW4QLtkM5EJv25P1LrZ7R4hF+dIrRry1HxgVFMvuBMxsNasUc4E6n3FtIsnOm+aezT
iCJBJZibpNBRMHWVM4LdUBLg7jgqRN+sDWPaj5I6XgHuqcGSVf4INWTcGUnA2cZ7zfKBbagWJ9Un
UXS0q33kuMrK7kDSuE5vHXQLdJTkXfrWNNq9FTX+1Skj4AS51y0UM/pKcWhfTRp3V/qR6yA2cA22
EkoKvCRdrYpNYuP1cMLB3mWReQzAVh6jMp97GIauvqe88JfBIWpyzad9FZXhp4hhgKteUu0dgytg
gcBh0Rb8syKlx3It1JDUSX/j1Gl9X1XDwCYOC1YSds4jPL0p05TQJ4gHFDK1JcsY8wou+QD1W2zk
3nEIve2omekq1jBAFK36EUl/PKt9OAJNM2lwhV1whNDlLC1Gm2Ta8O3tIJ2SlnjanUxRirts/Ig1
GV0G4VEmEJ9LF5pYvWA8x0r+qGaUk1gAry5+7SVWhe+NQV9el5hbY2n6T0Zu5bBV7YDOUhGTObWu
zKrZ1zBAl5VJV4spY8v7IgNmUBF72ZZ2vO6j9LPNNG2FRmGwooOpZNh60+AuNBAUBgWLEtZfoM/B
NnCwUks0eTOvKB020zSHeAFu4WYPOYipmd0nG8Sg+lxNCGgtks+Bu9Zqm1N4ltDxkAzOhO1Kttqf
Y9IsKlW8+BVsUIDuxpIV3dhELtxfDLo9smAWxdBFr1vhVQVC5PrnaOgBveafsKvcPYls/Voz7RrT
WWkih8xCYMNOfhiFePUlWW7EfNAAblNEyE2sEjiOubLtlzkjoudGIpc3k1TbxmpoH2Udbksbe3zi
T0nNzMN3egRMdkAes2gsrDiMozjowwdpCxbt73LBJfRFmhHw2lIke06f6zU6n0pFIdo4qF8B95id
7uyjyhoxWPofXW3QumhO1sCePY2HdEP4NBbv4KsNyXDLOnSaXtswLs7d76hGvLXLdHwvSrrBrdHE
e0CpFEEtZG1z9NZdG5GZJ4NPdZJHVIHeou3w72MMAiVUo7VRGsVZqly+uWhpO0XHQZsKJJsq0uAw
fmpCdKPQ/iTVbkP+XVINc19VmAYo7oQppkGP73pd++mz2yUdjRloWGwwi4WlgpL1GfcK8ywiN1pY
FU5JL0hWCQapgwUakPcHe2+vFt/wqJBjVV7EwChWOtgiXUKXBqZAdxbRgU5bjfdt4PIqFP/Bz3rz
e5ic8sD1t72Ku0G4kAI9tHjsE/HdsrCvCV18T4VYChvqaV/lAVZjCvshDoCzINTaY/g5KzjeJ3uz
sW8yk8zkrJcYY2T4N8Du/4WRbloq7zONi7huqH9G8xbMCGtFURoMcmN1YJwARjFBlqCOdB18j96K
QtPC6JsOkpEBL4fWXifZ/IaAqXyKvAKMIUkBdjn38QvM1dQrln+tNNH/FQ/Na7R1h5QC21Y1+0/E
ajoeXZSmSbvPU+NlLOWLiPVkGdoxjNqKyONkEulqIUQ4QYipSV7VujEOuiM3ZTOUXMEhnDTYbaO2
fUOru45FE12XZBc+GORVMBOg0+axFMxIQvzIuhTQ9eQyjTLvx2/yHz3q3+lRdQ/8/k//9cV78/6P
r7yJGnl6z77++7+u7/k/Dm0k/gEgshD/739+tp/8+uDf7CfuL7g6bGwkqssBseUfylRV/0VHUIck
iXeK6hmo7X61n+jmLxbQ6x/WE9W4mVZ+SyPRfmGzioYUODWgMdpp/47/BB74pOv6SdOn4Y5hQK/q
KM2JwLWMP9GuAz5kYLqsFDs0iqJcCYfj4HT3MdiDq5FVQPEcjbZuDzaOzw6ytpxGQjzNxkHplQsl
1awFs9xi1plZN2PvTYii7X0M4SAIf7TE0o7osqR+g/SgqdfQ2XWySpWClhqY6v3tUJOEtEWj6s7y
lsIHn744xyNpxpTx6bGCmpFIIz7cDooSJD++un1rqASaRZ1JMweh3t4r29eug3ji9fRmYomHUicc
SrFy8zHGRl3JfFiUMrQf2PTMoGrTVZ687sKxsKgGxG9FJIvLPHloo8KYVRFZpV6+LatXWy1eY9nu
kopOLo2Uk1DwvycynCd6cfGzhZN2hzCuP6mZWAQmy3vYwJREL4BvAWliZQcHf6RKcnx/4/oeDhoE
pUnjURPbNdS3nt6iYW91I17XUf0aSGRTjjd8t5M9kMM1i8va5ArbKsb7WA8G+WszfyzrWR7mE1gg
vQ4NMdYFA4lRhQYVhQl7mK++V79l7H9n1vgstf/P3pksx620SfaJ8BtmILZI5MycyOSkDUyieDED
gcCMp6+TrL+7y8qsrK33vUlT6l5RpBIIRHzuftz41cj0b1VRx0Uc8wasZVt1Y8IuVUe0KQOCfPh8
MCwHNMMP7W/OzJsut5611oYSbxnXxjpPvfbkCXPnl/8YC+VVTkc7gUdGJLG8g2UY70Cs8HspaqML
415mFLJ4oCXSPAndGEfVLD799OGjKdxP5BMkzfwZLQY6q5aAkAQcmk8j8pR5iQiyB5ySfktMkFSn
AHEcln7D+Bpq0aas5D+Jmx+SdNaYtA8hjZxv+C8F4sMuKtrtiHoeApFZUV1GyaqVcZJJnoeuurQc
0kD5pascwt1gkV3lB0UF33mpg18ppbnY+9SIEK0iVZ+p3WLuZaRvQ/Zps45jzdZ3GJ4pEcR2CrCB
5iksupk49pZDCzYI2qDwC1xO2iXP5Z8oI8HZDXB8uVkojq6X5zFJQcj3v0ydjbHZbDMt+hTwGFaj
em7rCrOWjoCiRyQ208Lb4gZqAuDPJ2KdCEEMigIb9NU8/RMTE6UKDbBBnfWndARPlnFEr8rkZsUZ
aFmImkFckFWP1FVIOh9GiB56ATvJBJ4UGN6wz4z2/pBO8t/1MAAab+PQTWzILI85s4YaaInq1Jft
C+LGmywdM3CKEZRrsvylsA2IK2Xg3biofekhZDv3rIQI5DN7Di1uzpFWAbeMGOWICI8r3u0hOrBz
5RHMsZci45qyDH8K7HZBACvnrT9UF08CZ0mzd4PdNtJ4HpEGyvk0xATZwyg2XLzXpYcO05ofyyDj
bT8Zr5WRH6JocldRO3x7wlCMn/ZJqRivdPChur/SB1FA/1i2tZHrcPFQjiz15R9FTciTk4v+OnBG
E1468/lTrCqYIjxlMMF76js3UVGPK4qoGaYb7XfBIfjMs3nFpKJk7q0gZXSJpMyde8rE6rNydbV8
oMykFA9W/KAJNegpY663vNHpHCISe/p5m4jmLs4KTs/rzM56YzhtcZw4G58TpYJZVMkqeuSkodGA
T4YbHnQCTThu2wq6jbNRIzFf261g62FxDVifxPOUk43KWlOnxgZzSWwuqMJRtOqdAVJpSaHgMNl/
ya/F9DXR2evHaXkByIw3wRiuhM2TI3LA/3pJuDF/3rZ0vgVD9fi2rOp1gZv+HHc+OXBzijd+Pk3h
z+/9vJgu1zboU4YuFpE033bK0B/nErIZ5zy+HGi5riPBJKxwSR43kuccJ1/6RzXgam/ixgL3S16R
1JdxThPsRFOfa+xvO/+O/7MI04ZhI7Zm/w4xb9pY3tytf/6r70evmmnC2hggHpELBCnjpB9NC2uV
7K57SAhFr6FoY3vErhtGbOY2zdzvvEou/8y0y02AMD+cDstytzAHjdPJ3fmtWvbEutXJqUYzaHu4
UgNlPdvRmuMPUetfg2m5Fzee403KKeigeXnGZlNyykoNf9PbOClE12cP6hu1FrZdNEcwgsmN06u1
i2yKbub8T9T6LGFzNynsDIDEuhGYW8s9txj9Nc5J3U+Pz5ETUllk/fPM2WFHq3u1klrfU03Jf+gy
fwyAwOl7Rn/Rrp3ow9YqqDsxKNV+HuWFRvP8nCAATwAADlaa00xV5eKu63l5ziJMXn3Ekt2cqskt
9o1j7So9857BZqG6JOJOr5X5zLpH0XzyUtTwk+ZZOxjzUmxFlpsXP+pNTgVcbIzQrsXUT5dxSfPQ
8IX7AXX1Kvz9lKripNuOA4JDZdt23rYqzrBsuv7dHzvng+O2BR+Fs0sTte02BXhy0Nrc26QI3XSw
DjoVi2NPVjM/1WPXUNq8Lpb2fTRCL83AtJfLfrSj6Ao1Xbui9h40ASwFD1x9drAnbqXJmbly4yrg
WD5zDI+XG2UJcIRSKNXx0EzYg2p4vHbNFCUxHvmSXPedQ5VMkYZVfWKBEgxEbcW43bH5QnWUMq97
vFgxdQlOqzZuS7dtUtXWAYxpH3Yx17pllNrx58XspDoO3s0qPXtLpq4JR6a3q96EslYPXLCZ7UFI
fjRbmVFmnCPPNs4D3UiBsiuLVKI0D5KOkKAdACo6lU7KtfDtrYymhuGBvhwqQCPoNDMcpgKd0xQL
5YYL/wYZDIIf418JSwMiPDu/Pt8uAmLKFJkoqSMPoIvdO2CQcvUEkE5uWzMGfmkSyLTK6ZR7HVF/
RHH2jeObInyvsBQ+/bwgtAN9VDklUPTaR3VdP4+yH5mGoqGI7oEa6eAwGwhhe51d3Q79aqdLmMLl
WEdv4DYhj2A/7ludE9Fkf7h2YbwRIs5cO9krqpRxofH0AbtW0cPNv7gJuPK/vPyPv2c1/i+489Ga
DbZJEzE+WEjQ0ycPKf6Raw9QYdr8HTxD2xtWCbIrttMPnYlJshjJl07kiQc54X+3M9z9OH62SWWt
cymrzxFncTdN2RegupjHUJNdM6wCR1+rkb8eK1JbuEtgmt2HAORUze74YuiV+7BMuHhf8ubTz1P6
keO/XZ7KC5zBUGUsDE4Zixc9nVrmOQ96QlquxrEVL/3jJZIgCmnls7CI4OuILVINmgf8sMqmNV5S
gF5LWn/YZnYeoXpWWWw8mxaQg1zrqr2eu+11MaDMuSVlSnPlAl+hrh6dbd1Fub/TltH9SNs2lLZv
vw6pl6wtn/sICsi4ajufVs62PhA3wFtXmPltMfLsbJYl5Eoqst3OzN/jWH3iC1cvVWOPAHfTd6qK
MGyYzfw77j9M18rPcY5NeW6SjQfy/UrxcXXHgFGsho5TvkrHZLuwuSR35aDXUxumDBm9gx/zGL1F
EOQQ4UJVjNA5axeacQqXh6SXtuEjdo8K1NKhYhuQxpgbR0SWN8D+y4r5UnX4eUuTcUx3nKPOP2/r
xoRZ19cvs5ctd9FaARNL883lG7mwQ/+Y/EJfdc3iXuJFu0Ajp/3EKlh42mq62xvKDIx7N4Ui1aFQ
03t2+nlhq1TFhEzyLAQtVbLWf8hKOF+mo0FvgwN3bYDw4BqmUDbrmyFAq1zAK431R9biz3cMeRuI
LWz7vqWEt67TDeD1nM46Yzzr1DGEcazHv5H/QiaU01+q4ti91eWwnSKbVQT+51kIoQIqTJzQSIdy
PWF/eorrwJqYFyNDW/vsMTtklsa5JTJ7ALmNto4aeQP5CY4lrjGUWtVBsZlcxV17V00W3yCWrha+
4RfIyfHLkgKOmtP1CNouhDFePSmnPdeZV7wsRfaS6DKcYjQsgr31agEiAJVQR7UqsNsl+XwZZ1qn
Zks9odZKDWaZYVfuNSZzs4pxFR4yLQflVEXOVVF6LcqiOELadq8/yBDs9yRRimxvlCDxFHfOFh+W
/ZLkOKS6fI4ORa15a1sDRqXNjsaMEh5Qa9lylzZ0NLGLnIDzUB/gt0n0AlbUe8ob9dujvvGFjgGY
OQusqbJwwnlMzfdGPZqygev4bGA2FR2eB2nBeIJ/anMElO7vhm0mfmHsGt34p4Ta0qg+/Tab9sMu
TOMT5wv0qBaumkUOAQuCZcLkzFXg9xb3oQPWUhvjfJ9YLDx97i1bgd1pV4PpfvXj5pxHg/xTdS4y
bjv4l4mE2FMT85MkViT/5PZvI4KT3TDY31eg1iWfNHhkLT31DmYVO4aaoOUlbZq54Iwdg5py49zd
Jtp8jVtXfT5Q8hvAmzUmIPxhZuv0m2HyxqOJp9qpVH0crSkN9ETxOKlrc4t3u91glbVDe7LpZ1xs
/rlbbcZPUVDwM5Gcd0nc2GZZnyOe5wT2SgGaSYO2CvlXO/znL32j+KVDJ+PpkPs3g0H+vuqMo2Hw
kJqTDElp8uo7xuI5gKxFX31jsc3xBvvNX5oBOkRyqIfkH1C+ci9aTBqTfFzybPCpQTZquyUHMxCb
8aeELYTf3h5SdJpMBA4iKt1GQztVCWCwXBaYaOYpeVVyuuR8wpdOe+vlUl8qa6iubW0Evm7fjTZT
22YU85OuSDxY8UrolfnUk4F6KuCJPf28jdzqkOTueBor8w/pAeATBss3WorztzT40PPe+eRiOA99
f/c0vXwz/X7YDJlekyuQ1dXIhhI6HY8ILrchzsuvXgE+quw0uczA1vB5kjUdCxNdvopgalWg84HS
IHBq0jnr2XBPSlYFOYDJfcR0gR90WyuHtK+1/Wv51hNMIlqQFpdHiACI4bm1J8zE4/gcc5oIpBRo
0E6hLgDaV7bqqduZ3M9c+G/xWIpt2TbRIa9WQ6TyoGDv9O26B2Ul5d82EldTOtUOzXWkfBw/LHSg
Yd1oVnqtHy8OZ6bArpp8IzvoajJVewpzPG2FJ73cFdFy8yKhboiEo/63iQSuCqTKkOoULDJWA6Ku
ht/UF9MHBw/tmxQAGRB6WIJe0e7YsnaYE8JvIueecYZPoPRR3bUs2A4qN/N/4y/8A28zfVkwDCRp
5G4pR5s2rhy0t7guz7Juuy8zAcVeuln+MnCK2qW9R5tJZxVPbV/gVBYP0pbRO9nxJwD086vWaq9s
9MQaf5G6EnLGpuaLbI3hEuBwOfxe6qoN6QUeNrQi9c+T0XIH4vGiW715qJ1CPCeWUW1stsjH1r3p
VRGftAK3Arf7vHOurjdDtpzsg3CWZUtzQrL1ZM5tyenk3KI00A/hCqQbqL4eVjktzfpbo6ZQF+Ey
Gsa5Vr1F+/Djl/pjrgHUu2ASo32MDUr3z4s1oKXUjmq2dTq2B0ZiQLIh8HEP1eMNs2W0VktfnT3B
dg6/OHrkaGJ1nh17p2sLM6fYiNZVGzdH4SLhJL19QvHjSJkZrDqJiy+izmcSVsu4LvC2BkWR/gHi
Aqcb7gxBAMj+OeompI05YSj5CM84zElXP79slU3jmfuqD3I+/rw4iZKkzO37WBb9m5aWL1ZdPWbo
APR0jUBYQdp5KzygZOQZ51+DpGYjPmYRjcYNFjzg8dRvDqX5OWrV+Fp3FBGmJVv0KT6oiC2bktFh
KoDSG6P+liPnzJF5X1AH1gNe4wS4Lk9Cb1pPoCe2KQCMoJhZdh4UM9Ct63z2Q0djCmI3kqkisJOC
CWKW9nz47JQCOwfNWXKBBYlnnGJTQZdRpbaZMOipbFAos8Mvzpu/zQX7xOhzQdIpzR6aIQIY2RH6
MQHLuwtgKDAKE8hbYRZEdasoTJXF8hLvHC65qaH8yKiHm593yQaOcDBRKRzaw8Rv280+aWq5mn2X
cwt7/FWKKsswuVrrrpzWc2ca6MEFow/fuOdga1w60wbVHCeze0nhtAtFwRUtI/3Kqxt0RHwMXCb1
qlTZwTPpKK1nfsAYCx1hJQsSb3pKkE4Z3743UI4Ce0kvqNsQLimR4wTtEkF9GxLvyzInArqm/Tmm
sX5xjPq3xN8I2J1wSCboQWqbuH1PUr2F0qw3+5//Gk/tB/ThLqQsrQ/LVHNfuoSNBjT1BJ8bViMB
OOBge3TpmITvtrmEbklkM70ImdxsGGuH6vFu0NJjQ1HFikC6sbe0ZZ/Gyr8nHDk3djz5IR3z8d2x
fX3lsmneRHMLlSiuwFHGxapnHrSJceaszRFVsJDMH3vnUdiKs4ShTPmbjr/uDP54Ju6HRbJ0h5cM
6xvZPvMq+OBfmKFVeFjsGHHV03c/isb/V3/+b+oPGomLCPI/00i2/bdS36r+r6rPv//Q/1F9dLg/
oEh80wUs5iPt/Bs6BjLgX7ynGVNHxXGdx1/1b9XH8P9FMt0whWkbdJ7ACvnfPBLD/ZcFAIhdhOXw
Ci7s/0n1cXTrv6s+sMv8B5REpxGcDuT/VjYN/hO0AEZmTF85PhgcZ5z+WM2S9J7GJBqtRHuXGMhO
ZutzNafggMomG56aMg9HhxNolS/lcyp6koAFI30aU1l3Wu0wm955rgDeegrNQpoZsaxuitdUbNeh
EhtNZeYd2Og+4iSwt2t0W7fx3prMYspQGq8dEfkteeS/5fiUm1N38JhVZnr5mthQyQk2okWIqHmW
/UqfpIlBM37Hg6juvWAbJyZl7Yc2bPDKbV3cGGd3MHODVAJj6Bg4yWTMh6RtZyCF+YU0MlQr3IK7
xddO0FC8e4SF5EAxxLPqhwmDrAKPnxv/fml7rz3khr4B3aUCeOb2jrkJsVW8459uD6PeSJosXGTU
v+hanW+iNuOUJbQVabj8ybGAjmudu7GN+MMGoblZSoFAj8cWAU2/17VnrOrc/cfxLEa2UwbW0+RZ
N8Wm92Jq7daPGMO7rfXd4cvxy2mX1vC5qIKuccxFdSpD1wCjEs+DeFqcQjxNNkarKEcQ0eI1lZ/U
yLjWw+8TFAu8rDau/L2slxBx2rrh21trJgaUou2WkC01KcVhqbqDHK2PrG7b40Ldh5b1Rwc7bJ2k
Ypf0pjqKntJRw0mONnfCprKgOIFidEI7suS218eIyaXW72uPPg2e/EFmtv+APjVxzWr3fojEJoka
9iCRvzFFl29RXeRTonLK8FyKANIkptAgKfaUvre49cVpxJF8o5EwWxJ5qsRuwDV4cUWpg4JdDEoD
bXmJQT5fXNggu95Wv2wpoydSy4AGBMdYVMe6L9ds3rRVHRv8xMrSn3KXGqA0gUVZ1skBxvtIgd1M
MXdbIXE8BE8Ly0gp23rfR5NcFzBXViK3p4tzizOyOL7FyVWYH0U0pc+mMnk8qhr1smA3mLUqXASF
xgrqqG0hz2Wd77z2355CcKr8xzXq8A1KhaqHFka4oP0lTfucjxOlz2NnBVpJKKZOz2BZJHNP7wWu
yR042YlvDdYn5U8jJdT5iFG7d9n4OV77qzQKyCMwbM72G5cRwzJtoeuIjygvsWYXBuZtI7bXls0o
kI3un76U/E15d07n5CtOmY0vw3jIR7t6SpsFTZywb2PLDzt1BHuylVrCgWTkriUqtcOEeul7bLGY
nzB+jfqlwI3W4pcp54l62hFSPh94s9Oy4WuEaQYtjqYqoZJV97DSVxiDbMMv9wbz2hcHdCChQ8Tn
sWiaNXdHvJlwwK+ytiHuDephrSHlcHgc2CQ79Rlg+jOGj2wrhLShtJIHphvP3pHhJmrWFH0QeRNn
ZyqWLUkxzlyIJdS7NAv6bv5rsyvbLjjONgqhDdYBRi7No5AmxTKm7K2hCm9Tmso90+mzXXpP23O+
YVCur4bMazb0fhPkHbfe4BZh3hn+SkNCcww72onazFYbPevQcHPqLTT7PLsGAyj7kz1keR5I7Qaa
KN5L1zk5ur0fnJHOHPpkVmmf/Y7KlAycIiZbXPwCQrScpj0xGyNsGeAFEKfePT0LvAxGcqO+pGl+
M4k6Kb/47FQpGZCKJ+yn3JJulz6NeLuBrdLF4M06wx3aZiiBR+FOPgbUyNc6hSmQ+hy7+MmYck/X
Lpou9nxN+zI+O2nl7u1KPLlFxyLT6H8ZVLdglwFVUjp+1nN5qDuaKxdW59DJs+hIG8Mpcmfvq+sU
bOGwl326EzkZDxNztOcBx20eTj276Nf2YDtIWbbY4EmYVn6UrBdghPjQzoAB6kdr83CSI3nER8yD
/p/HjvLGQ3ZaLzH6zVgw30yrrn7KKYUBhQfenwk9HHNVGNvEogqicNHXDdhJg2G3sL5NAXRQ0udb
1BZwuM1M7wn8logAQFV9xiJuwsn02qfCKO+4w2vI0d2wKUZGZ8otLrO04z0dADGbWLrAZDm+Jx7S
ZGSAjTfMXT9AD6A3Sa5zCvECigLeutkr3uYFYxDdvQZJgguqV7n1G19gDi+fbBzCq6SKcVg8Bqik
hJZg7FtxZq9M3NzrTtp0SRJzDgVu6GDM2ycHTOYsOnM3k6lccURstySuixsD1os/mNVTw5ggkRw0
oqron2Mhd5FVfmInFBvXSbc+FpUroADGDyor7gU4vV0kNXsl8S/fgMg4UCZnnqv96AfGNIgDVROQ
bHSTTiMqP3X4jaYtDgS2dFIm4M1wtfjbh2NZGwYHtdBvEDKgmtnaxgK1uYI/CLqasr7IpYFPczrE
cSli2qmJgUR9oONsbXpIgs1HmVan0QKYTZKGLum4I1E274pK/2Zi1BNKW4hMauJoWl+dmj8BBxDh
9HbugG6bkPmJk2IJSlqUgh5JxFo8IPKxvGWxAr5jAwtkFjB3mgykq6j4aNSv1OrQyYcte5GvBev6
poO+xL3f7hRhS5KANZRh/Im3ZO6co9GSHeqmjeERIuvdbJdoE3SLPB7Xk2d8ezqlCCNeaUBgYusa
uDUlO4bYf8lUKvZS9oQCMXZscv5sEGsSf/yCZdRJUmvLVBKmtRIPF4YwN7XLiMs0GRzwqIRdAT4u
1C16VLU4iVYxIWJGsgtkGuKINkaHJwfQDWJOFmwaTtcHvjCKHL2OicVTb4JQb/Y1HWtTfspltKEd
qT7zNN0IjKU+giQxIrQoxKb8wIx9VdaMO/vR2bJkvEeWdtKLhGegLeHsqw/ojtm6BlbJ5CfLw6al
u8nFCbfzx7raZHU0fRqTf2xG72+WZcneq3BjLLZ/1Wbj5mHLy8U/JhXCqQOJkX4vfa018kkf9Xrl
KGC1kQUJvGh3DppwURJiHNnVmBk8Wqgpx2LqPvt52j4QrmHKSXnV1SraKg23JapIvoaVjuFamlem
xX5pwPGBMMCBtnD3bPqYK+RAbX0JnEabd7qX7OGNo/QXcO2dfF7RzXGvMuOVwQUPEvcRNXGu6YSD
VeRGtwJU99Rn1oTnBSD8iP++O/UzleoUqlzJ8R0nMvCa7r6CIqKvMTDJ+jjxQjR85PA7s48Io9Jg
V8D5s9Fueae+Pat/73VlsH9K7tFHkRiE6uOmZhZAK2raNn9w5nz2pZ0EVOV5WNCpaSkfgxHN6L5c
WX/Ixjz2YJQk6c+B/5cFd5MLorB++ZhTWZdJzH/IPRIgw5M4GgPnULa24ZRRc1nHzqtqu08muhEm
bIJksWniFsoRfgoO52nmsjGZ1nmvk12xhRFImxQQZTPb0VBHrbB65joIdI1Nyi1pftlxLzd2W/zy
nVDS08YND9a28cpr5fbfFQWcwVJUG81fOnjhzqloKLuQ8x+K/d71tNLgvRF5rKtfWUb/d68br5EJ
WanBYibyjzFl9zO0JiB1H5+QMzDjhGmEmKi6Q05Xb0azbKpxCKmNYoXBkgNEuq25g0OdriNSUdPX
aNbdNpm8p6S7lg8QC55wfJaez3B/odiOow4y+67uq7dJOJhjlmgjxXzwjfgrYw0MpLZcmyU9WyDb
0C3CfrafUzjGJWoth5T1FJUATCvKLdIuNOqv0f5bc9WsS2/6qLLypoSxz337ASmIPykcIU6GLNK4
v/MEPfrbwYzDJZrp5M/iTaNH1YoR2udI68TKGojjQJzdMQrDIALx/i4UiZDOCRwYDGYcGwFlxiHP
9s06OwMZwnxW4ZFR/vxnNDPqZ5iRrGTOzTw/doFSp+iSnIFTmtpubOlA0dGPN2M7DBBn9aMn2TnH
kohNnzXr8bHvrCmI3gkaQBj2sAx7/KoSFdkKw/iEmPVCjfu743n/FLZGX4jDzo653NqfJQRa7FJU
RtmvmtEjWQ9ofo7OuTRWSQSOStDxziET+VMXw4pNLn+8UttFL26eqcRKYoileE3PjnP8tdSjdufL
tFuZQNEb6ug2JmRb6RJbVc5COajRpe/g9oH7uhaVHOOMB2SiHCwfsEQVqmBqbFc8dZkfrrFcHAhf
dsGygpehqASrIoj1qUi4K6INQyQ+3ME/0rD0Wy+JQ6SCbWFDc9bSxy5aI66AVDnBVMM86VrKX2ly
Q0/7KCRNa4tP+Qq9l7X1LEvMgfbEwMtHRAqWEIbDWw943o/yO6VGMMnqjbLYCnssQW1bfJWp85YM
LNVGSwMGexsPjH3t/wHG/e0ouSGWeOsJUAc0i3yakKaW3PkSBj3JhqnKMGpeO/+YaNq3YijGo9//
JZpl69pUMvt0NjC/zC5FIU96k+xETN7GcAzmjg9DWX9mEVq1oL0ouSqOkT+84ToM8gliYaVbTPg6
ma7AUN1s0u5AjwLLYZcFlHvrYAVcldLZaqXGE1vbCBOSQqbid2LGvxXVVw1pbVxK9XXqsteB+GYg
+6xk8te9EjbA70ywLDevVFVKezYCTcmvn68+daxbcvmFSPYlfSxYy2i6gVfZV+7UFZQrn6eiloT5
wp+y9WVVj9Mv9IG7TmBAsL8cLUJ6qfEPdZX/eGyzcdmJoNHp5hg0ltzcurHJ3bX+gGAHmKcnhbHq
9f4Abum5dvVqRfsxZd20va4izBk/f5mr+dSLG/1BbjOrTdYFGO95YG/v2vrX4r4/vpDL0yFw0vl1
+keTnh7oRnp2Mhn25YeIEPE13z1RHnoU+vBS+PNh6VLOTPplkpIwgjXvM/nIV3rVc9Nxz2jZGHYM
VHJtZERdHg1lE+Z1C2BKMxWivfWRGCi/TO2ZoY/aljTY307Y19QpRZBzb9R9PqwtpaBFU24QY1F1
+8U82IvcQpcJ2Q+8WAKeREURDxaUE56ZX2NSnTo3TdYZzn2SpnDcPdwnEVHewO+mP8IhWqgexeFQ
Tpsw5dy38nNJxCmbvkt9scltb3W9v43lHJPJIUwe6zpKIwUXaaJhhLL1VWsnznoUmB9rfwoJLBZr
DptsC7MR4KJpeJvRstdmq6+7Nrc2U96SaDRPDdxZgpJxBaGUVSHCY5q6Phe41babJnZfnLn7nos+
DuFTziYVMO2yTnqQ3mM4EM6GY0A82InTU24Vw24unHd7yD/0vqtW/oytS2o4MJeWTI/PpTWOGwiI
U+DPWKRsrtzIx0mmS93aExnisnTUs7SyCjB7Z23kEr1QrPZFUDUY3Gp67zvvFWr91Y4c6zy0jxk3
cOz1oio8Ln1OEDF5EPx9CEGMjUmXHGe7e+QNuAGTVnf3qsvmF/x2yJKYHXQNi4iutoPIzSfGjvjo
6mrc02xSr63Y3S+O5W1IQqdUHR1x+wx3dsP5zrW8X0aUPVB8MacQzCmhRClcdX1+FXpLT88sc7qq
HcA6LrFzSwNsoqUYevwx5PBvov4mK6q0vD0+9uYZG9J7XaZ3fR7dt5mqFV3o0Zs3SUQY5HwN+9SL
iOROs8b2WC0jTyHscSq6xla31iOd07nBmkyLs7YCS/x3GW62Ay3BK2xiXo393SXlAzauxRuQDGe8
Un+rnlCaGY/fuDLMzULAJmD7SkEiPodwmPs7qVGc00+ZyEgPRhlmB+KlJ+8lOVFPjWdpii+idsmy
ZiM3R1Ix6BTq2ngQlvqMdto4pjjHVku14mhRISYsxdomK5dXFR7VRPsaiCIHQ2P91Rsjfe0MbMtS
5afCjMG5PhJKOMbdm0q/ft7EDhQvMqLug6vk4wXUfNFelffkCEcxAaXRvaaGBkOVlgBedzdOZv3h
IW7cnGzaO0vbrWfol+HoGyLUhkoPe1bitlTyaGtMTnrhGrsofRSsLNVvr4HRmiWxcRopusFXAwFx
7ANs4PPO1LFYledoMKhds7pV3UhOvkl/UCZbAmStfuO7Cr94aaQc8zwPXH7lbltDeAib2BytTrtF
raPd3BkzZ2kDxfr5va4btnFEZ6cGg3LtOQByGIF5N/NH4x8x2vUEnbaTq24TgMMnhUn5+ZEpMkbT
Qd+2op3kIBg0fjJex2rXRKZ7UZMww7SjGF4yl7qorprXNs3BqzSlAFxnI5j5w22KeFBVGBp+3v28
MK1CyNO5JWqHkqwKftQunUz3hjXzgYYkuRw/3v783kRMjryDXa7TFrNW1TXPvmY3z7THnAWr9UnE
3b2k2ukpQd069FSa4nf4bDy+w6xWJ4zE5QWzMlXstG5iZ4dLtWD/P7IB+iuQzRRFezU8VNBgzITd
1vjmDFkcBiKht0izYm6vaEus2qPvTTdumVPdijHjFCaJX1Tfrl/B+38wazX4RFtjSutdGYEBy1vA
1SfKCluaCkDmS/IIG4OldEevFjxuDrBW4XaPjRJDDZCfO7eGT+ihNtLpTCtnheWklStYks4um8vx
QBE8SNI9pZ35xnLqLsw8LMGt0lha2DxUZn9y4/RXqccInk2Z7XU0wacmccCZLvGO++DgdezGB/eN
fwYeIfqD+A82KfSrZngXFbQzDciNhIMgkuIHzFqhwvOWq12RxDa+VTUqhi6FvOSFj6u4tsDn0SAU
QDfZ4o9YdnmJi34DDSrZmD5HIDNXC3UezKCBfjZ+yFPBOU/+sh+UMW/LLj33pQOAlLZv8toOA8NJ
ZMu2cN3yQmjP40oVzEDSxL1QDPSPW1vZfvG96hR5frhgi2Mn7cw9pVWO81qA8dt5uR7SSjBcTWX0
//mCuIuVn2lyTqXIOlLMj0hRzxJiTfXR+JwLQGtRFFI5Mdc8azjd5yOBEK7r1KdpIWq006O8qMvK
/j/YO48k15Esi64IadBwTClALUJH/AksJLSGQ+2m19Ib6wP+qrKs7G5L63kPkhaM/GSQIAj39969
5yI56/tNPzcaO4ksVcxyRglJFg6KsSMieGS9KhHpmYh6rGaupaLxBavIhbnCCG8orE9VjfPC6cSd
K02WB2LUz2PlvpXZjGg0+vepoq6RYD0wpMie9SWSL+NsqsCqPbBMUYdnWrCNmY3gixcPptLtnFTk
p1vCr+1YJt5T6rX/n07+dpj9XSSSYxgM6/736eSb/Hxv//M/8j9PJ43fD/rHdFI4f1jYEtHfC25x
kBEN8M9IJPUPU7VnJ5iN7nr2q/1rOqlrf9ikKOiuOYcpcBH4t0wk3VJ1y4UMb2o8gf5/mU5a5uyQ
/JMlzcIOp5nmTByHsmlo+l8clNS+UgU3rsH5Yu7YDNLxYnT651bTfC920TDih482He2zU4qPi29H
Y5xUukCbOq7HE4t4u6mTGvC40IYNmoX8FAyDtiFwPTo5YG82U1K5R9dM3M3UShP6TB1u4QpMpCHU
6VaxM0k+eQpox2BMURhKg9upxXfmVsMW1a5/6GtD27LKE/RWt9Y2Fz1NvlRFwVyr/Rw/GO1Mp0PZ
XbQZ+x8/OzTM+ncIuqMDo4JuV2uJu1fbDom605r7PHKNXe8HJPkqtgP7Ruv2QQE1gHFWtXcyitCJ
lgYUA/KfJpJe98IOoFeygOzo4tKDQC+zg49k7PExq7siM8nMiZue7R0mjyA3610/2ulBHdN8h7EX
k36ZxDv0w/KgBomybUCIHBAr2NsuDGYnhiSfKAFKQYLiuDVVGlxY3uRWNf382KtxtcXq0h57o8y2
atUPx97uo21eqkT9ysHfMI8QRwoJmzpvCk+FJfUNTOXsxIhz3ChNV5/CEvD0FMTDyW2R8EZohU+u
3+SMV1LnFPQaEIRRwGdNFcWr0cKdU57Uq31UukzLTY+w2/6caqXmdUCZaV0Og6dLKc6gish+nYzw
0jRG5cWyyS8tSC8vT9r2YsUarM0iAVRRdAFzxsy8WG3lrv0o8C9aahN92PXJFe+QThBrWF3r6B6R
f7XFjEHLrnTlK0ziAX4DV2NTSPnUDdXq9vuIHcKu5Ir++y7CJn9BoKh7ZKlynnP7Cy006DfZavvB
wkV1e1CABp1WJFD0oq/L1+J8+205NOqhYTYkYshYTcp5EMhqf/vp903cxp5TZk+3e9a//udf/9n/
9ND/4Xe3h5WD9Gft1TOsFshPw2GWJ5FF7R8KPTXWTqi6MyStPnfRVJ8LkltomEC8KErV8ys5nkKG
QacouuquTQ8fUPAlV4NnkIbazgGpYtuufc4SDmgcEcCTuoaxq1Hnbcwgyzgasb7pyT1bt3RVF0pf
N7sRXAvTJ8RrI2kM62wYMNAwLPGa1A3QSTlixJbFcBS3gHVG6AgvnXN0aRJdq/cljrYCq4LyxBgx
pR/Wv5hZfk1DPiYTFyqELQloMQJXOBLWXRi2up+mXPUKROLMDUNjgURgIl1MNRD/IFPmasO5FTCp
8kGlY7IiKR4EJUCbkAxMHIkHJS9fOlOqR2UqhAebjNWXHJGLIpo5njptPQ3Z5EUHenxpkgaSy9iZ
m1xx3/2irjcqUY9N+hWGYe5FOMn2APmXrKHi4uTIyYMsUtdwQIBlYn5RSyt+1lHnIhxuWIu7KLwW
ubqO3cw+2UlOZjSt4CXY/Qb2N9/kKCqchd8b0yE2m2tUUulriUbmJuAXQsbaCE/utPXD0D0ZddLQ
3tEQJdmWtRt97aEYdOWYT2NzaLQZ8jTkckVQBHuYqauoffQ5n6Uxl0x1NOyRaXlmH9UBTk3WbI8F
PIvYj9dNGm3SrH1We7Oeoen1cZx/EjRJj+ZCy5zwxNQmOonE6A5qRHCEjN1davdrgZr3yM6pRBvO
Dd/6eGmDe18lVWEAp2Yov8v78dClFiP/olWWw9Tnq07q4oQ9bmJCPlqGJzuG4WNiassMdeIqHS37
VKhuuROmvNPjWp6JIfH3Y1vtbvfGqFXXSceZJqMhuxJy0B5kTHADJqF9phq/aHcn9wx4amoN012h
OqBWswXEYREnyybjsl8wR1sT2AXSoZ2iHT4i2OjlFGxKW40pbitGRImun2D8tF4TqmhLGu0z8x0Y
OFP3zBLFEB7tKeAtm1GlEu5ENVkvVmN4juiKTefbzgo1SfRm4rlYRKatX4j0dO9MI3tyTJ3OXh0V
npsbXELZ7HlxNuWvA3M0lwhO2kLasEOzzvislY+BGhsvQnxADN1lYe4gsfP3eqfTe2IS0BCJviJU
wF9lbqrdwWYntZoAmzWjgVOKfO4uSBC3ItDAAcjQLcZUdFBI2VxowIRWEc2hfUybdt+YWKXWt/vw
S5iM3H4M5/91+wkqvg7TYSh3nbSS4+3GFFF6bJnkbMIxfIDSQze2rikkfW30N+Cs5FlLjHyXVDFk
6BEzGs3lK0wuZPZDQMDZGDFzdu2ZlZmaEc1LPUH0oBrNybIUvmQmh14tpxzXw5StdWTKKx9X575X
1PTBwigUWmrzrkmkLRNNpQuwZHnm5KL1W8Xtu+3IJyVmjjMJ4Ec9NPT17feWVeHnyOq3uKKhQopI
vA3sYHiZqPhu/0Az6Jw0Zq4e8Jfl9+OU/ZTO0L7n6Uh3cLKci2U36ikw2dLfHiCIAy9K236sVZJY
U0Mxfj/R1O800+5+ZSamglpExrYPwu5ZJYP69rhijjptQKkcI9GVd4ZwOPDzS2eqjMWaqvWqZrQd
GGeL33+pkf3B7WPnKZvMaOdbDblHhZO+Jw+3x6VYslBFNfVu7Jz2abTL0+0YGUppLEG9pNQhakPb
iKiX21tCNgHexKq0O9BFFEw54qXbM6HM3OhOgJG7q+SWFpflGdggflnm77+kSDGsyyYI96UZt48U
SPe3v2TXdFlt0/ZP2Pv6SyCBxN2eMB6bz3BKh/8Pa/sH4uLvChDdNlET/u8FyON79i7BAL03/1aC
/H7YPwWSzh8aGg3LAAVBVXFLZfuXQFL9Q9Nn+IVqqhayJXb//8RiOH/YKCpJY2OTwEhyllX+E4sB
S0PlqVzVQlzpEPLzfylB/hvDRTMoO1RTcFXUeDZ7Dkv6U1aQ00rVrtpi3LFgY+hvYe3WcUy2lv0y
ZeU88jBnOo+OaiVBd5b5BKyX4y7SWaqaJPswq5lUXXybAZnjpRKvFCftcc3Hlyxa5Wn5SZzVqsQu
MpD/roGAQuKGw1cqb3868tf/Htg1R9j+uZSaOTmaPScfoUYVAq3xv78RN8gmJ7PlsKsneI+uLdnK
qd4ElJtuiHptAGsmBq6/mUeZypfSBc80iacySLD9bGI1WIam9hzBNmHL0CAExyH5Ny/xL0F0N5QP
MIdbYWlzqfmLFNVIibCmVTHsity9tDtXOp9R7wKlQ/BU2K7nOqm6YF78FeOoGf2/OUL6zDf5U7F5
+/NCdSk350Q8R/vLnwf4YMS6Egw7f/47rVsCrmI2ZUeVydAXq2wIbkhXunEpGJeAJMRqWTDDjpNr
g05M6THvNyhmwz7DWS/jh0xo3xETrHVl4iikCu+9Lhz7vzlsOt+Uv7xylMWcoiSoaJTQkGTmd/an
kzR2VZ042Szbhdp4HTX9KSgZFtvft8QWXZ89OvgMagAvuNsykGQhupw6epKFdecS/QewOvXp7jb7
2KyHA/OYCN8il3fSG5jvmz7Jg7iR1opM54h4O7u3WAml1tbHQnUG/HwjoTyhcqxDidndck4Cv86J
eAtMZzRyjSFtV8rU4DZ0oGbGlSkQ6rGyx/PyX6RGt2/b/In8omxLL4Kp+e2mj54Z0VWJTIg28tsj
dJFv3Re5F9p01/kamg+OVKFtDr5Y61G/bSXZJ8jzoo3bgXOvbU0njt4ik0hjjN1ohtf7HKUWNfHB
Tn29XOCY8KZSKbauWsu9TY2aLqi4bRQ0fUCCV0PprCKfWdx+vN20A9Ar0Q0DOS99fFDmOPLbjRxG
dxllaBjxXg/72w2ag2E/YizbF874rCqd47HVdA4kWzmHthWkbtzuR5WzpTZBpmhYm74F7IYMDY2e
P+rR8fYT/rvBI+31s0salyYvM1SySbnRsYIuRw7Ysus6j2C3eh+CHd+bBfkV4RAzlSdrKKvEQxX1
XmsKgj3mG3ZHEN7Q33JfuEtNYPOEuEnoTxBZGK5r9EzzTyPXlMOQB/rayjBmKG3jHOgq//nm9rv+
XJh2djRcG55LZe21oqyPgTqjRUyDxMvbfVNov1oqoE1Bf/Zk5xVAl4oYLL+hRROhLEgZvW0kQZTn
0G56uul1weyTVxUMRbVTq/TF7g3/IuYbDti8hTOoRcfGv/Bx4Hz0a/qmJPGhelT7o9Cqrci1/EqL
o9+4oc0Q2If6vLj9klbDIU7AkPoCMUsdJgq4cC3eiTgVp6GJzLsJePFdi3VjwNtWaP2y0kfMb32W
78KkNxaDk/X3RePTtjCjSw4ViCFddDWyWG5a6N0rBUcN3ikD1FHdmUz3EEJYRewhE+vWWECalzLK
ycpAKIX5LCU6pETSFrTEvjhM4iGtx1xxA8uptmdMOBAdjH2SHks8avu2doyFxdm/rPw5+WcUb4gz
0NipbY56rffs2GetoY8+y9wIY8s6T1dYr9hRmQuVhhT1u0b2Dji0Kn0MTUK0yZlS12PSwHTWrnZd
ckAD/WOyrFcmWuinanfCalRrq0L/yCKDJJf8yxcAcJwkeIFY/6jqNHLSbWFrzaIw5ngocscDy/UG
9mFcWGBIOuVP6kC1nj8prBMIn9BMKoRZORWQx7xlcBRzbMMpe+3MQKcqcn6yyB/XOASRSfevRbSe
UuAMMsCsjq5Vhyq5ahBxr6gHoFglW8PqGFfSwXcI81nXwnR2Wj06a7uRJ7VvvnujoEaV+bvMiLHS
04ICIHCwEn/V7UQlGFXEQ4wxO1HkFJayCH0dYWjjXkW7xT4gF+waHolqhKWf6vuo5LujSI5zFzNb
11MnQttjfUUFWTSxHqzRbp1ECHJmHJxXevn7wK/lQpmyak4Wl4TZnAN9+imLAbZ21/6Udnnva8XW
t7uvVqnCJa5qPEj9NQsA56tdtyhChLJSDT6zsX5OS/Q3rWBsZSaoLsckWxFRsVCbXFtHAXoaf5zT
xNyJ+UrRB55SjdBnC2OpKhGXSdmcasU414FY58Qa70qDFj+9MivqauZ/eC5ZmA10HE64aKVYS0GG
jKIz1TH76Aij5mPsrBjTxuz8gie06cPqpbYUoM9V76NNFo9x0IacpSOXNZ1sgBAN0FLVlDWxQvfS
tuAEop4zROnpTqeBA9I9xkQRw/zyUClV7Y0yjFZ2LeMdRSQuZcV4ywOCFxWDpCu2Z3emOJZDsWW+
QVMqNemSBO2nG4IqQAO2cjTVRrL6ASGiXPmwJrIkMXZpsJkMmXkpvT2YuwPaWmVmfAKetosXDQ8M
5GTxABqkxpHeLAI5o4jqGqsJ9anK2l8V4mKNxRbG4kFHptgFHIIu8g8yEZ6iuGKNhusjUUk4r5lH
TXz6hHaiNcQ0wREMF77amHviuw/SjL40NdplBWNwrbe/m3J4ccq82uT0l9BPwKAUg3M/deRu6jx5
F9wZbod7oBnoXzjJ1ondJz9FPC/D4Jm1PELgbOKizyFBO6ySNO1oSjmkjffRj9XkZ52xFBYfdaWC
/V2QjXIJyh6yKAmn65g32Ngq6eXVgJx2eLHN7zywvhCa/YBv+AaQ0MmvHoETsILuhE/uPXTmjSus
kij9VNT+IYntp+EgfiRbjoXDVWCpiv5YIh5HB1iGyzBrjkRqr3mTNAO4wo/MnNe2Znx6gxzvkF3F
hIfWiFnKbI3TY1qNsOJzqPpYw5/Qbb2X+ax0c3J3ZRm2pyog36OUmfRgMBWuECfh7UTViqdSqndO
qGAiZYBWWMj7MI9DeVjZXL2IlGKEJdstyQOnHDsIBiGAvLOgulG6AjkYTDCWsWVlgIBLbKDc0L9c
c7wkirtPZqgUHKy4U9RVqxfhwtEMYCcT+s8RvUpvyYNixToUM4coy2RlGxGQgKk6kM9DSBtIV3a8
+C7tV2eIDqjTHx1Nu/Qw25Zl9jgW0UXMBKdQpHDe+gdVKlxFEqJcEHFs+sp5MmUEce7HksVHXLjr
MtXe8EXycl39eYiVSx0x1iTJuYTciqmUNuAAf6mjKbi2J7p9raL5GIACThySmJAMKW9tKumYIXoS
vHAxVJ8hu9jFkBPeTJsXcWNhbsO2P8d9znSUWaCkLTEfS5ANp7EpsPEmoJ2MQBI3gp9XDaxP1Syu
Vg1+wuyf5/09gcgYznv7rNmzjgX/dgrZagSh6PH5mbum2SukWmrZxapKBNIOWdRqGKwmUd2rnJBW
n50HdXwdk27uC3MhVtQ9kjl9MdcMkKC/mXf2CGTMYBEjwLastuOUNvCBIasqCQVcaFWHhyLVvobc
hajB1kxv6LJVxdItNL5uLimTXICYs6RLIIIfsdLUy5LySYtYV3OHFOvQ/YWgx15iwlA5C40nZDic
32NRLxAqbtGZ5JtCDm9W0HoDKTGrHp8HQiGAgbb4xPlTL5XZQ64yz3eydg32CSFsDdSFyb+zROd3
b4O7J5uO/blAO0en/Bjhn1VF+HV7uI0UsI8aKiQDvpiBJdnRg20Wuc0S3gtf+/Q1GFDfo4j+aVGw
jFHTr8R4X2jAANIWnHxU2MXKZnO3MNnpQ5eXkAxhdy+Tc5avY1N8K4nbrXtqjJWOTKZpyQMdHOpa
KuMtFtttqqwgof6Qgb1jZmXhkVqyn4f8puVkkbTTgXkKDn08W4Thhk7/SNN/MQDQWunJS5J1oP0C
hFwu5qeV3nzQeeJMEQsC+V7cyXmPpU1486CtRovY1Dzc3d4QBIgjOeFzeFQL3i38ysV0tawleTWT
SVhQwKvpcpRUrWa8DfnQLYIW8WUE42PRqm8ojleqG7xrebzpy5QMn5YWF5iZmFlDvKvwOBMjMgHR
0RkoNGSRVTmUY868WO9AHzDhWIxxcygVguBs2wqX9E8PZRpfcfP8zIs3u2JjJfzgy0qiQyx/mSqu
+ttTTlHHWj3s+4SOsG/U5bJz7Gs+Wm9Yx14AcXk2zEQCGLRVSzw6Pgui/ODcLoRBwhJ7COgYMnxO
AvGiGgIFqAt+2tbCTWPKBOFFDEiydTzbDh8N239OsPQsYs1ZYatgyYmDbV8QDaCKLFvWlbUxQsGo
q0X6gtwB+GVBiR8bR+2TpORFDcYCwgqb0Mkdkf+4zAZqSIPY+665YY0rMnY0r+2SpZKqd3xsBoii
7hfbHz63iOxrW1n4cpllKiaiIk3Z60h3yUfFCGQJBp/qMFDJDhUa7JnmMSUmDhonI42x0DDBG+77
7Vdd02xnur8+p72AVtRy9dV2UY07quKNuO5WrSvemeb9BIp8q2T6LT4yt95oaGOTcT12mExEXker
22uQfvvLadxlrUxfplO/miVZxVURMyKo9RUZiTmh1gy4yfuNzVcpTGPV8ZcXjsHFq7FGSJ/6siHg
7yHLlJQFQ0upKvXhOXDQi1AbJUCljhot56sZV49TyifMa3pWmlQ5otCEXaeY2iu5dSWdjexSdGDp
CdPJXvORyYBQxGNhmsp58iNWe58jl0TyqeCC5tVFGW4KdYheB3v4BneRnwcC2GIwWheQkK8aGJFG
ZYaY99XOZHrKnEVP93UxXQ2IOSQRF+m6QFNyjbMkvHbWMzrEcFsF4rlpLQU2HWVxZvvylCl+ugS2
wAwjV6ZjZHOdkznQb6lOBmm2EQ0Bi5HgmNrhQQrCZNuwOeFtgQCLWxaUoscI91fFDksLqNKRTm0M
Cr1FP3IaMpZGRq6Hy9gOHk033zBc4qLKVK3T5LObQK6ItJKWg4vuftoNNTarAIMDoG59JRtUu0yd
HDJeFonrBl6j0NtF+C1blJt+fSjM2MsaLPuSuJmp1q5s7aKFWdc+1uBGLG1RnWVp3KUliXHo+YjH
QNacx9WLYpC7BJdejwu69PisaKghhTMuY1evEORgM5Sc1uW7SmD3UdUJvq4r/UnGPlNKFAWcRxbJ
BcbR9f0H3Q3v0FAki0DtsPVOHgaxbVcgfXXy5D1lm2+6uF2hwbINKI9OHYNr7U28bmI1kGCd6TbB
YiK/R3LhA0XAFWhFjFJU1LJR0T4UTdxRJeDtCodjnYkntdBxU2XiIcwGILRUKn7vxgt2rPAsqEZq
FD2MFndRqz2x+zLJkXJX1PUv9iB1lu38zmqTnWWAdk8+mjy4DoH8mD9SKgAvRB2xrNXyoJvKOli8
traCWcTmizxODrsBmkWB1I+jcMsVOstd4gxbpnzPU6c9pqz5YRKxF08YAxEd9qFX3WvXjNRVynDn
DH6xyQxtJeGsVybGxdD+UorXgnS3RVZJuder+xpM/GJOkI67r76QX5VCJVzLcOFO5AKLtvX4S54d
BBuBJg2yJCdTGniJCFwyXgHU6hYh5AZZbWaKzQdZtaNAXWhIge/TGDZwRLigtk+ZQau0C0xZN15m
I+iejAc/t88wx1n0MmdZVWxeaAQ9VrX+Erm42jUsUp1j1BuE5+wBM/uq50CGiQhmagHuvpcMcNWL
iIeLi90mLRpmYcTqCT89jKDUSeveWJV4Vvx5d/DedMSaIcwBTk49T3wKHUAHkTJWlsokxsf4EIq8
TkHuoflWlihSaPNoBH1QXY1rS2231VBc6kB9t0L2inUMgA+zOXnC6Vego9Sq2uBqhAXIRIa1Ydy9
lpZ40V0FOJ2VHjKgkItQQM4q270CAgvOMx7RZAYDskREhNkgxEckTdr2AhMbCQIl+WXQ1lAOeHJS
tUOhXiqW1bU5AoIkA22lAiOVeHM2qPDIIbaKuy6KjxHC0mXdEo/pJEzvGtw+ru8EyyGT+ipesdmm
34QqTV+1MNFaLX1E9aOtxwYMbg683SpMcQim/rlOWAMdxty4l/jUoAM6Mfua1uJcLyr84kPwXVoe
/WXylWRYrswWL06D1rlKzD3f5ZKLBxnxDdtLEVUeSkpSclxzE2Iz6TNpLcpuUtcijbNNRH1PqXHk
pXH5icJTm/SYntpgb1t1uAd4d8eG9TONmmgVTS68KZ45z7/jfPpC/M6AnobBOmT216hm6cmAU8au
10aCM5HgzQ9daU+Dth0t2gpDpWos+Z5RZRcfMd+ycJoXJay/Re8/lbSG+mrY5F2Bt1QDc2Qrr3lO
XllQbIRd70c5bCRxdYN9KFCKyxRYatGCt4IdgyEgN9+shKthqo8foP8N8ISgWrtsqtZa6IqFY0L+
IZyAN4evEwssyhzeciGJIiL0cmOQgYkzouWiOhIWnbYvre58j81w74T+11TUG8FmAg/huEQQgAGs
rN2V/UFA9z0FwhOOvH2Nv6KrIc8olrYfC9gPcbgyCoBiujIWSxTn1TKJqVwN2lXO1PyStUyw1/Kh
QB5FgqHxBlGhIh3/IFHofXTFt07/wJLES2Va+SuFMLB2OvZ1LXCWlkypov6ynExb5hnpXIwrW66+
jk0ZmYQE6On08g0THm3IVFM67qIR4SGvxhTGt14tu/yxm5IvEHSUL3bzYiS423DQfZO+Yi3zaEsb
WPdAU4FanLRTlw0PIRwK2hm7oDewOzfZYvRtYx07WGo6QJAqgAyIj41HioCyhBmAS8gPD25irCxT
Xgy7O6W59a0M40ssjHiVsh1cCEVZVQ1z7KnzL1mOP5ak+k3Q1yf0DMwiprVPoYiXMD27hXgDR13P
pq/LGGh7Ayz3ygLttujd6FHDTbkqYMeCNfapK+SGqu9L08LSQ5W11AmwWVTx8AS3ExcoLoEsjyPs
AtjJdeeIv8xYCnCM+OwwKOKp/bTsQV9kdfukuAhh63aerbeHUchHaS+bhFJxMMqnKh+DOfNooznt
uLaZDAIejD4ZflhrhcZLmndL03e3jtS/BC0tlDHQc2uOF3Fa/oL1+5m8jEutiZ9gnrrJPCO32TK6
VULa2nn0u2uX9j+9VW+FyWUzTLNXthrPnD3S0436bmTLrU2oaNxSfutuWS5Lrd8PSlIuBW5W+FhM
ttOx3jPxP6F5OOd069JaYu8t9ordkd9Qw+BJ+289VRowBARulAqzCQg9ORsw34BOxH7gQnczGtSB
lgSBo1Xzy7QJm0yk9uw6JnQEvhiLoZUf6ky9bvzxOAulAgnrzxGofRizpZEn3ZbeWkmsGM6HdJHl
OTW/fe8ooTzn0s/XeCZJ5lWwfOp0mynlh3TlCBJ3LMax7HtQTpPqRmoKbITZXHnWbXwNcTKgBTHk
Y6ezW0SOPieqwWbLT2WT9euORNBlCD8NTY/7wulpQRLc6rruLFGw9CCo1ZdEkiKEiOixtUrKU0Md
V6Dwp4UKuY3yMkTiLqjBHH+gTGzEY5XgSrD08Oyk9BXcqbmgdnL2djOd4/ne7VeJpk4bDHbtIk4I
NaKzyYAWGtmQf/bNUD8SA8jcFeEAoKa2LfpfMQaywl4SwSMv4CkC8Nos5jCkTIazuP6jNowfkgYa
1lR+5W5cXvUW9fgEzYRteuk1BUk5ZcHAJefgYUsjSQBsSCjf3cFcmmZN+5BItrbvz3rFGWrYIC+m
0sWWkmA856LKjn9Z453YN75xzRyux6JMtwld7cjIvAaz1IYiMV5GIkzIs2/v63jCwpkBh8kDWNrU
JR8pV24dRQUk4n5rmY66AYL30YTVtxiZgeqzJ7F0Ibd3/KNFErJTjwn3RJSdcjpHNE1CZzwELM50
Z96TtKVx5mMwaBvryRStvS4h6/KvAYQFymMVExg5CADilvwinKlbhOqpTsNynVvN29AoXzUsyKDE
IkVCysFwYkhXu8hVWL0HAW6gpS/aQz4mw5AFwAVDYHTRlar3J/RptXWAAEPA5s3kuQmyINkgbXSQ
93N87Y20uECYYfvCRHibK+qzP2a21wg26ikhcmX0EFTKRiBUQ38HfSxi/xOpJs03tFt7tKDw+7Cu
G4VqLrVqQxQ92Z0T57rGpWsBrpY0r25C1TWJTy3IxHqiUD9JaIFACpgXNkP4i+43uwSwDmSoOErf
nbN4Oo9l2YB96OH1pI8l4mlC1nluME/vDI7W3TSo+9TBkVhG6y6v7qZC/1LZobV0KqxS+7JN9VLS
gVgJ3SsHdsE4ynApKkdkQf3C9gPaUDlNCunvMYZsmaWAw4wpBPsg79ZZ2Imt64tnp58ULCfp1aAl
gTWp/ApHEldxHa3ciSSu0BNC7l2pUYxk/ruVQfDslZ8xAr2nNi0pViGnSEQqcnVsAj16mzgvdkYX
QtE3zOKNrhtbH5Gm1xZu2J2rFR+1fTBNdWBMqWRb/gPrVvbdSx4zS0FfBrJpbMNNhI3zmMw3IZ66
Fukq1zy806PW6lTifL40zV9FQvj50M25WvON0dfnMBXdwc3eOQedMx2LAfRfZi4NqDXHLMg3iYlF
xUU7tqmc5rUys/SolG5yjKcx5bQbd75udCfGWmMfq6fQqEHz008q8HxsQsyLd0FTVNu4C/APz3cT
J1HuJC2RFRM2FjIt3KvScD38V9OO3MBFqc6WZfSfe1R/GMLyvj1EU0QlkVbjuVTj0osD4iyMRkAm
yoiXLrJnzRX5Xa53B0sg7ZQ+KJxOUlaXseb5tQWMONUObELOEK1ObtGccIGht2zD5zpDPJo6H52Z
76A8G3vy1AkmaItL0DUPU9FqXoDAOPTzA1vOmLSUBfDaTxaJfmtn6ocYh1c3G+5ZZahLZ3wq/eVp
zHfuJIeD1Kr7oMoxdCGBVvOvhLBVHIfzJSK17q10elD1blU6ESFQJjs3GRAzlHhVMkWUvSj5Bk3J
mLpM9xyQX4WsL3CDxyV7kw3Y5ZUSIwkoz7TSXCqMzaj76TqoUsKZ/Q78OS1DAHv6Mh3oezRonCtq
kdl575kqPfG4dPhOogZcOvqgr23jx0II6Flt3l05RX+I9DUX5GqYbHf9j8FIzxE7nxDBJcmdTvX7
Jp7v0lmgH1Za8ANquip5icTAoWI3/B+1TL1pmLm5gkt7ayETFg5ZSHmv0NObbNoSBoabRM0fXXYH
bujbhHRG+0KfHseeF4hcYFh1bbMdMwMCTZ9hlZ0tbOCywArTl8c6ycSWvp+R2UQshIyDZ8grJoqz
Qpd6o6issIaVQSvK9MFjcnjtJvu7NVTPNvvpePvX1NjTcZhvOLkeO1Zbb3CGR9hiO+DtSCS4eNDx
SOxznBxRTyx8DuMJpa+PxoJgtkyH1+vKbldlRf7ol+KpLSzlvSyplTK1ya5l7Q/HydXeyKg9OH4N
fXS2w4cGszjFd6Az2WF9thmsxxlZOqFN2KcD/WSODzQons6DObQk4j5Y8x05lO5Wa/trVbZn32CM
zSZVsfV12J2SsbhjqX7lHHjRy3HjVu5CNO1bqzPkYZL3SlQauxY0U5HF1sjCtZqPkPvj9Twrhd7m
dc0vx/L3OLs4laNRW6uu9lMKBYsWQl9QJeW33vj3qg30Ph/Hjk+U08nCdrc1DctfRwxTV4WRZK9k
kV1tWZTfjUaKtjBoYhmj8zhw7WraETc4rv6tcGtUjTaIUif/L/bOa7lxJcuiX4QbQALIBF5Jgp6U
REol84KQysB7j6+fBbWJnpmY6Oj3eVFUXX+rKCDznL3Xap87SO2vkdVgzuYJf85N8tdxkjs7s62o
v0G2ujWl+c6qpDkG3XLak8ywLlJhop/GV0HsZBPXGbXdwLjaDFy240B+JPO5rwU8oQYxX6icN8fU
Gpm7I6dkyvZhQnPctAnj3+8vfBz+/qPvn+LTM7YiDT8VS4WU1RNmjZk8mKEtToigWKcq7wg/NcMR
D0FEWrP1+eHycw7hw9Fevsw94924lBn7JYLyTGZR9UZJ5u/tsia0plUwwipmYehlp+roR9qvzgJK
YRbirMXyT1jrlFL5TV91jBh2NIdoMscMi+HBfeHDsIjHEAofEL5timqOUWm0yJFVYVArW7icefbR
GCHp+7ExjgVPsiff5fqXqUWFE+T2w+T6vBiU9WK6prWrIivakwvNX/LOuk+DIb40q/s9FNhUguTm
stY8sq+Ot7Qg3Tck5l4Xj9aXw95+PYZN9qD5cg8urDq0JefPweoo00dq61QXIGM6AzFZXcemFB9G
LP1VNIvp3kgFO51SsOR/x1UsXRniMWC9u4YZkuII1lbsk6K125Pb3OhEQwWq649R1QXOEifetDpI
mZhv1Tq7DDM3u0pnEdc61zx0rbUaf4iIJ+wyQeIVubLN6U0kDXMx0XyNKZECOe6kcn4VcYyOvq03
rTQb8qzzxGFfcmNYXkMBKqTEQdKQhsyIIQfZor1FeSE2mnT3CCo2otR3wuDJl0YZtW0SsB7K1pOY
WJmUVZrvImGvMs3yuM5gj8k5AbMPJ+qP+VO3GXekTGZYXkz4V6FLiG2CTXFN7uu4hCu9xoX7XsJT
plOQYp4yi/yBwO6P/Mi6C3kadB5mPLU7lkyhtW7DBMN9G9v0Qk/XbyAo1xQLlU0xxYYiBHxaasfv
n+pG+Gq3ZXkY2/bo9ylj894ZLlafbjoFltAoKpu4uVrzGDG3HKHQhFv2rwLN1DqzKcyXfnTP4QPm
QSSJp5c7v28ox/oab73JiRilbssJf1Ydv2dY+J4RRXZu/VuFZcnbM5j3tUX/u3GH9jAm8RkUi3G0
eJhYVs9VaTkcNVTcIGhF8YOV0APy1b7UXG6JsXquiLEdFUeY1awxUQTXGFIza05JQ2mcAcCHiOZm
y/cHWZuJlYytFR4iJtRgGGuBaN/1RPvhK5BrhBvtbZNJ7k8TqK2MW+zm+6e5iLCIkUbidjE4j2lu
7GpL657Kyfa6AkuNVRfaMQJoz19vUZRybOfZ7tpmZzue0sPsCZhZcIyynlvSMLZPPUAwIEkd93vV
RztTadp6nur51o/rbu6y2+D0r0HMSw2btoMUjJuuHTpg+cs/jTuPz8geCb+GPP0bX+z0zH8GdWQc
gppLJ54nuXVjC61TZh1ZLc7eVOdsa7W237t5/QfnDJup3qAFK6I/mpUZD6LlwlvoYU50odUld8dN
7FtA9WkMHINtiV9ulZS9tem1nmB4VB4XtIMdDM6+UYm11fPsMlnQkyyucesBLg/NFV8+QhWxD/Be
6DYsY3RuEEjj3I7R34slwvDZbtryRYcipLec6xNpUEpRCuH68qXNeDqLJH2nIstBaBkrw7jDpmTt
K0IqR7cVJqvQVH+HWbwxSCjDWElxP5mJuqIoF+daVpw4Y7BTbtoPa3I6PRlC1R9p1TCImmFfQBRO
H76/aP6csLy8Eh3EYiQtTNs417wgbz/seZIYNpU8EnXikyqY2OZCH/l2ZGE6Ru6wRUg9QLob6fS7
k9fkTvUSQftch6Wh9t8/RVgmN0VYjLswHIp7jlyCFMUynSe7lRh5e+OQd+lbPNPfX0ruqdu0UNlG
uvH0RMh3fGqGPPSKpCRL9UbTlwE69sAXwAeYPo2SPvEA2OiGA0neuKDxzqDPfyiTWt4Eb8ZTwm0P
90/Y/+yddZ0iTpU5yGc7i6PHAe7kkYtnztiQvG9u3d2EG2Gsi08XnRNylZLLFGi2KHRvo/Q/XThn
V4qLDvBLa1sY2X4ww/Fo5WnhVXUVeu2i7yHuOT3Vgi1LsXh9rBLDT1vPxbWWrJWTKT7GjaE9FosM
qIP/ZbpNfME3PebklnQPCzAUsTIi1Ddg1wqxC4WLZ8jHULCljKSO5WIhgrwUPRkTC08utfYbgfXn
+ltbxPl4WDxGSaHbGzcL08uoH/TIfLSxsr0Ns7u8MFkEBMn8CCqXj9giSgpL23iwxybdUT08kisH
Thn5wR34VMuk89aF7nM+Y13KdPxLpW3us8XI1EXVBbWyzyR9My/OJn2xN8HS9hmEY3QKUDsFjPOv
7WJ70ipWCov/CSO2xZ4eJ1S82KGamNEzR+buVmhdd6P8Dqd78Umli1nq+08MPnsXnFPWYp/KGkZ8
VCDPKWIqjQZ6hSQ7+SIVA2mHGVG+yKxM2AmncRFc+e3iuuot+ChyEWCpRYUVOEixYoEey15iuN2i
zGJc/LNfJFpdik6rXsRa1qLYsqaK98ii3UJLKfe0fqurRTafX5q0faP/ujUT3MxsE/adQR0UxXi/
yWTb7YIawRcRKnksF+mXj/1LXzRg1SIE89nZMmbzGW6iEhMKbVi/CMSM5WEK6zzdj4te7PvPDoty
jA1YzP84GrJiEZIBYePeuEjKBgddWaSIyy4Cs3pRmbHmaM/1ojebCcOoRXjGKyyD0oMErWSqtiew
z3Zncad9f2EzNm6YcBLQa1Cpff+x0cxfukWzVi/CtW4xsXWLhO1vP1p+2tIEO4242lTEeheEQ/aQ
DQw1Ot8KTqpQv/K0Dh79YuZzxrx+rRnz09iggosWKVzKKWcz6UgFogmMjxVDd6gWjVyPT06rEcs1
i2LOFY3a5Mp+cQv7FnCJ2wQ+Tm+LF3FbRK8Zj2jGfhXbmpZ4HheS54mIs1e2+o8m899oiX6ZufFe
uumv3nXxDKOB67pmwyEfDRVwLNLHn9MU881pvOkjJhDmXACj2bXZrK4UgaykcAzyqiALuUZng8vL
q9zXeFS0llZ3PLkvWT0dgFm8pcpvNkVmY5Pj4IIaGShdUWz0DgBrC0chsoovs3OvEiB+Zc2Ljdk9
NNTDar39bSbDnpM/4kTByK131WNDPbszx6c5HtfpNH3YxbtfDwIGvMm+zdAgs1tk+wqCRoWhX/zC
r4n3VhuOZzlo6vnZqpNqpZp3sJa3QHN/6p3NYgOK3GxyeaxAdjgFUzomWWBn/PrFMLkwUSdZgcRZ
NvvGe2+n+UpzjqrjewGG90pN48+x4/7rqBEcWn3IyvjeWy59A/YzE93yVZWh/NAr/3fJwHI9BeKF
SBzaa2vAThFturZt13qbneMkoDPQb7qkYjXUMLc0ybN1bCfMuH21Wp/TV3oeYxfYUUkoQnsre3/d
piY3aN78y78hiFFXtNPGBsddOBw4XPlLLGwu+z6G4p4I8zVZ3rXOfG5L53F5XRtlfwHxNK4BDxMF
Ejet5+Y+F8W5awFE8/TjyBy8c2HSyHMyswYy+bMYbAA/Y/U+waOCnHEIZbsTQfk2wKJm9lXxOWjK
67yEH8sZUozW3Fz2ZTvb1+6c+dAo2B3fItpwcP19Isg+N1W6JbZtQxAkwvnVjfwfcUiZNH4FUz+8
28CtebM9EdUhzNeX/aplImZVLXP22PAMvb+Bf6s7CRaNc7WOGmwgN5DMrc7km9CanvBbCGhjZdRu
BT89u2pySfMM5kXyFl653aWi/MpvM+cJXbf4NP22efKCidQgQX5S0kRGI3VIs4BLiHw90G2YvcIE
/zhF+NYL1a07dHtMKAeGLJwoVuPQiE3aa7SOCIfpJgmOxrhQAzgVecKrl+fJyQ/fk3bimKvr1JqX
GIow3sUs3xhIEVQFg/Ld7vl/i8C/tQgIV0HI+L9rcrvuMycL9dn+d4/A3/62f9Tk3L+kayqLoDrU
DYOW0j9JHQYeAd3lr8YUYBgEGP6lJmf8xV7ENrhDO3A0bJPG1d9rcob7l2tSruPPmzSKaIf9JzU5
WBz/q4LEiUQqXYLFcW0p/kdPzraC0NSITB/02XjQemY6JgZ7j3W7tiZ+2yHSG9cDkSmsxuUPN3f1
c1GZch+6+iVquIatZKyuAw/63aD8+di0g378/lE/DGIbTPZXgQzsSV451OsIRbJfmq7b56LIDnEc
tVfhB8/Lu/Msyp9JJed7yeh2y2wrpHmQA9Xp05L9cmiC3BuGtdmkDM4dKGXoZM1DWXXEa/wIgDgo
cnwAmUczpsdH2U0bPeTsw2SHNFtZfLAJpjfR+8GNwO5jrMR8gzR25WJKZC8xbwMUHa0d0WinUKmx
tWT7lvNsHRN4itPxVzyGv6eh7nYN6KwgVdW24YhEyMM8+cZwClIdx01JTAoL0dEC4HjmNCG9vnGM
ozsav6wgW/bfbYip2IXuN4oY5c/QbpVfKA+RwVlXiXobkmlG0V06F00UBi8w3pkwHL6/+P5PG/rn
ji07kceO819v0m8ea2blFUdM6kRJd0jL14xr54pCA0GY52zQiQ7rg7szEJmv+aeaB5CSGAlrYx26
sfNg8sTemGJsftQtQIe4HNzPEn6yHOpDE5TJlSeme89rCLUAuDqQRzWPLcMHp163/a37UL0TXOyx
Z7thNvo+KIwSA48qN3OUlh+BMF5gn5OBp5F3nqU2Qn9r3nWjGc8p9d/tXGuMoaeiPc0TYay6MiEw
1/p8Mcf4WffJNlP9e5GVFT5oBk/tIUjnhzGtLv6AuWH8NU1ufYwk1aPM8feDGxoUH0L9WHF8IVpS
e3UZp/dmsurnFt6wPv10hl7tXLvqj+UUfDBBCk62WZMGorfGPCf04HbMvEfpZqUyOgFFDc4t6OQ4
cPoNnR/KdXUgN1HG1Cpgz48mQjtFxszkmisFj3CrP036BUSrfaRkn59STJRaNJdrQTri2RJV53X6
TyLI4mEgd7Z3nzlB0uqgWN8NT2UeZWwX58AbB6ZxcuQYZQAgeE1tCZGz/hr7cfmuAVpHI+M4IPE+
m23P90koYYBN5WlerkJ1JkC+pkZMDV6VgNNoF0otF0d7DOIffLNTrUtcb8b/QNkbk0IcyteRLHnW
qBYDX9KdfU3G6yB35y31lvo4KUUqVEWCXHtR7oxo+qUwkZ8MzflVRvNbHPQ2zH75LGrN2I0lqiHb
LPzbHH8wkdQ2WjAMR27beCkT7TDEfXqLAtm8hMkH6A6WEnJ6IPBtHDVVYeVdTruxnaDjQwckdeIv
dm8Ud+oOFwI42qkueu1k9RBCKRIAHAn91xly5F7JmYJOLqpzrzApkdaQu2gxT82LgypdbFT8an6R
PBcrjiKDBzgXUhp4Wsal5N4JHzFiBcx7Id/MHMUsT50JVMVYDFhgVa19vFixQAEgolhMWc3izCoW
e1bgMqTWF6OWYqSyBiTdHEsb3xYw72E9Voi4vr+kowY+lpSOsZi64OQaVxJxplh9/xD4X43YC/03
LAuF6ytH+hUt9q928YDheJwYWqCIcBdLmL/4wnTEYWoxiMlHe/GJ0RsWGIFxjLXyqQANdHLzPt8i
UHBvzpBFbFmbAIBzKnd89LsbQ/dum1Pl23SgEdAE2jApwJRjg0Qjy0fk0Q5S19Ot6pHmwGJGQ4/2
/SPhdujSnYiiTLw41OJOdTv2y2DgJYY1c8nJVwXWtRD9mirxsDmLkQ2vlNzpSNoQdEV3LdS+Cp6c
n2BE25WzON0gdhJ+XDxv5mJ8sxf3W48ETn7r4JjvsUTHENejiksKnHHpYo/zvz1yNka5enHLlUjm
HMLcbv2UoZ6TPQ46mulUoyrEdNViqKNnx0ckKrDWaQ27iOULkpzeqxe7Xbx47szFeNeivmtMHHhM
drLFiTdgjyD4tmZa4lMMa91dikBvcjDp2bwmYPStOf/XxOmw7RVZ2ZKdTYYbu9nDUkW7+gGQGDN5
yAhp7Pw7u+juJSYZGBQpNr/F62eVsMgjQjBIE54NrbSv8WIBJB3v8C9m0m3K+0gw5g+34PXYSvUl
yJbT5dLMW22SwtK7Od7OjAv2w1A/WHE7PhtF8DYAwLb832DWG1PdomYUHxpu4ygJH4RN73HsrdTL
ZCQu/qi/i4DKiYMTb1uNWXmFP/qbOtvSGZrjJzkMP+MYuapfTcSBLGxqMIBPau7ap8KGZIhsTvfG
3rw7fAR+WG5Ckt10xW8xnWMmc9ssM0OIVEV/rLrqZ6JVOTSWrvMUolnKeMq9p+zvvKkaiOn6JdGc
Jmjvg78sM9JueOEyQ0/ObMq9G2XM7mTRsrnnr2PDFLy1frute2keRR5fLcM19h0QWu4qfGEfQRY8
r0/lzKy46+HuCsiDhzLmEthVTXbgNkMCYIoPqrWDJxvyJJESdmmArJiItdUjMd7ngG3EToSG+2DV
tNXmiM1+M5qRV0UEHqI84Ve5KNTHMI47lmzdj6DjvTo4/KJ+//GIdk6FSO9NJ2S5l6WGFAjhUDlA
19EqCEi+ZCHBa6X5Qf6YoiteiVPe2oLsdD9sZuakJ/YHl8THfDMr+K5kXLiFhWZ1FXbADNRi7BCY
cocIJUHUXvVrgnzaFdgs66E5Lj+0mhm/6LmFVE380Y5PWgfKlWvnuVMjMj23CE4Ov0FB5TwIHtor
oGIv7jC1t8plM1RpWnWbquZhYK+O2GauPr3vr/VM6TsfIKmhibWeBxFuGPHzbTsLAghOvA11tktz
Sp5TGDw6k+6IYod0g/1LTcChtbMEQjthKF/bZXybFNG3aeL+y3eU8IZSZxtkv+myeWc2OK5Szbpr
c6x5ZBGeXadRKwaELyni2thtuYSOd0NQwYQ/sVzXLRySFFhyQyOsOz6yidv2BmBKSLbc9lij6DVW
lIQmRkyn+AnAyUsy5oQjHg0m5N5AfH1Dnz0iOg2iXBjikPqIT8uQJjrss1kbTtgCjlZL/hlV48Yg
8Krn+o8qiI6zbNZhbIu10akXqSLiO83LUKU3p/8Dln5fKp8Dlvbalo9zFj63owEy3P6qMONldkiH
l+/aMeO6SsmF7RxDAxOCXbHUcDVi1fwXnbjEntFw30kxQPf15Q9zeKfktJ115iq1NsJX1hICC9TC
XAJ/UAHqpahJ6HrUqO4tIR8ge375wG6WN45le9m8BFYnKgnxS8l7gzzOH+61Hxm7uhX2dpBTWrBh
aQB1ShzGwO3WpnXI7GoPMld2TwPc+KE8laN95RsxWqduti9MxLc0WqlDcjjh00TpkSzxapl+GmbF
1KDjQ6oM98I3cyHHSxPJY23Xx1G529h0tPUQxvEaXsRPFAm3wC5og87u3u7kM5GaJdhoPeDV8ooG
WZ851u90hriKwLVzSI9amr9cAI6qxy/gsyHUBoCxfX9h3xp62kHMVXZ2smCfuBERMF6acfNazYtr
YqL42PhXala34U/g6MkWJ+OuM/tqgzaX+94+teAitWzS7dE6G+7WqcuXvNUOle2eG8bS+qDoAuhn
CPwXUpbOuivE0c2qLwhiMOzDZlclye/vf7MVp1fVujZNQowHprzIbCmzdMEzw0paJkRvRYd2LB5f
AeYSPRDp1ZHqtcizoxUiXYG6Uq0gBZ7caQAQ3pERnlgxra20fDcz7aA6eN4kxdj0GT6fA9YVyJ4I
4mIWcMGdd/Z8zi19OATgZrN5Xw10z8mkXhtGyJuoG86iTa8crzgZx+mmhiuLENfnBGMyv2v7DYE5
2nm0RMBqY4l0w2delBzI6C6MHHYhZcQrfdTfXIxhK8sv2ICTA/blFK3MnApanQKDb2Dl0uyZjvRa
DtFUijvriZ7fcE0D+WGaUAf5rQF8xIED8OspaJob++xzCvICQXsDsstqrfVyMMsrujBxEPPhgv/i
8X3Y0VtLo7WJBHnVhB3c4CJtNkkSZqe0TkhT8U6vTWD3dlTzeGX+dSkKUv6yD2aGuUx/7XJ+CygD
urM9Psr6BA4vfPBzWglmwv/0JOkAqsxMt8XsLtSnre5C4RfLF37T2q3W8jC1Wt044or/adpk8no6
D8OU7+vC+kPYflpT2gHoVl2YKHI3XqB3UcOCuJyIA03IKoU/wDlpjc84tx7N3N+qIn5sEJ8I6Y2m
LK9Vh8BFZ96FgrZG83Hs6vycTn0Lh2C0d67jP/PSJT/IuHrbi57DR+90T2xeNAIRjvBoKBIRMjYy
LOZdbrPASnRxqiTmVocF5JE7KG058vl+CWVvmJ1HyS8Tk7n4Z57oh05wLxTZzNO2I56Am+eHlqFL
cnhtkE2hZxg0d40p5N9wK/8/x/p3cywCwQsS5/+eYz12v7/Sz39FPf39b/nHDEv+pYTSTdsWAt0k
df5/zrBc9y9dGoDWXEuYjnAMCDb/QD3pfzmCBzNTStdYYE/8qX/MsNRfzMNYkpikRGwbA8N/MsMy
hFpwsv9KAJJCMWNjvAYLyJGm+h8cnYr0Gy9iXF1jSW5XojtfABmkRjvTK3U3ug21/Vaw238IRHpy
72QQpodQK/EhSbP0ulYvGG9F5KqgOkeLLdD/9gYuBkHSWjRDWi3yVDHQROuL+NomaeylsyKyQm86
nIN1aYEH7IOGOTl5G6sMCNIFrNqSADp6hEgiS8Zi1zpoaoyp0dcWncE1/YXsZNoIGGJFdDtRpFK0
uDvEOhoCA9EM9FvW61gBHo2BoKmKBXW++ZM/Fa5lLT+Ez3Q/9utP2LrwcNoEEE1XmMfW8aMdCLdH
0draqZ9BSos4PxiVH9JJHsXvTo+Xb+TcORr24BxDa97NblkT9oeNmsLTlnancOfO6ILk/KaM5qWQ
/Xid5vpPibwTgYcDk0JEOTVwHbe6RdcRxSN0ziFeSbOYL3jnNDYcx3JOYsRB83PShTQwBoNYia5d
atu+c+ycdn4UIpwIq6euVv3dKkxihNonF8fop+E+t1m8jcH7vDUlXB/mR+iAcLkHDa1F2iKnagai
41fBNk1bSUDOVw/dmICMbKlAmGVgs0nT9tlsmGvB4gsopoi47EXsqRYGD0H9P7x5AdNV0U5MnJ8A
PVUHZZL67Wm45VOa7iwybmOVzYe2Qx7Er8eG9Xj0K23qX71GChHo7qBntJJL9cOBp0kJkKdXs8RG
apDtayJPT9ykO8Dr68AXxk5l4ZPeqOhexk2w4Yld7Uzyu6waEZAW1YZ6traLA0K6WhvtMdjY6AiZ
ACreTES8N53r679VkSFYTOM3oxzXpNmtFVHD4hZV7aUOWzgA3DtAGvC7nmRyBwf/KkPmG1PTnnwr
6r1JqEsDHXMbWHgFMJeolSPqnqQLPb6i4i4HVY0nevAxseD2bM4n7ZgE1yIhdUPN7an2jdmTKYmF
wDAiMsaQvjhlPce8PA+dbG/GzKUM6bHuBaa/lHAGuoC1QVceimbmmq8EkYw3MFczfEgZ7qXGlkb2
RnoNrf7F9sN1Dqr/NFQkiO00u1B0rG9+wpgvb8iUuNgb7KXa1PUqOC0LIqUH7mM1nsvetrbOFPge
ejUcaw4EyrSRYlOQvtgX03Amf9w+w+FnlIg6qzKSV56Awbbf5EFQXuiQlzsCD/QBZ1RqjTlV+xDy
CN42jiyVM4+b3B+w+5g+G+sp+C2YXpwSJ7u7Q6AOWmDlHn8BvYOFzCnJLCVKmTt3inZJWNYQiAIu
X034AxCQsaGr8ctKzfgy6fKQOuFn6ZaSG6qWe7bFKH6O5j+2rO1HR/T3mqb3Dglh5BQeCVsKEHNJ
ebNu26cYHJhQsFNz3djahTZ7nKmcXYP257XOp0fDunRz3jz2YmoewaVd+8FqNrHbp16T2OKHYGFX
Zv4xeyOx0nzkBoEmq9b2foP/sMM2e2yCpt8xXv0kOpgeE5kcrGm6D2Lqdnwal+N7PT13jNEg2FCf
bFNOZVnDL6pf2p5TyvEAixdUfSFDDL11AKRuscyqGVhFX5wMa0z2c6a4xZLNp/EVn7LGgIvAq+TF
COi0J6r7U/rhfKpoRgtNazjO+l94iLutTlnrYJVLuFkWx0b/YSehebad9pyZZkK2MyGZFBKWQJ/e
XvyaMgS8lWPWucGDUdBPljKoGVb6xaHpGqS0LVM9DWdU4BP/Haq9q6U/4pIzUdEUJPPyuxj77IlQ
Dp3UpH8IUFjVTVbuXGYLa6cKJho/8jVmuQfVFERsYxq+R0TSpOBF38adYgi3aOdlm2IPUOa+bLJP
9gzb2mkCHFiWvKTtiKQ2qZCd6VN2qWSYH60g2DtAYNdaJIqN6rW1MnwGjnN/NvTi3guqRjTdw1Vo
OeM2gw/eOZr1rlyaKvW+shz35tuJe8u69FYTkkSyKBSsMPpyZdrWnjHU/Zlh6kpmiEYEyYBAL/ge
SVV47iQjgtRU9abXZ1pTjbtx2GD9jG2P+AAb2Lng+7fm+ZRyMtfx5IIASA4VqTYWL1RwExv1RtE7
O8O3BBFIVixGFYFOLMmn2PyykO7SngaDf4New2THosLby9q48KkPU8iA0R3ZPKRm6+9CP4QuHItn
iQsGUgHZJVWNRCmbUJzYJtm6c059fIw8zIhGmVbPC7yY1qLOs9NEgoW/V8DgzblqyI4yc87oUvLd
aRH/5aDr/mrqEcZQNl7HXhvhq8zzA6a87dTW1oOhSHHNgXUAFq4Ih6EE4iO8C6gGe3SFo31jdF8K
PRY6Pz8k8WMgcaMOeawlWiItmI6ioORTc5OoJeSqOYv3nci6A34KJNRNse8FBw2F2sqLDbmtrfhE
uOVKf1zfUPlm9gUDrSlTUMTUwzwrkmSoNnHaq0cgWJ9OVVJeiqmo9Imm7ch7ZGv+L5onXgLknup8
3ua/usRqAvriOaJ7DTKfDTTyKZ3L+ElzSAhjtKrYHEy06DKADM0472PKGNvZbsIPbCY7nfPYi17l
PH0nsTbd2iFL0uPgkDD2u7Cqj4sf84R/jFJrgSWVAwMXgbgdnt0Zp5leQT4UDE2sqgH4ZFTl1jQ0
e4t7hRJQl5pPkZHuiino+Y+My0sIge3imnHgzabZbqpKJYAJ2mbTx6NxxyHSb9zKBrMj6VemOJU/
rab5IU3p3Bt9CI9MMmggO8L47L+s3Oy2MfVhQFuqJ6CsKqYivX8E0HEN7Fad0z4+6hUjOZLKzoEu
9wXn0kR7K7IuhfRis7NvfpjkUJq67o0a7G9oW/rPyo73Q9Y8R3Nb7f1CkIEDOuwJXMYKvNwpV751
JuFqbIwqlZtuSQENSbLn4xeiI1ACOrzve9oA1NMNHZ+5nnqVdnIJR2Ge+qmmk+Anp3C5/Yph+oxU
pZ+jpUmZN4vseOjdo0PWXuD6Yb8T1UAuh1XR2/F9VuSZfKvIvZHb4dFnWeSrsNrULUwUpebkXCd5
wxFXp2bzUQQRgLNq4Cw2PziqfnNm+6ETz+0yPBcGVJdY+F4rmEClZnmv5m4Vlvkrkdl7OpY01a2l
V5rg5qz1J6bfNty/0oPYAXWAuF6ejkeeIBX/QS53/PGkC0Vr0naPYuKRGPCy8YiiICP8VWW1JJpf
+Wh1CNmzJdq1PriaIhwQQkQP+sy6wyZaUia+tgM7/ic1wj9F7WLnmd7aymRpUzpc97XhsjRxT51i
yEcAMX6Wrd2ezWb0cEVa1H/G3Zzno7vhVE4KySa32rSGfYqtHTTshLpVPpmg26KF6qO8KiWs3GqL
kmEKHnkOMZ0davEQJ8XbN8u/awQDCdFPjHiTQFtR3uFmnQbuTUQ+JbjQTg+uqj4ityPontvVNaFo
TbHrq2qrXVCm1k5Tcfjai0+RxulXv7C0Gcptgz57lyJNzsWsgTSkoL4TiggwuzlKB27+1IOnWRU5
FMmwLoklFfYMaD6bDmRW5mPRNTty5AcqzxE82WLA0UeRQzOYKdb45ldST+xtZQNIVEGuL0M2f+db
9CxKSUdbz0mTFjG8DBiFCi0SH7V5bl964FMAiug4woR6N7Uof+5Mq1mLLH+tcO6+5dkmAdf1lifl
oTDTdGN+ryr4J63GLjN+jka+Yq9E9aZnUm+I1VzZRrGhiuWRTUaqgFyLQ1k/bOshtdepkxQnwIZm
XGaPmY7KaOxzsQqqmYfpS5xY1rtgL+rNMil3E//wOyjjitEogbWoqe+0EcK93ZOziZQ1kuYfY2+2
w3LPSJMWbQRoomCrcjLN2DnVNbH7BWlLk1J+TO77UMXZQzOYxbrl1H+sDaykeovbxC3iao+l8sKB
oH3s6H2Rhp8lbuyxfWws+7mZ5/AiK55vZTJ+aWZ6m+r0CJSKOorfi1ubtU/GOOTvNHnQowmKN3nS
X8bWglc+NT02PMW0yu+fHDN/cNj0vRf0CD29x1WePGjO0LwLYAN29a6cuToE5lB6pjVmBzfj27To
Z6/NZcBR0bmBCsd8icCTUy6t5ihJsJvM3baaSDt2k/vKI0l6dp4vYUUHAofD1DzsBmSWkdNsJ4fp
IO+Tla2Z5s2M8RhV03BMm/F5IuJw4beGsPuYkWBqwmtn7gFoMBqdxxlA2yCICbQVIMmDDMMfOKsc
iIGsmTctqMuXMZkw93Zqh5yRsGOZ0JfR+mVMGnPMMwN0KCUfcuC93NTc1kXWFUxYKCg65WND7QWR
MOplk9N2xdl9Ss5kwhdS5ZceE27s+ZDSLfgv9s6jOY4kTaJ/ZW3vORapM9ZsL6U1qqDBSxpIsFPr
SPnr9yU4s81mz0zb3vfQbBKqCiUiIz53f45NN0HsR4F6pOMAhKfX3aBgfiZwz1hOgW9w1CPGPscA
bN4vVBPb20an79F1JB2cpRTLuBlnkBQl3q40nUPnNGeO3mSlas1ew8eKDnYp75qqK9a949Nm3gY1
yRAmugQBDbZPmr8xaeZdMyuzlqOU2baZ4ldF9zgoFN3eYuDm+JKNXL+ad4NSMZA+9CZTKQB1N0Qk
k66NqXluFXDbJ36h7KGExTn9pgdD/dzb/lEJuzvJJaNQ52T6QCX0GjuIarBj6AqeX43k/i7TV1EK
+y3SLGvTztF9zMLMEUv1aAGtIxdgpHchC8ku9CmKb0M1nlKNOgxm0cG92QBZLnKvffWN+Euak/qt
kz5aD1j54YrRllhj/U3KuNiZRfrMrRprNpXZiiCcfjVJ9h3pynnhgh3R905CoDas/KpKTCkOaxqT
J/d5rlBtMYo+E9WtsPrRWNqGxm3KPKrLkILY4APRS4aw3viULtAUQ18a+XrQmr4N8hiLKjqo8xib
HQNlZ6miVv8mu83kzwVmge5yca6AdTke3nNj5InHEr3UzKi8FBVxS2VknB/YLhO5bdAKTdLTPVAB
MeaYOMWwTyuvu1KcmNOhO3mrcLxPbbt7lveWGK3TaFBHokXShe9qtCsPFMnR6hOCRwnOQybIBzKq
3tazs69yNm1AW2QKD05/5cXZc6HZ5t7lahJKAINu/VRM5Hljn3AoL+05IWo4B73Xr3QCBcveBh5h
QNE9f/6RhWVx7pyHtvDLky8VEJf0zWqAYyM59XvXJ0ofucNxoD1bKiYHkDzJrSkj2DCWDsf81lfy
S+VS9oOhoV8JCIss0miQGdrzDr8i90vQZW9BoVvpZlbsTdXeJSbrHxSfep3zxY+Oj+xhhBwkixIB
MMG+O5CeQRzQgq3lTEe/RcYPqZx7MdxbFhpXdk3VQWIf44Em2KgVGehpDdrXi082bs5DjZtKfiB0
pRTdGR9dKuGLDOGrUQmOG9E4sqKZDzO1M2+MHXsq7dTC+6xV4p+sPrSRKjBB6FY1r8f+OvPoRrDj
6IHijmIPEDJOWYN0j8AQrY0BBmgkw9Cqt0aEqbwgEvSkA2Qi0VVhWfMBBoUWTlgHD7yXNfGqMuA3
AetzlmH3ocWZzWbQ/YD4C1HXRsqpQUUNZuzutEnb9pmGSNCH2sJty3cgChSxuFV3A5FdbD4rrAOw
9ueyEJdUFfBsJWVQPly+lZr2dBs/jnJsN2WgMF8M8wYUeiI16GKjFSpde2HKgsMmnCuMcYQCOq0s
yPNrQhZLowNRq43annHbNjVqh+ofHF4VW5Aw7S6lxu4SNuiaGvoKot/IZn2sva1S4wdltlSSctmY
z3SC8uNBEM0btnFdUcEX4RmastHiRcUmmFOQtQkJsG4pUr2PJ7u45IJngBqYRVcoijSaKlz1OUMp
Xtzhxgo5UsWxXeJO74EbKUN7KOyEKHYd7tnfIttI0N1+HRibLuGFHXffAI1Q9ATRetkmAOKwCi1D
iseCOhV3jCuyZUa4kjfVnWfnasexINiBKR1yghtUWpZW+aqiiBdzRda3t/ITzkNoSiQTME5/g1BA
2ggueSqGr4YVRlsRwGtFD1rGwI/WFquHr+Ga7gPE7f6xjH39QnSXdcdtvigH1w78TXgItJ3r5Dnn
gwoXc8Z2Jeci5T7YrgMzJLr4IC0XRg/oP+4HCQfWuqjmS5YlzlpJqtarOu9gjCVzK7htL9T3SHn2
k8livag4e2OKU8f/9wJ/z1Wk/lpDMRA9/rWEsniP3/9j+Z5GnCry6BctZf7Wv0spum78jTM70qsQ
lilx9v6vlKLr7t9MYZjSm/UaS1DB9w8pxeSbdMe1PdfwOAWZc93e36UUw/2blJ4pBbWsrs3/nf+T
lPJLIYHgZ/PTLW6Eoi18wb+UTQCAyV2zLc1zmTcrIpkNVrNM36dFgAxovPej25wD24rgztL5pUfa
SuAl3PjD5G2wNLVnd8/F84R26z1jbqa1KSqeefXm9z89utcf0s5/5G1GlCtXzX//pz7bkn9SfLij
jm2bs3MZZRi/1i+Kj9n57NiTnivRHHQ1+2hc4gpgGanx2JtRZu6tgTIEXZkYYDKRbf30/O/vgvWn
u2ARSLIoORFMwlGxfnFOO0yGVM2ieibVHp1yu38kgVU/1XjyXc0UFzb/LDsV80+L5t513IEvmnrv
VuC9TFCaNx4+ZDw88KDMwN8NIzsJW/PlFin1bmSoD881htLN+gszZzXFFiRUS8TfhuGxLMFCerhI
KIdIp51e+vU2CserYxizKY8RBnQ/3DV+fTPj7KEKRP9sqzO+EbxCev/67x+KP71qUAV1G0XN1k2b
F84vBRxjx2woh8x1jjK6DroMNp8Vj2LFNus7eeF4K+OMoeCqm4L6Rzrh2/Bfwffin70Q/nzbkmfA
oljC4AJsitnf/lOFRidsxigTvuLSiWKEC8WRVPS3qc5oMe9MuCDU+/Up9YftzKzkKrHNUMdFT/+p
ybg4dMN2G9two7SOqlk/G43tbprNrf/+MfrzK9bWBaQJ3vk4+rm7RAt+vqO67aTKshL3VNuc1dsA
GOgwMHQdCXbQP2ww1Y0ZojlavdET7RE3d/VXd8H+9U1DywgXPckFhLe4tObH8qfHKowaYcImGMjk
qmjPhfTW5Ol01jXtfZKdOpUSUA1MJFkbCZRzkdIjIvSdgvP6TFEeR6nurvLaYfcXD409/+5/eDfD
RGLCjIIsTfFn/ZbDYMaotiQ3HbUhxo4uwikF9dzQZgN3VSFlxC0aVNi8+iEqSSLoey7b8pvu2xXu
Jkc7jYmo9rHNCDTeCLLTCGwoP+akHSkA7hltuvPV1ukwZbhwkKYBYYUmk2NlUaajwp69U/je63a+
SV+wLJWftkumpvEKS2P6MZpoDKOm2AEBCgzzvZVqI/nPgW5lsoA1brtjrxkPHU8qhRiOtTIkh0vL
zG9uqRfL2CzDjfw2Qq14bYyYLKIzPsY2vhW99jjU29l9l47FO+UFeHWAoXljlu0iYNJ3Y/4OGEFf
jJpmLKO4d0iQjx3gqggnPMrNMTWxNmVdgP1bjubaMksKe4mhz7Sq6j6y+3JfNvZryCp+mjTwPu0w
wakxOb03fZautIquEoasi4FxykUQPkx1ZDKWr0UeThL/iWEch1ZWCyDf484X/jzIqrTdMCTeIRg6
Ym2ZDmPNtId9w86jlJE7txd6m2hGdxmJay06QPQtHaFbwnLuwu1GsYlp/OTsHXyxRZdfZDB+ayKs
o5hGL5CO1Lmr8292aPNsaY59yiW+4DAcBO/fqtvGnauTdKUKiS1gvem6LFyVToGiV5pg3koTzUI2
X9uEmVxnpsnZG3Cesps7OqKQl2lmjlrlxGulbRlFtU/t52Q1hJ/M6axeV/ZdbRnlsxf614qk/JrA
v9z2mtNusyZh906Cqw2hhPdhEe5zp33IkVWXPFH6vvbhq+fsIhEr7jgaJbdapX/xZrb//Ga2yWWY
+ApZ+kzL+WXh4xVXZn1A7yI3oraOPm4kvVZLqjw4b9N7YTlwJtLyPGWcSIZ2zKAFpeEmsar+PtGL
+yl0sje3IGxpwETxK2LFuW8W6y72xK5FgFuxrRxGJDR4+7Iz8NH6frLEWiiuyUAevawiczmUTbjW
0dNXdouKrYR3nPr5ifcjtYusCHCtP9R3KY87KQvka+lmj/RH3qrqkLk6iXmbR7SMkHCqOsF9BZxl
pY/wneo0pGdI0BglgpoRbVQhYFfPkz9dRRMbf/Fwer9YSIQLFoMriEfTFh1kaAJ/XBvdogXh3VX6
KTSYLKtR4tbmYIj7Wz53QjlnLb7Xbd+h8Ch7yRPbueWgLDNM5ke4uOHRxF9SyGvHec+lbjvpxheu
LPND4vZ31ewx1EPnIaihvARGSTlSyrimgAHn+wPKBNSCzrLjPZ2FxEB9KK48I7SxuAAlXebikTk6
D/SggHeua8+7RUj5Jad9hC21Le1mhLPCWTg1+/SMa2O4hh6N526m9p3BlNUNOPLhM6R4Mqwv2MwO
oWE+uIH5XBFdOGdWV591MynxznTN10juPSedvlhKbsyifXE8Ub74jCpRu+g0j7TY/eJ5Df0rLccv
K+q/QL5fZdH4JlCgDzlm3IXVODkmagv4l5RoOEwIdaOBmOgB7py05puYF92CSOSydDV6Arp4/xeX
Fcua3wN/uK6AaHY8C+IA7WBSzPvmny94utdaYS0dpFFz7fSZxD6pZ4ff/2iB0yWL3/9N5iv/8ek0
K+S4/P0zfuRnPMT88fmxf/3p0Rwcnrw/fvnnP3/9xp9+xk9//byN37/+85t+ups/feXnp/7Zl/+z
j33+ZmNeq60lRHPv59APlBOlTFUDgCfvfTTUD1Q9LxKVwADOuwMhJ2NvDPETIYlmMQT9dC4dasS6
AoZWbAXD1UjgvAdcVw26MYBSADDucY9czene8+BJCFP0Txq62yxGvsPbjpZcJr1rN/w2Sos+H9b3
oNC2Nm2la2dsec+bhryLaH1Y6U3sL1n/qrWt2uCcR0G1YGQBPydwGfnqTPlzP7GZbkXeSodjsDZj
/1Vxlt5ZCZU3dFKdjdF6Re4pyAmPW3z44LmEAX83Fh5tvhXBHJbG5phO7ROOqv1QV+5zEdBNy3Z9
41RsqVXNsmcDglnSnhnuVQLYIwvMhzQluxeFQ7ai2Ku89RHousDF4kkyl1B2DKeCTMweSaRdFa1m
rrjgGpva8dNb0iPJNt3E6Z7YTwFesOxtcfHHgmyThW06Cd/h62fZyGgthoPj8+4ve4c+GbO8QcTJ
thhn4aBXRrXuGS0caKVuSEvEE/x57wt7XWM1aBmt16CwN36fPUxhi8skaW8JY9a1rHVImcXobv1c
VRgoOlDHTvPQkB9qe3JSoDM483WYVGN6Oi272GdBtSyEIY5lmaR7h5ILIhjpGRbUU209JbZUm55x
D+YZ+nuLDGxYH7l0v1ewoWgVqv3ivSy85DwylBpHGBmpjU+2nLE72ZOMWvslyKcHO7Oe4WlE52gi
sKAKajRcCnAOQc+VPijharUJmLY8LrFRGSCCEJLRVGr7vehcuQ0NrLJSDzGtyObOmJpTmdwZsjdv
yssL0FogyK1AAmYeA23DxlbDRTOwLPuB3CdBcGh0rduG9qTIn5SL1pqsE3bXBFbC+KJAqO5gV16l
YSanEHzz0KP4FI3cNdFQLHNNGddSe0zHEzEPlH9DgiWf7iVdRPcM27t1Pk++W3pmEZ0F5BIvkDww
aXXraloRKtF8WHnIJS52B7CesLigsdwps3rXyVBulaTVxnaRF7KM+MOol/qSBBkg1C4UZ0u0v5kG
rIkCByAZJaQPjEoWu5WZM0zeY8uR3TxlgzHsOovpaqfQ6wuGcAde1+Uu9qz8EjiEQTJlQ2yVgrof
67lnDHlwgenMm7c5K0gLZj9aya4fAjZ0Ji5qr63bE4fvj9TIjjYK5F2sRQPR/naAgYhWVipTfAmc
8NuA7rweM7arWVgQY2o2Sd6HT8o0zeX4Payn5gw5E0Ia2cJWTypc7oKVJdEQtLBx7i2b9z1kExOl
QWWbGqTkoilb+xZoKWfrICIFx1iWnQTkiYl2HpG4RN5Mynuolq69gDiSRglKbH01bHjJBSIMtlJw
y0G0VkVhIDbb7dHGQSKhFR98JwPqELBvLCnU4+C+QXYi1ZrC2qbm/UrEENRwMRNzeqdbi4zMf9RR
nVwiIzgQsmBLi+Q69f0u8mOuxyo+SiO7Om2dbjOjJ6VBoUxaxBP9Mi7d6czZL0bWnV2NFJhWFzse
eIs2b1ff0YiiUb6ok4vTnGabWjzxJE8CIpr1imDXHhN18pLydK/wOqXnzlgOECj2uh29ONAh74uU
80wQA+BvPYMJjVxm5eDeyxjoVpk5h8aAs2fmtQEGxLMuZmPK/TiMz2FisPjoUbIbtD5dl7iZVmKI
2T1E+ltkVtrZdo3FOJGG0pC1CyCY6V2pWRTQaKCESzaXMa+EzGbdYWGTbH2I/1jSQHqI+5M1g42b
zup3WW2cccTW97GJeDMbc5nMDjMjyH6oSu1oW1hnfK2FXyw+4iDVwVur6NwQXqWu/ZgnPc3bQWHc
yjI4t/VI55c0kQIT3d5T4rEArePdqyFoDvj08xut0PQHReo0SnP5abLgneKfVWe88l5l3h/JbRBM
yw7M6qWYsvZpgCIc9HV0rwN1WrgiHi/feWc1Ny8ZIlo+/Bd9SJpVnhghLLjk1eelQXZw8DZURm10
w+o21E6n5MRobUQ/2HeDXoNJVd6miPurrrNJz/3JfawlMDP6jmS0djoXx5GbmxfMwVBY8nNW1/nZ
GcaVtKLq1Pq0MEGXY+RhPzcxxiCvdiAEaf3S5aj1RauK3zLVqUvWDNQPdHgbV+CF5NLhndX0k3PT
uXNL5mgpohPIsySw4ruOa+eiGo1iL/EHA4ACpIcLD5JzLbu9X+S7rLHK+65ttK0v4eF6mbnIC65h
OQTTUfO7oy4b1PspeOIW41OmHHJOmtltu3F0cZJpNbh9Rtzk9KmkLiizJBOiPnSEdF4LNa9EeyKR
o6n3zIK43TSiwiEkSI2Urb/MusRgocNV8FaMhGbzaFxLumyWqhtwEchHiQEY1kb7ZlbVtWqsW+Fq
34N8rVn4fLLGOwA8ehqzkMYkCDhlCN8vFg9DNrzEvf7g6T75Kd/YS9TFMPEfcgNbq+/znuxfHPjS
cP3wlsI888kC99i+UYBKhEiHZrginN9juv5QWz4Hv3g6xj1Z2gGxvoupHAFt1vgdTKC23uH99DZ2
Ur+TRGP4lJHjZejEZ/fMSA7sZh67uv7IxwfCIjuH5oei6L5Znf0tBieiNUiMTbvHKbquBpaZqf9e
6AlEHF/sFJ3lThDyJs9MMM64PzI6x5aQuqHXcFpdFkOzbJ6sOLlRYW68TYozjKWBHghLc9WaU3/u
teA8lhSIjBu7Gl/bIThw2hlcFL6m1XnkMhBw0eA+pzWwBhi7+AJiOA2cJ080I2DiAO3PSw4PCkZX
PCVmRdFVC3FY6+5dCR4QIoVY51P35k/lKh8B/iroaK3ejPwkbSZhzkCXotvkTn4c6yutBlvdOEAo
eo9IvjIKoppJf3RB9PsNBTfhVD/XPq5EUm0DT8nMtXKtZTiOtC+14iHfG3n46A+0NzpIioF9xnic
rN0melTgb8ik9iSXpLmAfX0RsvuN4fiL02LbmxT4mZBKnaDEkKLa7JnZz4ZJEWF/ndwoESIjYEEO
/LMPq6CS5Oq7OZsfy6BYIUEfWufc+PFdk9a3dvC3dOzeMKXoYfbgNH0F9a19LWV8iXWJDyq4VNGj
QY8SWI63ghgczr5gWTTRrsZpnCYqQ19LnicQGKukwy/D1gh1sT8F7ITCoH5ummQd+fTEYkNc9qI5
kU27wBEuF4OmRyvZ9E+mVmMr1h/jDhceIFAJRJjKaMNnNxM9Yz+7NiNmS7t2Fo7bbINGnnsDfK6X
r1hEP0ppwGgvISw3BHwZvx5hRclNlKoPvye+oEPMqCIoRq2RsCcjmzfM6bhuXOXG8N2pUrF1vX1A
C9VCOd3I2618t7i078wg2ictuP6was8R7XOHiaB4yY85Z8P0NWD+prJJ4NPyKdX6/OvnH47yxNGI
epxpn3+15n9/fsZOi3bLOI2ilbupGUS1+PwCmcb+37/289/lDH/+/NsnBvrzb34+jYcp+8hDd6g2
nx/65Wt/fObzO7yY1+GQiX2laePPX/3jRtsunyO9863w2zynJXSmz+/76Yd/fvbHHZtGXD8cavaf
NxjHDiea0bAIz8LJ/PErfn71Tz/2xzfGpirxupFV/OX+MqH/x+/+4yZ//41lGNeboZDffv/QT7/Y
r4+ULUZvZ5EXgc7Pc/D791BYHC1bbWzWiV3Ux2xqXkps58iwgQu/z7ngTHxMnVFfWQ32TnII8r4m
JbSs2uoKRl2tnMKQtwL20zKn6nNVpY0GeQpOKtAs/ONOhCnf6axlWbpvQdlbZ1YqGgvt7Js3mvJU
z0bKiMSdiKMvkRrUmlX6vmFvQBTS56RmlRApiu8G3tYjexr9SMXsY9+8WJHbvKAe+Ry+wMf05O0D
e4ruvLRBUUCv/VKTOt1GjR0cxrFfZoRCzqPR7RMojoVXe49ZqI6QO/GSVjTwNlMjF4Qloy3kk3jd
NEhAiRaksDci0BTjSKT4EnewFaqafi03j4CyyOwO4HNnpVRNgCcO8Tg9jwmjOG3Sn6jcK9kVZSyu
HRZwnwsx+DES+B52PyM24V9MtJpDVB0vmCVtDP1kdKSTR4eA9LKAMHc3kDRF5g9XkcGYMKqw+5eO
7QGkS+qlF4XHZraq5yPg7abHH65RA8PWMASIuo3TiioJADC7uCQb75j6RVEDvBzmawHY/Rudx+WJ
GT13PMlMMKYUEIhdErn+1R37hglB5qxCOwlO1Fpo6xbA4ZJqBI1DV4ehz9GcLXv7J9KbX7VxfMkb
TBKChLYfEfZsq/EU6F61xUgRbsIDv3C5hLUYLw1Rqo3oR39jFf6+R43bGDDdluY0Maal1dvwRu+U
YCrx9O6rDESwqVFlj/UodoOwvK1DacA+6HhS0SGLNTPA+C4v1KMIuRKYGKZPU92B5y6pXyglJ8Ks
u4RhJ09jKKNt6Vnaecy5crNRDi+k8YMtOcxgIRkxbNgyQnHU42ELBoiKCxzPSy0wm5vptw+jrE7K
yrILY6li6w+UAIigPUGc+VCJUTxZFIps80mYK3x4PcUkWjUs2oo6CJrS7kqrkCuqIMpVp5lwgqtE
s1dVIejLcLGsuPZEl0mFN6PHU99V2XeMcsR1I908Z034UrrsNLS6u5iDyg+JhWW67UpvJZSBg+Mi
9T69qBCNoO+aTa7LcTMEsxRMMe6tb68DjPJF4IW0hDPnjsJGbRtHjYtKkOCkuQD3UeIBayCKgP8t
rvc0Zb95HRPf3HigIV2jm7IY9gTIdJmTUeCkfbMAZZC2SvrtSHT6XEhaTYZWndI6WzihlDMJYriY
kb5sjEEdA2JyR3QfdQS18xJnzLDqvnAPldAY0YDvpNd1wH2sxV9lGQdXuwkwZQAiPGBVBbKQ3bpR
QgJoG2ut+7lBC7PxJaCSG/peaBG/PQ1Dqn1p/BJOTz6UDBbmnegEZqPmlLBrWj/DvTM9J6Ins1QU
xVWJKd3WLp2WRVlnD0bOHL7wsapT+bfJ8UC/jQF23Q6SSWxy0q9wUceT+4q/OCFUQ2Awxc83ZN70
NFLLsC7s3luKbAiPWpT1nLRRhnDtrePo5puYmXuuD5DZCdsWAD2PohpeOt6Pe4+wYcu27hFD05Ht
TUtcPuvPUKhWaaXQ5mP3ULJZOZheF5iLsXZdgiYNdacsXr9pXd2vWRvu8foe3bEwHy3ejJD5o/E9
aIFkjdE9cRjzYBaRft7VUy6P9CBZTx7kvH3dK3OL1zZdNBYGxJblWbJfPjQ8z3dUHzynFob10cix
q4LFZ5aSrmVWc0kDzDK3uNJrIhUYzqBKt83YvrEgh5hggfNVzk44Tv4KNuOjijbwH9LXwR827hgG
Wz8m9h/YGjxUX11jhImNCKhLtRIPh30+Dmd6fTiFWjt8PRH0FnvlghKO2+JD4YGkLzl76AK6FyrB
fmgy/YdMbwBa+7ra6G7FaLtInqJEklbE5rfkTj01EjJxqBfNAfH5Vnladu4q2o5s7uRpJPZEf1+3
Rl0kjmajwpf0zKnJvdpxUnHsTH9zOtoFWERhpHrg4iemEydamh/KNm/OFmrFDtDHMc/AEelM4q46
gE+nngQbTqieSE1BYcHnaFluOpK7W52Wi43ocM8iodylIUpm1qTlNTJxlWayG66JqUDD5MOKrDlx
sZEwRBvRbOzOMLC04nYcAbIGrv2i4ACzS/Ev7atpeqybMF6BYuf4RAAoRBc7jQ5Tbl6w1hWE4W5q
7U2aK8FkbOZte8E6DQO15kKzSaYkWIU1jk+3wT3p6qSWkgBZlQM8NzaTwh14RWsBTOZKceVdmht8
uGwh0dxRvlW+tXKTmxs/CJ2L007WJinqYaHs0N/5Nec1nrwtit5B0LV7HcCHAY1TF8oLXhks2jsw
oS5dTQ6m1VBt8IzB6+lratBxDgB7KjHPW762ck1GZaCogaaLWDzWdv5861ERgWqMghhvgQrJOIN1
YBxPCJEx6KZnZEm5T03jAo/uinw9LIZvcm/hZiToJRXWQb6jGHzjYPcT23qMiLKNPihkTEDgn6l5
Og9D4OwKYvl1iQRGoXi9mnLgRZwk9rZOylj4sNnkWAV3LlR4FgT7AROQttN156olnctSlMfnolbD
Livtl/m/ipjMjQMXYc8pyLblwJTFjwWFrG3+7IrRPfmJPE5Jql3TIrmaVvvaTLJ6CCNxHVr/S5ZF
w1PJmqsbfcFjlwL0w2/JhjS86O0X0Kr60RK1vu0d9ZvRp+HNnTjE1O0NfDjcX7TIA9haQKpuzyZg
DjpObPNpBRMe0j3/7IvmpenK4DFjoqM5YX9LclpBK9+h6q6A2pG1LG4aV5aT4JDHZWY6tiktwWYq
N5xk1L6Afrrw9NY6oaZ3z3ZkW8cSs/w+r8eZqBkuG49WXivQtm4lAdoI7XsYecm1CI2AubIHBJUW
uU/F6f8RA39lj9PJ8ePp+Nf+uF308Z4Gf+Rk/viefzAGZh+bsPgxLjLeD/db/71R//2fGowBz8QX
5+Iy4vPo4P8gDOh/46OChjkBK9MBBfS/tjgomQ7tLVhdhPQ8bPj2/8UWhy/vj0Ki7hiW6Uld4M2T
FL7PPIWfhUTc3EFNrzeFKi77UC0hFOZY4NXM7j7u/Tc/QpygL5k67zdJbW5AywovMycr8Dw1ULPx
7yf6GqrPYl6h4EvxEl1o9Fb7DZwfytA8I1j1ol5mFdmmHjUdgzTmYEAamL5iLpWRWk0JxXazp656
NLNyx+q20HG+GviM58FNb9MRUcTYl1tCkAoCk77yWLjZZjJKHFADOLTFwGLMx2aOjvHW1LYM4gDJ
0gNQxxstaJ6qelC7OPcoCtpH7EgOScOc2/XVWRtRndqG8jnVGpIBU/lsUqkO7Lp+IOXZEmHU6dOM
m7NQX/Hu60h6eXZNJdcbz/0qqkAdxgl5otfukX7jtY4Vnnm6s7OBZa1ACVpHX3zN21Vupe0xK0p6
OKHZFnbwJFRMcmzOr1CGU669z0xLZFdv5ksgybqklFBwwSrnDAyjKeNNEotx53wMu5uFmBMz45yd
KQjRmG2arFPfTTbgkPO3Mu9uuusacIxz4xJ5c0Izv4+SafhaNfZNKKrQhOY+FpOnrkbkOGvDbUEL
dIO66kxjbVkhc6HUgQe2wYaaw3AAfkGvgaayu0m+xXNaKJpzQw0HM2tOEpVzpqif00X5nDNitSp3
KCZ4BOcUkvLInzFfC3djXj64OVhmZ5qqY9SV+QNEjWJL+LFbJ3O6qTOeMCnvVMo2ghREAutNZFea
70JfFccuhxrfFUa/ofAB4UuD3kbAYa6L4SrcViaSkrHzu7nqCPEynXT9W+dBX4rj2rovrAqQDzQE
+ODua00fnlOWr9lYvhgxJfVT0+WPoeu/BS7FqBMbnXvN7Z7MkV49Qso9zBv4aoUJeYpX46qekuTi
hugiadZm2Kfa4awp/RzTvKCZ2X1YSSrZhEXDlde3K7Rd/SQdotRpYL2FUxKdrNFsl8qa5Fxt/1wb
evIbcyaDMPx017guJbnSBEOUK/U1CGCU6SB+XqwW/3fsG/kDmRE2m6NZ38m2b7Yl1y8ZJ9rOpYLh
IKjL2QUx82QNltnSTo0D253pgZxzzBhVtm8geZ99Nuf3RaF+i0K8hLrn8vrt7fQ51Mhbhl5l3+zW
NlZwJqZlLamWqzsxVwHGBCjSTO6F15TIYtY8nbGmfZOH9b1pV+uRAvNM64yHfug4JJU9up6oCTqF
1bjMIjpUOegllfVFgbitbXSgMKk55kmaHryI/bzd1NVCf4mrWL1DIsFpFqqGaUY47LvQ0fdNxKhN
6C1b52dLKy7Y5sJTr6L+IoTqfvxhqJmDrvpt6ukCgykejg6I/RlaP3toHxN+J4dmnWPBOqAk+vfS
/sAgux0ZsBzYf3ykwD3mE/Q8nzT9feOytStKeziNJVY5x0n7x5xDbKgDwFZi8NYKrOtG+JGx71jH
UFQz525M2Ad0fp1vU10nR2/5cMcau6fPgGpfkHuXou+Nfeib+aHqx3jtVeierusNp6SYhlMrhmIV
dnTblZL+0zAN6chqk+k2ivJbp6ZmxRC7XY9okyf6Rndp0960orEWfdjQuDuUkvYHMCDSGwYGgg7B
Mc5vANPiia1DhbHJoPrM0EriL1qUPBGlM5nr9DptyuTrO566xPW2Gj++b9pvLf9VI2EDcOrz/pJx
sl7pb6JvzKXVlRsvJ7rSNg5c3aFflZm+6piDrx3Agpja+i7YSk2j3bDM1rZdPsNWSaMBlIa/nsr0
ISuKbYTxyI72rsPznRc7qio/SupLFqH9P+yd13brxtalnwj/QC7glgFgJkVl3WBoByMVcsYb9XP0
i/UH2X1s73OGz+j7vqEleSuQBKpWrTXnN0144pl8MY6NTmY8icY2Ps1VOkTx1YoB080DabItfd2b
3qZPYnYlEXYxYVKmlnhVqGHJS+pdWjmPVqlUB2cSxMCP1ZOSJxSEZTKsQEvFp6bqElqrGfkhnKxV
AhwuSD3JskuYwtW505NiYaJMquSNwXS/SPNa2lvI5wYQHRvcb+WLWGabou5mWNuL3T46uI1tHxSy
0yCmdDSHYNR6E6Qwr0suXUTUVjYW3bGOx37fhYyebOHPuqH8ZusQrzq9/DYT+WhIDTGWfK5SI3hg
yDpfGRHThtPN5D3VFQB4bnpWhFZf66purrPUIepZvFHVHI/4oYqKGDYeSohCJXQUzEN4znwYFuqx
0grHHy2r2U7R2JyaTHyrnMHezxXOjCglGyDMNAs+glZu0gUrhAWLk3+REEhKmXGw5wkHUhKUbJ6y
fNTM9i6YQZzHrGP9SYW6k8Q7eq5e5pyoov6xGnX9lpbTJsvs/nHRfIRhAeM6CNpLX2efmPVA/Vgx
h71yGrFKqdMqynJuW0hy3hw56RL1mZ26EXGjoZKeLEkqmY04fCI0kEA0LbhoBTGks9sysfn6kFnb
fCzi8dAURDbA013FoxFBFV2mJ4R4T6r8odbEWfelT/LWlmRu0PrV+Ng53K0dflgGSTs8vAc7Db/R
2dlV8efUNXJfTuqpERNaVK4msgTAvEXMZlKj+j7HSNeRo3ozbJ8rMPSzpekAIcbhB7A5Uv1QtJ7d
WL/X9njNWrqsQAYQi5I2GMfbISLhfdkHRPNk0jYlRKb3ueh3Tgbhxgbdt9VNekdSPbd1914A8ViV
zYgmzRl/Q+pxRHLr10X3Hka0SYWj3uyAHVE5qBHx9FZd7bSQfBo9R5/UirrZRvnNnHsqBihtdqo9
F6YO59cmS1Cpq7c06R9kzBBEnzyTGbSc3c8eAAemxexVyZZnHK8r/Oc0XrONIlEAG8u4p3KPIRgK
O4XkCdvqvAjGVxb2zgTkuFNBeOGoTyQJzadQvU4EijE+jSCNwNKrw+hBMZhViQg0qhX3P+mpDmSK
Gh8WtF+CPkxeTftIqKzgJqz0VSkMyNAk3TFT0Zp1aymsZ+43O5SnmcScDXqRkLlZkmyoi1alQxfZ
LMVDRawL9xZpG0bAC5695NJ4yl2GfoNhM5U2890MaiZy5ZHA2E+pPivnCk8MUymiQCK8guCI9J+m
HM/FqD+WE9BL1cocX46fGO1Otuj3OM8ZN7rEbGiSOqNVFN4h9wnNsaQCIBY4nXgfInInNcDcCX4K
wgXBxfs0Mc9ybnFd8dyzoWy3dShOnGgf9cxkmGcU7s6hJwHLAJ7MFL3CCwW+EnT5Bgveh6ziq3Sn
n6ERfk46PSndiB/GPvHD2fhoS2IK84JMFkkK/DSuaMHvRSZVaumOSjiyONAqe3dKlqgZQ2HXINWw
gxBIcIQDunUlwlHziBdEAZK9teH8PEzWBWxYswc3pnoY2M7StH1ZNUTluHm3DcEFMIZH8W6AIAKa
4TkcG9Kw/taRI40cwv5m8zdEDHplGD/VptpueoP5REUPYmjbx7QEyySwYzxj5ljbBL7dVeqW50Rl
Kx9a54Konr0WA+hq1qzyRI+mOpFjWp2+Ph1G4C60xzH7LF8D2PFFSbPiHYc5ujm9tjemrH3Fo5QD
Y6LNAh52AkdmiZ0wm+HeplDZJpzZU1S+Gqn10aQoskhYSW5qBOsi1qv+lRpfXWdtNt1KracVpSjM
WO3gm94cM9zGdKPnrvuhN2TBTRNBK/QCIPOMEzq25YEORrEZ4LwdIKyshGzbt0BVhl0YFzWxu8H0
ES69G7i5b1mQaf4cw88ZQqs5dw6qtbQ0swMUh2SviajZtOxv2wLL8paSyr4AVhuBk460KHPlFGt0
pjkNGogDqtkf4ScyGYvWbavGt2Ki/1fhlfGHvL4owfAOtk73K6N566uYTmZ0IqsFqLhGvDE16dGt
fiYGs6cgO+bUBJtSmMW9SfkjhCxOeohVY/ic0PWU2rjgF/Rsz8R4FXJR0vzPip0J9H7jxHi5+0qh
+U+hg+KvuWgYBKj8bNj7NgN8OiyHkTPuztB/Sjr3iHXCXTwTpO30dnJIOzF7LRq4tQpnbahH4jNx
JVdqrVzTSbyg6XdXiZXl7LyDvqF7adJVZyQ1kLspHYXlxB6swwSMBy51+RhM3aqSvXYroCpwPCAD
0AqISRBG2yAyJZ9IsZ16FzEOOioRqdcNNDGZ5J2v4zLapa32owywcHSZg2U97Q9j3GVXC/k6gyPM
wYZC/CxgJuLZJOJmtYavomSjXOuteHJVRM1Akc2NSDBDOwRk7pCarkVjEhcnFbHLXf3NpIG8r5uW
Ab4ugcYbUDFaVHBKHRVX2GUfU1NNBxtZsKoZPt/xM2Tj67uOnATX5O6vj9SKPsLFT5hb0TZgAEo6
wjV1Fq7WyGnLpt7JiAY89FH4Nlcfk4CGYKrRc0zV4Y91ljPubju6AsO2IHB71yUo9vCiYjt7a80W
r1J9tResPQM2iyGQYRwrlcQ4NthNYk4E4yDKO8kolqdIeJLyAiQ5V3fAuGJL+NW4JtnUANazrRvx
+P9bXn91hH4vOmYz0/0nS0T+V0Qm/aZ/anid//f/GuPvf294Ld/xR7vLsUFqaoZtO5jWdMiVWLH+
aHfBMfkfulymo9oWRCecUf9qeP2DD1Qz/8cysC64nEM1w8S/+f/S8LL+zdtIw82wcTbamqkjS/pF
OF8bvRZD/CChLisNhG9kOZLXds+6sb2nwN6NWtwimhVnU8TT7w9QrP/4yDBQlVltyNI69/6UMuue
4++RYgPfst2OOhuBk2uElaeSAvcymMEz2sFt2jqdu2r0eCn4OFq32OtRpNbtI1rA4ZbBkB1LuAuZ
7NWtsfy2gGDX3Szhmc9depFpY/4EoLbvoZl8iLjhrq0YTkV1trEmEfkdelZ0gXNztXu1JJ0+ztfx
8mnUjf/Vn/pv1oPF0mYKnHaWA/HjVz9JPMQySlssbbEdQy6YEEdecxaVTReNzq7VG3huAHKplAS+
KrXNbgH9kgu9d2fVh0m3wb4apQeodFbjOT/0IPrGBCO/BRMiUtfkIJUyv07DSFucjygC1bFiKM6n
sUkaQykSZFNmL45prMIKCSrjVa1ihVoJhAWZsG9KfMXOW77nSOiZ8jj1Nsuqcsvqrvk6UzG4yLr2
0PdsnxKoDbClqDq2VVKeGiLqV3ODcV63lNOM7+M20fe6AVrNEcHoM749hLZTAXeDJtBDCFjYx1rW
HyKjRMnI92/jgQK309WzYpKdl3f1cP/6KMa4dc8nv88C2CTYIl84pizgRYDIQxhtBSA6BIL0RGo0
uUhCme6UMrGuSA480O/zMW8m2qQ90rt0sRotDwNj0dpI3Gth4nBoeyRNMS/+EcJKu+nKePoge36f
VM/kCzg/TQfsVT3GnEi+JEyD9tssmxvHK0rYdmBj7yfthVBVprU2p/a/LBP/wdD677feYkSyHNVC
AfcfLhwdDm9L7aqdjLnUEdZmNIxZ86PH3m6TaztLL2iXUMZAd+OjUtAyNUYkMzLMuoNrI4Hssp6w
CCPUbj02qa/PEFdVG5OR+CaMckzDau/Yz6SivGuqSCjSJCWsKXtUfGAcqyNzyxgGU4/LmH1Q05/a
+arGxAvXmOueDbvu9wbhGqg16T8m4E72Q2Vp66HdDrTj+igmSLZyHfQlQhxjq/w+CEMT65k42HVG
EPjGNvNpDZ1FPQVOpp008fLPL6L49e5zXYuZp64ReWdrumb/sn6lhsS7Z1DF/n73aYFt3XNtCDdV
EJhnDn/lWY/ozrec1s5RAr3bb41g9vAtqPdOgbYQx1rmC4rE+9fXxLexidt7C59eT+b8Sjubd0gX
Z1Fr9YPFseKmYXZYeEjRp9un2V7vbR1vBE0wM4Hpmuf0BRZ9/VKav2HnkiwCiHwjU3FvA52uWNQP
mNrrhzqPZ4g8UPa83JlcOj4watLs+zzDtR205N4bEGdxm5lbOfRUz6nTIPKwx9s4zvUezFG9GL7K
1y6RFsSKWN+lub0eME+/wP2DrxXH3xSTRvtshRnnNpMZXdifpVJMeyVpf4bLOuMu68zXRwQD/iz0
cNoXQ/nfPPS/vE9EoLmO6rBzucwrefxlrqKh4DWVUddI0KorZJ7Tuzm02W8CGLyjYLNMhgiXrcPQ
U2ntEZ0l57nUdEuPd798JWUWwyMs56NMnOK1rQH2V2u9t/rr0IT2I6pYbdM2hfAss7iSUq8CKW6j
YyaU/ILQ/RE/e7FnAsK4PSCysEA/G1fTBUz6eIjoWlFu72zHCi62NszXrwdyj5ITOIadWNTZdtrZ
/8UNbS6Mhb+Y1jQwORqICMZWlrqwIpb//xeXdh5HwSj5XcdY/sg7Iz5zwu/h15rzpnIKGwGKFXpf
yvih6PF60jz1BhOFvUbIts/qYTxbRfQawR+4cQfiJ5ZdyVFYN15tARE3/9FSse6URhaogy2ysJ2y
L85ON5j7WbfnZ8b6pYeKtTloRVbdCq45ONmp/R3mmQiRaFk2ThBickJERMiyY9UdzrLgpjGYln+D
gQIuOcw+ytLWt3U99AfDKtwHRaH5PzQW0JRsRoIq/svKaS7Mh19eOMElxMBfteC4/RpllyOhsPNk
agHJFvhuA53FsBlljjOh1b5NCKJWjQFuoQBV+ggwucctgi1WM5TmPulGsObQFfrVWLd3hpGvg5vm
+CkIrJ3SuNzghnGfs9h0IIE1w3q27IGFxODoVcFexl2MoN0x5qeMXgIyZ6RuNVsm3GQr8eSoplsG
YEQg5O14wszDPlknp3R5U/rOgWoT9s+oftDCmo2xnU06o53Owfef10UdvMgvL5Fr0WbiVqMkMYn8
+/u1ldGS6Zt8qI62Q6J82dIEYHpKGF+ivDLJLzj6YB/TOcURoEBDCihTs07nLvgeH0BUpz/qkfDS
oOaMi8K8ZJ0P0efa8pnzie9AWpOr2iSva6IaYfgTJqr3z8/A/A/PgL0RWoKGyEVznV8YBgaoWAqR
Mjs6KnVf1oqtytDk3ma6/hwwG1LMpAK4hQLedNsLgUxPqDSnD+xW4UZ2IDZqm8u5Tsb5oVIHpkSM
LT7NUBQrra1z+I5SnoSzRNchudfgwrrZkqMTAx/X0/z25wMli7POtFJsI83KWP03Rq0ql98LStE8
a40b0AECrzmR0eGndHcvkUA5bmWAfyAMmJew7Z7/+eUxlqf/13vAWpzg7HuuzvKxHAf+/gZXQWg7
oamP2FQHDdcOxFdjMiJ4TvQ3evLDGhaNDQRNa40pB1lYZ5QbEhfqvaMypWlxJbzgw66B7CUtrX6Y
YDDHnM08EE+cgjYtZGL8oPn7iCZ0+lTgNK30LFLf8phmYuxiRc8tY0BUx31WJ+bbLLC88ZvwV5ZF
9qAhm+x0QRxKaDznGZvW8pkeqbx7DpKif3459F/n9gAvTOHoRGgSbW7wn7+/HIoNWNvlBH+wlUWI
ydYaXiZzkw2KdS8jUmSh+oFPol/vFc7g0NCpi8sM5F4XGvMaVYJnwhnrdxAz7jLvOAI1KTsM1GXH
KV8Lolh+ZDNmur6LvqOocpwVEujnXpr5f7nwNY59f39nTWA3HO1wp1PQ6PYvuBlFnXiXYDsdgm7Q
Hsr4E97a/D7m9dUgFtivx9p6DOORPLycZmla0cNAZ0UyARxJWpKOXu5tlqsVk4qzPQWWQBhHpfvP
Lzg8I3XZs/96CXKm1TQCfFDymmyEX0/kL/tXEyM4KkC5E94LqhlQaGK5zwNBYDWW4UnbRe25Kx6d
uPSqWNvVCwF9RpxJkxwj0qUHYBdN46ECKU8sA8LM8pyIcEec9yqZ28eavAYAV0OjH/nWU6trFwYH
l5jAvrLpPsgJfb5GWvMJ5+Cqh8E+0ttzMjjnDJw5elK9nlc2JgBigLptkdoXqS9W+9BD80CzRaPU
iv05C306sCCmV3obnPJKO2sVEe9wPhTjkLYMFwU9XQTDej8cIvFspBlR1awZ8O1mnTjmGum+5NaY
ShTfSb6aCQ2oDXGVfe6nhrFNa+Qe6U83eU+c92x6RgCBNqQzjjLYW4gBxm1Fn/FRpOvkO6JCxNNq
dgnwxvTVVd4KnmxEx3TRqf02wDSPKNSjwA/ZZaIGA9h1NF8U8j6xmLrfVOUxqJNV5xyN/pAQ69lE
KM7WKTGV5g4AIjIEYfnOQGrQSGJ3iOffaTcNGZ3TLhl5s+Ct53Qdx1l57at0v8CIVIJcSpPf0BwJ
FSBfQX2w1QqOAxDpwrgHdvHUW8ZZm5Cfmfi7zH2Y4mSZOizLZLWy5e1ieumqaB4aOR9w63JONfdF
LJ5MsCb9DBIFhHAp4bU3DUqNY4Ni3BIfoaLcIj33RPZWBsZZajNT/O4hxH5ZJua2ESzpnXQeVcYU
/bizDH1Xp8baUk3G0op+IZgeKAnZNHNDcTetrOLNLco11EaUF6H2wfbG7H0h6S8yZ6Q5TIfCW1O/
pDBGI7dZLVNyEfHD4uEtnNKtM19lEkEXCk7RLQjDF+YDpzCKmSinw2+yo9Ph2t/isN+HDukeoUuf
tF3rW4R2ysosBL+NIIE6oCjojtPE5RIeg5cmfHUyiRHuMJrPVnkd+zVlhP5shmvD/MRcSVhTuFam
Hx2+8cwWHlajVQqHPY3lutDeOjwFc/fYGxV+O6KeAPFzvjef2vo9HZ8JDSnDj8a+9e1Tb2ycFwJV
vQane/YQK5E3xUAuaARsMWwqbr1uo4sOUr16NonmNoJsg7bRBxpfEZybuPs58Lr4IHgxJcec4N1+
L8KDadyk9s5+QZe8+Ogx0Bf+0GACwimnuWsEC9RNqCYY0S1/S5Dh7BHROlaIiiMyveD+iCOCNlKX
H55tekCWNY1jtYYE2jJTinW/HF7UNFim+2vnJ5hff0yRNFkYrHX0OctRLEAqAhU2NGJaydaB//IU
u02f59uoSza8DNgc/dxst/S0tg0xDW281Q11rZLgbckOACa3gYz8tDf9lkJyAO9pcPmnSz5V8lAs
knZ6taZmrRMbqnbT48uns+R2e0WqW9G78AqUVYqzQyREBWtnqo19k5QXJ9cYLNr7SgemC3G/afVD
H6qe2ZqPIUkxU2b6y6F9yNi7pbpebu1QyTdKgqwMx+Q8nDQAregJRoDz6V4qV0JFGFWEJWFohyLa
VUsalg/8N2n8Gco8bmF1FeKe4K6YT5H7QXt/LacXPf0ea9rBpgOd1+XWjaRvGdA1wdDSwzszVtlE
AZ7xmgpnynqxLbnpjqPEmsLzeskE1PVGC4L33Mr8WIMbYwwTCuap/QlqSnmijNU8lhmSfo2tXmVU
3pENyEBFpQaFmy0q9V0Gzd5cXhMHRXcNzwixmjT3VU+UojXX31IYB7dYs4dHdxz2FVP0U4KbZF2i
+tprLk44kA4HAvvMe5kyVG4C0NbxTBRHTk6GQRbwDigLPUw3fpbC7K6VcPdoC32tV6u3zKlGfJlJ
ytzXTfdl3TgbQ+nfaUVp9Oyu6A87z5zQX8eO4keV5eu9W7+11Mp7cuyIapV186bavbVCKZWdyYLB
4mWFq69/Vjq9OBB+RVN++a4QkxianoYuS6vQ6hMjG8x0TPSofWVYpJ+yglpTJMMLIJHsoRirfkPx
5u5H3ezfTKrqoRns59GZ53MxANiVWBDeBnd0NqPeFSCRxWVUtfHeNKE3RS164q4fPYOAsUPTh388
GEmPQSVLzl9fx2EKVlsNIafT19OF70wW9RCCGHUq92ZvkraCOIq70wLh8a+fVDPGrnSdV6xJPxDG
q1tHCbRN4NAEqruE3OIw/Sz08Y/f+fWNXw9fX/vz068/68+vQd71s5AbvDWLQq6Y6dFNzhi6hApY
TUQdTn4Il1BgJuacN4YC4Q+JBkvIh02Swdf/QtZeHL4eIhBe6vbrwxwrmlwV4PAxLqGihw2S00GU
CiBX40Iwsl8R7yA7vBcy2BamARPsweaHZ5CIeqDSo22vNKI1Wm30qLE5fWDvCGCC1eO2L5OtXXPv
h+1l0A02VrJV8mrdoa1H0I1Badgzt9sr+nuHqyfRzoMQfqeABkUaGDDYcTqfWG4/iD4SJChBa3rk
g0C7V7HgmmBQp6eiMvZLcq8FPXSuSYmEI98U0NybyK/yCJ8jC4arb9Sp9osmPRTm0qOtyf3EsVJR
CzT+slwVAF8rcjWBfKxsSAlJnJ71mjwZ80j8DITi2OuNZfJpswg2ntKavlASv+nlJqT/DmkEReSw
U/BW0IDaFpHtm9y/kjk7M0f095avmamfJRo6KNMvS3c7raE178PS/iitJckIA0dXbcq+XaOcPM+z
si8qiLeRsoli+1ZiQ7dH8zrZC/KBoas6XSe3O/Qt0CgFSZpqPPZz/Vlx7KqJxOzYp4L5BRTNN0s+
d6L1qc5Pomn83uHv0DWyvoAfxpgh7G4fFpcRe0krIMDx5nW9s1FY+PpM3ymJgmyLXaNhu8GuNQnh
6dNTP0ovI3eJWcEWL42XtfqWYexWI2HI1UnUAnAc9OmuduYD9/41pFZxo/QNfd5jAWBWyxsfIWAU
Eq9H4AF4kmggWeRnqrYHwT2bjqYfNb0fByp0C+MkQOxHMvSJhIrwkNFc3MeLuZoFzSK6enKIbDAc
T2kYvEYWV+pKsQgfzkm1Voj1JE4hz05oKbcN/BwdNvySC2rNHuf6jdmBaHG0FXCebdf3flcoq3A6
KLiGLF3ZTBNpyereLbqDDqLQDpAhZ6oHDvpgFazNb4Pm3Cq7XPW8wyTD+Ar3gjRGXHjJo8YfOKjc
Qm3jJdBBRua4SLaUJMVK5JzQXnlIUjZuydKgFQi2CCfgaYOj2+bOi0qFseiX3S7fogVnr9cYSSBb
a5VVv1SrzuBpTnO0yYoobAXWAvFtYtzV3W0ZYOeJu2ld1gfqb6vpNoQjbNFprgMsIyVnvkHh3Mtx
1oX+EuBrUxLComu/zkLiW1A95uneTje8pbhJwoNbqb5CRLGL9ZcX4A677FhXxakHmWTnLO0QIgqK
eyrUvfmRVsHOnmGtoTqoWCiFRS4KIDg7I2wLrU6Happ1ejsP6mEeR88GVDHViOhG8jP6TdV9uOiU
OSBviC7x3EBcJjV65ETxpha4/VBpkJ5J+/VqB7nfQ56u8uIZkteGZtOO7ORz2PMn97ovhseiYoJM
4gV8Uj8j+gUNKqT+aaebBSU8hIaWXj4K0hj7Sx2s4eit+3lm5oRHgmWqsfbZssdGql9IeQCFgkGX
LIQpPThGeC/a8mS1rwpWyGS4NHrmLfMecxYekCBqJ4vCxzloXYKDf6Losdeo/nds9tB6phOtp6cK
73A+l4e+eLHHfA+W5x7O43dpAz7o4mPmVjfeoV5kXhdYmyI39qUVoC0ZAZzqx6gWDySzBv6Qarco
DX09HXlba9800jMB6Qinw22P61Z16VzkZEORPqGXqHzzDbovP0DxO9NeV2OvYv0NXcVTHFaYst8q
sbnNyJvJKJAyMKYI74hi2kuWwEQ8MApA2aZ8Vm6wc2d5tJVgr5uNZxNDUZL5RsrIHlHeGu0OAjQJ
vUCX5gE1d1B9MjZ5r2qT1I3p3IGWmIKcveQg7YXHNm9HeEr2dHQUFKB94wsygeYxWCnyzeACQR7Q
NALMS+LVYjoUg3HNCS+crZ/D8GjmyY3T6sps8vsUWfvY2Y+2QXTArUISgMhuX5uDNwP8Fuo3tbZ3
UzMSOFJsCtQmNBC2Vmv5VZFukSZvFKdnbbrbcLHTvDtkMOGZM28A9N0tgeBGPyWkAEe7WGfyYDI5
8AJGJkE9UBN7tdnvyiD0w4wLmAGJY5YfdeAlsb7lXV9LmwjeVPPGoSCY3Vj1CgmGYHkJvEGObn05
DPDpMJoqOapW8uyO0alV1QPGjNPoRmuT4Qft79e+j4hhNh4jk2IlMMqdOTCRuUwUHoSlrexE2YGO
f6IefDAr856aNOlhkBfuXRj61VIlgUwX3I/Q/WvX09sPNYQNV57sYYtDn78YeIhTP7vfguEh4RhK
9EKdPAX6sZC+o2JuiG0vteOTGhfPisjuDfmDuUC3BgWBBXkfq87BbLM3cvF+9CJ8N0c2VjU5RHXk
SbQ8y/43Vt1h6TVI4qhKt90Jmz8mMs+aJe55NxzH5rFk5VC2OdiSEpmZRvZtT1xBLK1d82gqzb6w
SY5QINzgurQGecd3Sl9j2HeR2CpO9GQ371qyuNymvd4We1Wd6IC0HgaVDSlAWyg3BwsbVZZhMONs
GZHJE8TXNspfJr2/0Fv3lJ55g+4AqZoPY/YQNj0pVu8FRnttLnY49XaWHu40VXqRsLeplLuKYlMY
L/KpxvtVYix09CMJfpQuCY76sHieseGNpLqVVnwe3Q52ueWnQ7oD5nxONBRo/Op6Hi8ah5w4i7e9
taOY3PQkIauSDkmuL9aUS5yHd0awhMn191IZb2UbHRw12on7HKzNHEkvgtkVGldPLQNSxUO0OxRs
U8yV5/pllZ1tsvyGVHlSlOAcKdqunNudgwPAIm1jCIInRXNeQNXemPFADbKvOGMvODdoICNOj/Hg
Ku0DroBzRnT9bLQHsnw3ikYwG8A2qWi3cjkvE9QUWPNN6u2uEhPGi/x5CuYHVG8nA+Wa0t7I+3xC
A3CS8G4KCeNq4BRUcYPRqALO2rn2fhDhvSNklLy/k6MDM6pPKLUOowINpdB2alA9u1n74gTfZTis
QpJ38EJfNXvTj4OfqeNR5uTYifFIaMB+QFxn9tYazz37/vRqzMC1JGGnGT6YxHqto+kBX+5zAx60
IeplXFbKWD1nnBmnQn1npXxxqeqsKkAjmW5sBglu0Lzbc3ALw26vtcSW0R7FFJtWBd4Z7ehEv8l8
wPObXuayuzU5ivWeuiIqzxopLqj31AFHU9jtQjfCo1E/VIV5SEPCoEvzgOn6jk6Gn1K/oMa76J25
ZRa/ksm+hW86VCp68PDByZbgMWK9FTIKY+2hhsITgIxIiunEuA4EDcngefQB1uJAKsNlucTVJPyA
JgFupCPzTty7yjyOxl7pmRzMSP/dgdwyeXOEfWw4FI7js8rW2OWVl/MT6BJ+n3OgOBW9CD1Yo7Gy
unaD2o4EMs0zRIDksz51ib5n3iW7l1IXe8cM74PV7LpAHOkgN0N8YgugSq8GlhniDwpIga54rxEV
tlN5YoZ96E392E2S7nyLehJLhoxe+yZ+A3L4KELhK1gCmBZdS/EkHesoOkKpHX3fLFl2Tn7uLQGP
JzgELjmOkz9hgxajsu4cdaNqfm/YW3yXW7caffF9LHRvGoxtC2mvT5Jtnc5XtPW3hNs45C6dDfQR
xjmMGLeSulLCEJC4DphXPXaqOIa55VlLXJlCsiy2htB+LWys5tHouy1H/FfNJNtjrHyVCl535EGq
yDR1nK/YMzsOspzx1klCv86GlDZh9gc+5SZ+rFK0znQ/4pkcpvpF4X4bugFqMaENhLZlCkRvpQWV
IpkqaIf0REqbh3duRw8nl2uDLTS2PG0gfZFMLQ1aL2dfVP830ZLuS8ZZhQ9Xa/JrlnIJf2UvhvvC
MH70eXtkdHNPaVM0xMYYAdA8PLKNq16FYTxLqbFODz/7UbDAuuhw5K5Lt9b4IlVzLzMyhdT03MU9
fbgFDBQhVc3kFuDDgzI7z0KIOyPBmzYo3qSld8l0vzd2mbxgCl71bXpQkoGDO91mohh74Il0MmGm
DVt0qhCXqbUbE5LWeCRJ4q65yZWz+EWG0cnsxr1af45xdOoD833Kpier07+LVt/Z5rQb+uCU5ubO
6LsDcTi7Pu6OyI8PifaqdD08LxYxnkBpMPfoEHAlDStVe0RxWh4FgaxCXwSQzkYolQ/MmW0tPyWS
PQG8xjC+Wa71MDr5+5wrWLBDTN0hQGKCmdAWbGl3jSP1FmTJ3zoLa+B0FTTdDNVC/Dp7FctePFED
mYnf6sTW6t3FJbgVndomgDjd9JFXGD+V7LfGrDaBql4llVvDpQchy4s5B9HqUAiMCitCoxpP07ud
cIJtoBKEShGsKfoxfajM4rOKwj1hvVyFLtokdVPEL9yDRxaom941u7jQ7vHA4Sd1Llj+OTxekHnR
j4T8hCVJ5FD5wnGnj/SQcrYimxKDCM7E1XaW9onOFvthdiab8JQOFCtLOjswNZwE8XoJHsyU0QYG
EvGXWeamC69Kb9AV/Vdr5asb4lod/YqvL359/tUn+fr06+GrdfPnp11Tyo1GZOhK5Aik/tbuqf7V
+Pn6GalLaFXQ74RK13jQI1oBDXFOKzFhQBoGJgHgpnLaCjyUQdEA38j6DbDAP7729VGeMSD//R/G
IERWYxwidtd6xCvpNOPOCnGFAvTKObE444EivDq0cVQdqo5+ktrUbM2a4EJFjHPQUAv//lAmQjKV
/fqcnsFSWP3f/x8wokeUOO6+vmS6MYpwUfKv//wnX1/8+uY/fs6fPwIQU7eqG9lsvl6Dr+bP18uU
DZNBnmvCiry8TIVoX43cjT0VD8X/oes8lttmwm37RKhCDlMSTGJQDvYEZVsSMhpooJGe/izAPuev
O7gTlgjRksUAdO9v77Xv1puMFOPG5gq59RZA8MrX/Y++W+Ax4qmDM4bS/66WJ61bnqr1K+gI1Z0G
m/1URCw1F4VtfcnWXzVVfbNjMvdZ2BHFabIYUVDo/QwRGXhu1x9Qmcsz+vdnLT/ad7I/kYc+n8QN
L1lTbzHIBSe5/MbZccq/v3b9aj3WEFNEX5oZhWX0XS0/Yv1h/z12PZZhnpj+/pr1O1mbgerT8+c2
5+nvBl6eiHbdAu9gLel6xq7Xa8FmhoPY16QpYV4pGoE8dKPI7A5DR2kNpsHhm2KzUzk1u6DvoU+S
g8ZeaLfNrnQoaDCI3A1qp3cjhV3TSzMFv7X6Sp2p0fsboo7ZtB9cyNL9N06vB8ts2ZVhkkYTX6Aq
Wj7dpu+Odp1knk+6IiOQqX1MUhrjvefnd3QGh16f7SiwPjMCO82l92hIcc909mCdUgahaUu5SVTh
TzfPtZ7Anq+uhdR3SVcdNGtLa3jfsqie3FOyYCg0QU43vovbaJctlyAireI80B5UaLwraZKjlilU
nnmG+HnLveYFOeXb0fZDRBh3xEygpHjGQgDvm9dN1XtymUd5KDLam3rqcWkxSXoIdTwfRSoODOLP
Us4XajtOOgWxZhvc2dqPqHcfrYQVbP+5PA1z5O6IGy1sa9wMaHRQeKLODHMYRJjzDoOvWBh/tbo8
JBkRCfeY2fPeapKdUheHqGCsp2FBWJKS7dAy4K2zOJnakm1XfKwdsGUsPXJMmHWTUzJVMuLYfRpa
A9qDPYCYL8rKw4SmsyFmJTf5h8bw+NxnBxvwCP4oeJ8UYfViXyNldt50iIcEUiVNExEjq3YvWMIk
/Ipec060Cd5nFrP5+snyxhcwUiTuIPQRCzaQH6eZvW1iPEJ4uSw7x66weJJ4yqGC5S3ZGlPvnuJE
kV6Ldh5AY6NhdDIz0rLBi/XD0RaSOA3G/Mo45Ehpdbt4bxzgquMhZ9CqQ+WZ6amj0WlboFDmVbVP
+PN60VD8zuwpcqkpf2+BB1cWihm5gjx5Mfwngz0KjLdwsIJdMsKbu2YnVOSNXpobKMLbCSqFVh1T
wDoDVFciAWn5mTofbvFtdXTT+yzcRxlGXtjm1d7t6n2vm0eikkSMVJjic4saxOeahpuy2elDuUst
cW7cgUSWGXrNo1AF3mZIhYxP3Tlm35xtR9FsZg/D6hSRGdPI7eUhgOuzaVonj0rNBkqXlhO4d1za
Dm9MCRMIevRbPVRR8yOtgkPLL8uifkdf3c7OnV+zYPixOML9ZkOqekNVaKjPOVjRIIyR9EhwNshN
HrMvFxOCAWMZZJJAF4+zFzQEDUhmHjC5BIiVx1CdBhsRoUBnlmEcQLiymYtrDkbTEoWRxg7VbUuo
THo/3ZEn/s3mDSuadmigD3iUTCg/vnN6pgS1ib+z2AYdmSxO1gY+QE2Ni1UW9bjbNp4ZZjDw80P2
OWUADeTVjH0wAPOOWBRDyquf5LtM58VyJJoc7h8HG4C4pHEeDhFI4ng4VFOwn93ogXnczur4+MC5
GQf+iOyCI/Po01+XUOhYYMzMcb927JBU/4fOJyBL8S5BAbVqeWcFwV1C5jH3IUh17SFgzOL11CIr
hKtoDrHD0hbk0TtPDctxpFaybGToDLzbsEnkpLA0JhTt4Ozhnm3R5cIeYKIxf+nqd2mojc+vJkS8
VcWptGnnAK1ATDp19LBACaUE4JhmdLDn6jinEJtq1iEeddLR9yTtTWnoKGfOJq14TQtCf1Kb7+ep
PIq8o6gXXiYT5dFILkE+7Vq0YtthGcX5OEMvKopvFdVPI8NHv+mOIOyQ8Nq7vmXBbZ3NAgMKMmZS
Fnd1Fdxi78Mak1DYGp+q+hhFbw71wAT5gSJh28CRW3DJcAj6RQMzT83e+3hWhFcdbE8LNU6VbWDj
czcJAEFD6MpTxOalKQhwZ/NdPFE5Xf8pB9zuVkA0uV28PRs8poq8/YBwUp47R39JIBo7pn7XEO22
GaUupFOj7Vjr3keZ80hjzEPd1M+tSxWpatrzADRh8hkWn5dSqXwODjE1qYAOAM6/wR3ba0EHJxnt
m5NnFORHgzhvX+NIbx7sEZhy2W57AOokMrdGQFCJjmJEGs65Yuvzf3dnFimltlvIfBOJLcnO0kAQ
9CjsLTnxFonFe8A/zLhhU0Y+Aw3Fk4jDyqOaOdo2sUuHXfbYcKaHG4psoIe96d+azNoFc4AEarMN
qI8Fzp+ghcI6ia074xlvUWPMGAXTeNSglSTKPI1d9J20p2R6tmqABqR1GUA5VH5ab47V7SicOdk8
02kx7nyCDKV5JStJco5PoJw+apW+QpeDLiQ+YpH8tDrawD06JXP/g/HsVkBR3MDoPi47YtLBqHUW
rn9jk/OH2eZNJMzSuKS7nXPuMTvVxsM8aiejAgwKXS3or1k6PSdB/8NMnc9ZsgsSzquM2YjX6ZKZ
dWjy0J9azSVnUW5TopaS3Z31mBvFzVYZCxsWTP3IDk/bOlN0qIVxBSP8HBnOvYziH0LTXiAh4JJS
L22VXVTqHc1UUSpKr46zL70JIpJCoCJiyzl0woCA8/J53juR+TCM6bkRVNw6805UIrTSfB81444t
ZxghmAsC10OWHPzoUvtcum0tlAJx1wjOE+n65Wkwp1Oio1cMfJsXPzUzxs74xeWjP1un3jvFihXC
kgHF5p5MXCz67BrY9pXT4fKx3wOy4/TwgA62tRipxON0BKB97zCIjNMcd5Z2ys3uroGd1bpXtM5X
aZrU7HjnqjbuhoH+oMy/ZXSySsj6ss7CQAGnnH+OUXA3ieyUmurk+4iLMVc7y99J5HBoUFzUaZlt
qVH4OViA8skWFB3RZJfVBbselbfAMf+QBiI2DKe7/qP850k8eMZbyQq9KrCo7XQbJ5L8cI0XY34o
8SUuTBFwVmGBwJKdI+9R9N+z/dActeRBqa+S/Rd7zY0NLKVTL9ZwIKsfmLzvHyvvjQCuRYP7mxFt
uGDKF+i1hXPSv8ptdC8+UgKvddhieaa08rf9K3jnnFJuDcxrt/rmbJuTvRlf8ASwyGh42Ri0PytO
lTaklj3ZUJLMNCZ89/3GQj/PuT6xiXYzyfVu6B5yj7Jl1ef2efb9+CY0VYeY4o0XlQ/P6SCZausV
5xjRPSEVN3fOWGJFdY12k8amyyQHux2/iIZIQHcbmMaKsAVpEKNJqmOXFGq7hkOKNJtI6POfAtd1
iZWiYFToz04ZjzewLM0f2uBZeUWWN+ymkTIW2xDaEgXt+TB0u8EBst4M8bUMBtVxNQUqbmsOi9Qq
9fZZztI2pxueoQR9SPu8B9U9LrmfamSgbk/jg+PZ2q6v6CzL4rzirKdlb8FsXgodzW2APrDz+w60
Pue013yibZgTNICXhKiS0AGuZktyKfm/G21yj2ZpsGehGOOauoEIU2f2WGxRYbsey6uyPUZqlgeD
UP9FSwiYiMacfppUi7dwoOmXN16EkPnj6qsxA+NlPZQDZJi6KuJjxKBadxvgHkoXtxRfLFdC7Wyi
Xd7WGzvJU3QprELGxa1jcQFMNd3Aucw30zCm2+xFqChwWdZDTIXZwpbprReTdU/FzX59ZdZXi/0k
e9ecD388Q/xYYjQ6a9OQGFh8HDttfIY9gzWTeVrqM3NZ/+V6U2e/UsO0HgHitBs16cHeaHx5ibyi
vaxfOZq8uGNxA1RrgEThJ2NCQWUwlNy5ev2lZbrzrLqGaaBISKKybrzaKcvsJb6nOfl4TXpyOSYv
bk8z8J0dzAuciJdZq0X2WOtatK0HxuyeVcebzGcF1wclj5Z+QWBI76AGJHM5/6K4xHYn7QcYUGq1
qOsCFjtEr7gdzgWAw6Qs6yfdktFV2hACCnO03suSAfmQfuFm2cRLJyJ9B/NGDPKKIu/aKFXBoz6C
jWD70D6zyaLBK5vLP4MfPdmmwyLONzQKP6CKyNK6wNS1HhqCMaAO+WRpLROedrkbTNWp7nX7IfKy
beJ07Y2wstiwKszD0ranD7BS6NZDM1w8ShffteJnIHPzWsmixxdTuKdS0R0RD/Gwi4WXnYkUGgtO
RzVk+RsoHiFZk5LnRNrVKTfS5Nq5j9Ps5JdY1x70Du6PqfVghz1AUSIawNC0Y7rrBh33TDo+YMy3
vi2K0WzGMJ9jAjqFv7bYpKDQDV3UNI+3LuwBR/tmkEIFZ2N90oZ7BT3PFFchapVHr0uSq1/J5Do3
+qYuCwb+JI8oSFb5vSYD50Dr33B2XGq8KTRPf9f1/cxejyG/me/Wt0nj7oMxK55t1fMpHwNgNlOV
QCII4muum84+fULzFzC23BHeMvS9PJH5TjTJT9eW6mR5EupgMAyY0RDRcgFVMvQDGGSBkT24I2ey
qLdeB/oYn5eJd2uV6jDaNQNd5CjXFvZ3YpgHpCTvl9s1EUTY0grpJmRGvryz42OW+dirW9N6RSMf
yuEJjsOuhNzyLNCJxzRy3iQBtVscBDGdwoPzlpgm5qm+ZxJtN0T+DcvnYl0x5rYluRZl9C9xFTn3
pkDdDJLhpWMCtDFgby181v6FFeYDHiPnFkxa/0KZ7LC1hBcjCOR96KZjdI6fck4gyabOqqsXJ8Ov
0TAJ1QFyebUqpmiyGrkAFT1XRapXt0HMO5g0tz6r7FMs78hW6cOD22Iwc2qRb6FVZZgL8viFtk9O
vGPvftrsFlC+k99Scpkq2ypiaZj7TO+GFCHXKCAeVOm1GhsqMVq9fab2DfcyBo3Oc8hcCge+DeuW
K2lZQjGqvRdx3t2rMko3XSHmk+1W4w6AloHWKodkK4WHW2aJrqppwoCBw1jZVFFMhVY+uEbsM7mD
jJktoYj1Ro+NerNwgLeTjzHMgl+1vk5ZkInnePn0zJ6/ySYqpYlBxKyZcTf74HavpNAIHkZZ/Rjj
dIlrVVyy9Td7Zm+HFA+JnyVlXJ45OKRwGuYVg8/70Zri60AxMnjUiaRp0Ipb2yU9nJ7KeoGxsY0q
imzWG1uv6EzAlL4vU9jF0RJRpD0oexxm812MA4yarG13/TIL1RXDu5RqtavZsqJY8xwEafNQdmyr
OZt/NINjv9teLMKamqN7B9Ls0S/A1SxnALOLyEnODmGPPhFnxB68C8q+ZfM8hqZEwlyDVwW4VjYd
5d5fslfrofWm941jUer6xXOi/K6y1R/asFltM6BlpZneVRXnQZSTMywl9jOojtF50tgERhbgEfpK
ekBKMwwsJiysSswxx8yaNncJ3VNnOQviMlnVvRdpjEupzD4zBUROub/+5oxLU4u30naTZ4pmxqvl
OA+upZLn9YYTebwl5KgdO+yGxwTQ7XYq8gfojHhOM5+BgOu0T4hVoLdzWmSKBCdhBkxKmBP8JIG1
g1XgbO/ctGebE01ucAzs7EIInhNc4A4MzdYoJv1/Y9jAwbitN8ZgIQM55M7q6d8hQMcEqgbW4az4
gD9M8qdDmyPNWm55LbCAXvi9bkhGJmAIGxlHfKRa1v80ZE0dQGQ2hwF40k9cQg3mUWXrGojcyazu
nGgiz0NNWoajxpFjcdWZ7l8hkNLzu9xdv2J6ouG0NI//HVJETUJCPvaSIDAuo630i+rsfzeaBfxk
TLxqTwsJUAyvXfyvowFaAgxKSBVIdamXG0Nr/YOj+YALuQfv99/x9at/x8yDH+SASoyM62RVxJhi
/LAEJHfFobTUbzp9w2ia+50mSLcUEcYw2YRdA+Qqn5kPrzfUuyRsFiQK0v8eWh/hLccFj1+PW7Jq
T4OAPgQtsX+uCf/nqTM8rvegdmLREfSqDKpIn3z3d1mazb3PDnICR/S83nD1s7eB1Iy/x/LlERGP
6ImVh+SyaDqqWXLUZsn6bii8H6mJoIN7oXpw+8q9bwIKfNLlG7HqqW3vyy9XavZBJXpz6SeJJ2+k
doheuAvGHO8oTeQumJoGABVDfxqWBbVfd/3dvByzElEtSfc4ZzQZI59hjGObNKN/uk5TXKx8uCaV
YT3YreGfsEuCDOixmcejuYvbOXrsLNaOys/6k5cwzVqPJSC8aM+drusKNgfxdsmlxYdYnz6JWquA
hEFsanSZ1OM1g+xPksDeN3a0Y32PJoLtPRxG22+3tv3Wj2P7MsxdzFyqM8im5vkuQBs5e6nUHhwd
zLAR2ep3ms2PMta712C2y6P9x8wdeXT7wryXk1chfEv7Xc/8DwiS853fShHaXV3tJ8VeFEeS9RpE
6f/dTUOQ7OXNo8unK0V/W3NugRHsHCO2/gZm9bT6ygzU7HmOiFIl5YtZMKvb+PmkcbqhhjubFad4
NtK4qf0cO7xpbthOI52w2HmL7YH9km4mhx4fHivYMjpNvC8Wvw7lX4Up9khmLUomC4bCqubXst+Y
pPg2A10rf6i837I5tL9Tx7rP7WH8gX963gbU1D3Wg2LKrLL+rgCffY3sgF+psqe8dMW7sJAh/aKK
zulyN2+jQwXt4w4zhqQ3oTNfzfkB6OL8ska2uZPY5pvlFdFjUUY4HCv4Og3+nbd0yq7FogRFQnl3
aapnT1gfKUe02JEzusb74D8zgvYqa/r7w4LoAcw2oDiiAvuEkuydWVX1TWtkcRxSNyLeUcbnSdfz
I1n5+lbgTt+BFk+f5grhFJYZ+rQINFrIAMX1Ps01mjO81hKA2PrHCP/ambBalWI9K8eqfu8WgNk8
5M2OrjD+3PwnVltzn0/Irp6us3B3aam6N+YrHizYYwHzHM8sxa2hJ++2fkX1FSOcAItj1vXwBUyF
+9OUtD9wvTsGXTCe8dOZeAZVc25q8PlNjCVZD3IIEcsxGdR1DYKfwJHMnkUbN+f/bvyF1LTeNRpa
0LSSrof1bq1kumGTYe+H0hjEoc6o7dRLMjLVEIEpEKm59xN/OK9XhVhow13TyotYLhR609XmRpuM
+2GMy6MTOQ6IvoG5D81U7BDI2HrLMaOW5FR0G+Bh9LzG6rtKgmf0jYFGxtE459rdxErsaDpudVBO
7r8vTCRhtclv395pjR6FaLLiAPvVojGnL3di4JHrW6dgDLxNNKzVro5sOdtIJ6L/d+P6RXR2qCW3
mRqsGCI8fm0dT7gaYgqkhFTI9Q6wL3R5hLW3QHRa9lKbenlyZrsi/ZRmt95y9hXpmcfZyNrHRrfT
W/f/HJoDefJq3hG9K242BSmP1FlGj5Y3x0d7jIvtemy94Yl/MWfWXhrE3V26bJ7y5cZLmv6kLyWu
WjVZD05E404T6Neigk8IxNy8SP82MIil+4Kb9TCFNT0rELyGGfrO5IpI7mK9Hg/EkLnWi5ngq0od
MpVDNRxnHcglgZLmmcndk+8zWDJ8pB1A6ONVBijYQ20n17H1voqkKd6ZQpVhLtLyQbOW+IUXpYiD
6ReljtnR9sz0ETYGqSojpWkyeNFzAkhjkN9TZEKjuQYfjYhChkHNqh7Nxelo0B7T1tXxL72h9los
35oFaKUsgjPWPcGkK4fxNjoMgpLFK6svgVU2h/Ic2Xz6aMNmS2a6ny2TSkgA1e+lRQsm5ICaPTd3
TG/SD69HGoVC+8L5eMBEpn/TRpN98O+IFmsxdQRuAaB5TKwnfsJScFA6XJFcrIZRW30l+AUbmGv5
dHZd67HvMEas91j8lIe5cH+tMBiIfcispGpoqKEWIFnoDeuxxiM3V0k66+Ifuoxh7Caqf84UsEB9
nP39enem5A2bUPLIbgD6tvleN/F0YIDdY+i34h95YT/anaee3MRv7jPHqjaF53dn8hYtUxI4OnaG
jL8+kevNNPUV/XT+tMlbBOh1CxjBA1n6y32mIJQPo84uS+WAKpONOY7euzNGp3iEgjyt30BBgg6T
CLIFOXXP61dZU0OnT1KONfFH4gr36LG7uhMN8SJBVeLVl+kXdvKXtuinn03uJuHcGXzkopJtCnyE
0KfW9gbRMdiskXAuAsDT6oYuLFE/uZ2BsyfN2J1SmbXeGx0Dr5uiUNLqB2MHnQh+iNVXDyahcdIz
5L+bWcmjP/VUaq4XcieKL2beSVqzYXkPpvfg2In/MErvYE91e10PrTdwSPCK11B0oqhyLrKZX1GX
iSAlEwWjs0ju4n7wj2PWDBQFyHKf6PqASJ5zpc7L7E1V9JfocRTGLGnvpWjbR7tkUEBhRECgeYpC
GbfJTdhltHP02nksAooE2ibSXi0bRdUIBvNnhTSUTa73NZi0Ho6wdIyJwlInwxtel/l33C/eFTH8
HHqTljO3Uq9uwcowansubD6U3aQwjzHb37tM1dVh7HqbFfJAmQjhwL9fzcuxZPluPDr29f/7OCG2
LV1HR+Im1rsh5ycUt+pxkgzb4pqof5zbKRv8eiZ5PqdhXBvzsyjVv6+S/zu2fve/xwm3de6ES3Jz
fci8/IC/X0199mTTSdZXyXfr9Vy8dVPvd5NEZa+lyJ8GK+JUkTbdXlX2r7SxHXCwAGGYGjgw+fzn
wagZh+NZClXBQluQ9Tmup5zawlCqIh/SZe/C8C6vs5DyGjhIoKB1rNf1rrfc7RZwAXYHlqx5OoZ9
RG4iYQfzoSn+ykxikhu4Yn7EzrNUvnNqlqCexiIiD8deDGdtjHVw2UaDvW0lMa03I2q2RNoTqUa3
45x+r1oiEeHGy1u8jgjIuUudeKM7xQ6QwP6vpFeYzACtqrtKCEU/IdAE2F0z67kc23mXUPR4BVmq
AMEMHlY2X90KQS2oowb9pW7ot9WFH/2SWHOjKHlmZCNeO4NcbZ060bM0JOtOwbBU+blzbnWBPYvz
4nMCG5kcaNe/mZP7VtxrpRP/0ACS382grML17rAA8nrZGbeRHOaz6ThX9OuE2jK6SbuJEtXe6KdD
ncvmh2FGtO0aE0hNt7rIAFU+LoP6RykT4IVUiDAQCgwovAkh18JxL6M3zvvZMPKN3fXuZUYs7Te2
TkZBj+u91UH5cZabBmDYphM5EYG6pTSn1tReFWad7O2ibu/jfGQq6IhTo1xObJypsaPXOvXTaGOH
v4Km9FygjYjKVl/g5VhEaTsi81JJjev6olg7U8xuNciZgSfFdBgMJgr/lD0b6tNoMeVLnYAz7iL3
DXTV7Pp2wlkN87A1QzHQ6QzrpTnzZwT+dv1SCjs5mK1mNiTfzZQcAwoyO6L2gmfntRqUflgPrTf/
Kcumlag9/uB4U7Pehv1r5TrAc484eNTp5/7TCjJ1RjzqG8q4ObI+YL3BWTxtzDlnTDiXNrDLKWLA
uNQ3ccYDElaUmtq45RKVLpcvA9+3Luv9IWZfUeLmnn3lHAM9uHWs+vmUDgW1UC1+DUR6ZxfDzV1C
HzaAHk8+5+1blEQq2caZUT1w76+I5STNei8fy/Zx8kt6qkVqh9rUI7xAaPurxIMHAJqb+fm+XbZF
cPT/fVfqPnyr5bvrg6XJjCEo4v4QLJwm8lZbz+vq+3L56euhVqu3dpFBLV4esNI3lkdlJsxuSmce
hZ1nt8RgKjbEKvlBSRslQ62y2TEE6qMcQ5gm7cOYm7/p3nFwB+s9Y2tNZzTe5SfWvlU4mZP+Zjc9
ibRgMPgELd9F+N54BAoIhA53Gc1TH9HssifT/BewfeJeR9LZ/D3u8o9w9CFcx7u/T5LWimK33l//
w/4Eg9Mx0REaSgN2Waz97wPX+61OMa2Xaixddfey3jhx9O+r/45JKwl1iEv7GdMbtgIbf4+0WTga
xJvan40q9wbdd2M6AhWPWj4uExKDYH6le7D1MxfxM6gOuoGeXOnphiTwW5DPBz816p2mgnlTzadR
svyO7WSjOmikqmWzDD0ebh2QKPRfWMB/WF8y/exgv0TyLOxsX7bzAVNSu5ul8aA0RR2xJAYVjC09
UH5zU7X1WNR+tnGS6mKp2CHv2LzDscN6Fh0XQR2LDVs8PE6BZt1z6Sdxyuqdk7BR1L+IVrUUvZoM
lRrzVWXA27RaMUQUCCXYd4MoYnidPPo2pxu4TkyoiNDomHAFVGmvyn+RlHlikLw3I+pa+ZGkAbNF
/8D5jud2DIZLaZKLLP3qyQmwusSpc3XwFPJyMZ9JRcd+K+uPkYsOk6DSl/6rDr6LT5v/nJTjJclQ
LaIBemyLPzjlVLORTfAjEvKUdsbrci456FEQlp14d0dYThRCPTq8/RzL3pb577aKH8aYalhe0owq
oyQRhMN1XEVMAOPNR+fyeR5ctIxp9m7ZoJH9UBRG+QFDVgKwOZG9IIve5t54KargnhkbsZF8ZIHo
Jr/Npv/gfFZtDG18JBstDqVlhIr5dWObX1bifmriQ8TTtCkbRUaxeZIRGGGCV8h7n4NQnw09WrVk
YxnMJCL8rtvzm/Yu8G5fy09tn/FmKmIamLAfSZbaG9MxrdBixG1jb8wXGoZGkq2VLq1HlLjj2I2Y
hxeS9hTq6chPtvvSLZ6oCXuOKveGZkafA9pV0xD86sb0pZHmexqAQzfo/Oo9bNTgsymNLt0HWuE2
TVyUewskYTaofTro93423geBdV8IuOsZhbA+Wu1EugCzDlkL/40JnD91v9o++Kptx8GIQ9Kc1Jfh
6R6NI4xPCS+o2Prta2Qh42rfWICWOWWAVzdqf2NGcmIR2B2bUdwjGf1yElyVuCu5zFGbEY/FZ2yC
O2q6+AF9TOG6aXZJ1n/Ujv9uBvCEHac4M0rOabkAjlx3dxpn1l1WTviY2LJR3bBL64iORKXisEYL
EDUear8+xI0bh17MhXLWjbPQ75u6aHb2VByCkRIwfQyIt6QlBYoJDVv0VrHeuKQROp/sOsIK+dxu
6E25komMGTkrbFwhS9Fu8a70JpJm/dAZxUvgpMZuaqFLILFtHWH753geIBm5pDuBqG8Gg1etghOc
uVD/HN7rosHON8ZftbOPsE2HXD1qFDIA8y0zEZhed3yWa04ebFra5kn3U5D2uWB9H5DWDShHLAlt
44wh9l5koA+o4oS+ceG/xulnmQDmGDLrLsaiL5M7suqPmfTotKGJIZ2DqzHykysktWr+DPCw4bAg
kZxAQ2gR1PcKr/DGpY0hZ0s5kWQ0iTCPxnFyCJuNDQjvCat7U95HAMa3wmvftUR++QxcF8zDgJ+x
6kW1nQ3tS3O1jwoTiojxRLkSPDO2W3mnQMALpzqBSylC0cVML0vNpbLB/uHknA0Lc/od+5FFMFGn
0bjEVmrQwsyFxsKNqGv8cVQDxUF8SNGuWP0iTM45/S2ZhhHD7TipTu1zU3TvLJ6+CB4+eUlEqag8
+ELnik8w3h7Njk2QDEL3N/mop7zLXjXSXLL/Rr5kj6U5BlYTgiVZEloCq42p4ViKY6K/ecZM2RLL
uKP9qaTK9wMV1YMOzl6mBn9gMpNSzH/bZftrCiCEEKp2lIZRyah/EsblvdAXuEVs4wTU8yDkp+OV
xrYq6Ve0k33H2ddzcXTmiT/tTbcJLbvrACwXv5QHptZPzlUzFfspx2pIE04/559x3TG9dlvw5hZd
1oH1BRjC2VYEcseJtGQgjzGlBte+HJ8TiquptzvFg3UM8rbcTJFr7TIvgxEEWkD3aETJiJ7Cu9O2
RTRWmzRKzkGODRB+heXCa6ycL22c3nGyo5caPMIHbte0ib+Z++i+rNRpVixWY8bpPX4ObZh3EcJT
bofFLRD+D2VBVWHYd8+S887yHFyGEBs2CH8vUOazUAQGsNEi2uqgCfzM/DQMTFkJYXdzkcubbHyN
BK6lIWY+XmWkOGIcnuC8usC0tr5l4J3oJWvd2fvjuCOmGtm9akGy82Xnbwq7O0++elHuts2ZJI5W
/dpUU0w0KjsYXjft4JTrGwvMsk+/105LNpBhelrkgqOnzE+/xa/rcwIiojxuJ3hNG67fb5rf3UvD
/47LyKZcooTs5ND/TNeLQUi0f+iL4XtAKPcpX2VLWH6w1Hjj3aP2piUpCXEfjFnXyairLxMVc1sb
A2m7vN76eoEVs8DJx7TpDkP9dUijW4X3spA4TUGSa24P501Cby+GL7PQ2nAQJZd/bZ+w3igqwleR
BQiK9cD9EO/SEUhR01RsytqfNlP5Ta6MN8iD5VbwwdiMnfqtt9R2UwV7kUN2HysCw55fS6x7UEH3
KgCoiFdL3oxqJtdaIfoX7pOnJepGJ0C1m1BgN2DdyCITmYUANeKH9zEBO6C7WPfg1sH2AUIkhqk7
F9XNdAmqZ/k4I9uplx5DxAmz1jDb/B+C6lq3JUlwiUyQpJjLnDl45+0JY9Q6mqbpbbsaaSlL9fdc
pVmIHZMxbD2wb9An8nkUwuuEdIrOTDZV5SebzotGnPOt/4JaQ30ZFbpe0fxJFiRzpQV439r5lq2A
5uWGYc58wJABwD+X7Q2aks+a96aP1Z+hHeVL7NxAU+lQ8ZNj1yFaZKX2B9BVGQuF+DZDFBJczNPG
Yo9Le/U27ZKMncNSIlF/VkFWU4RDZe2cCaw1EAVaUYUM5FNmyDx5fYolFvyWm6hfAQ1bti2pcvF3
aTcMN/N/uDqP5caVJIp+ESJgqmC29FYi5aUNQi11w3tXwNfPATXz+sVsGBRFSjRgoTLz3nMrjlDL
Jht0Kr0joiMwGCyqSco+sPHiQ+Nbl8xhPXbLdJcg9I6sbNOUMt3aMozhyiDn7/z2gZihDANWkWyw
/hIWV6S/UlZuU4JPyu1hJ4UzB0pNv5qw+k2AMvA9quJF6RkzIwn3ZxKaNN5DAuagv3I4A9VqQmc8
Bpycw3b4pJzD+O1DiGsb+Szc1l4TA4JAlv46gcJPVeySwepC5pfdd4rEYRHq5zoNga7J5l012neN
aDworXwpXIhiThzd9/vI0zh7K5e6pqWfPPTqNY5cTgCeOa6sPrq0jfUHmlrq9O8JgWpR0UwbUPcm
OsGas/wwBxATsd1JFgiiQl4dz9zlVDb+mNmbxmWjnuqbrIweg0rbugEkikKpGgKas4x0vIN9n0+H
ETE4qiJAjIUulkbFFGQK0CZxrAOs4xWjbF96/cQMcXK/QHsRvqC1BTQ6RLSlTmAQOTAfWjTM6uuV
8kkr1Yae9KXpbizLZq1pCBDYbJTCtDdlyd8G4vzp8rh+UvohdYqLKnEt5wSZFea3zg6tnZxPWRrf
ttDvS7xIWKI3pWIXLEfK6lo7IZmbO8YBooxchHC6DwxydiHti1VBKDqfSd6vs7B3d57vvjjDpC3Z
rl2slq3pZJff4UiD2/Rq2CT0OUJCLrqD14FNMjL/U5KHtxi0P2M0+Wu9ae8BdxezcYEdKZG5y6p3
+meBDXWIx9ectgkgZRjHXfVZhmG/8vuzmGNkVbuw0H5sDQ1hslQ0w5MAtY7OwW2ZTA5MGv0LUdGj
M8txo9n+vWhqBgp8tRbaPOS0C/bzEsBdWFy9slVHPclORkhKIvCoV3gJmzGwYS4lgK1qmbrgENBz
5upl8MjCgPMx0UYwEEPahOHaIn4NZXUC/WgRzFFLIFaVwj2B0ZeokPuiYccrrb1NRNWSPRWrjrfM
VeMvO8rFZZW6L9E6b+lH4IwI0HkcZci/LDtGEp1IMbI5AJR7gx6pU+PzkI3urU3BeQ6uER5de8Kj
GQGvSBocFf1eFiiUC8kiyxKJHwASVGuZjIHwifc9ZRl47tnFg5zWIYFIVXl0KnSrXjZWvylj+4jB
NTtkBa9Yi5r4MKshg2KiT8RyvXaDZ6aJoGUTXKUuKUwqlIswEM0RWRrlnkn16yT5Wq9iwjdGaMZ6
V238UlhgfvT7eIrOk2MSdeHMAV2Dvqk7DN30MpEj9lTCPdt+R6/KvTnw3raSZh3ahNOAVJ0u99ke
CmTyDatY5kWrkXXtyrkahS7sEYJpQcA0NA+Z+84x45iCHXrWe+IoQthhaMe9cA77EJqzrC+9DpGQ
ardgLkmxx6HXXVlxkKc0B7c2Edya7K6ydgfHAkwzObQAAJUpfxl0iJZ6q+rLNMHntW248nZhvlOg
AHNP8fMWlb9BJaQtuq6m3G/zz0af1HpM2Ph3GZ1DS+zNVHoY0WBJNR4TKDJsLkqW32IAIFV6Cz1U
uF8yJjsamq/Uto01KFgOC42uuWpJAG81E4cTIAZt3p/lQ5uudLiMhmt/ChawTR+IY0L0iCHrZKtr
9p01p6ZZCHkHk0dBVLJ5Rj0LK3ChOd8rQs/LPttexJ2jL6GFbI0M48BgBG8Bg5xVm7n0ZvXsFUT0
k9OLO9lRDMGhoc8rtzbdxoWXgBROvQLnmG68pqnCGyER4HmxomaYd0XQqwhJQEtsBXQkEcZrSNE5
pb8wW3ysIjdfw2fBYTChXm4slNXBn3h0zj5E17D1LAoUQeOIfZ0hrRJzmoF+G9JeNDVnUhv/uCrG
IExA35KewxtK9HtUWfWabaqzMB3WTL6RGBqSEGNSELIO73ydA6boxW+4G/uxZoRQjqRDBnyF+x5m
Sw8TqeBrv25ry1xIPRiWumLodsvKmkwAZTK9StwUjZIICB33OzU5UQbOfVMKUG7uvgg8vFYlCkPl
YJea7nPhPjh5esKrlgNgRnPkkDbouS+s9sJmMhU3HeNIsu0WhvDOPtIMP7nrPPPVHXSbgWl0YoS4
JwYTQyNRgZFnfrm+8xU5UCxD7Rg5Ai6kS/6Ynd95Pe4aGjN8mRCsY+OAuy+6Ze77vxw0aQDp4EwP
xu9y/ncBru5FG6XviQ7ZUW9YQjvG9+wdjE/XGfFi+3+k0XscT8M+tqlL+xacI2X8Zxq1j0M9bhsU
cQxV2aRTa2xFY780RIYTFy/4ToAH9HAsu1an7UxhF/Qg8Ai6zkfpZAkRlePecRRE+wxLsicihC/q
LQvpMjlZwZS1hZ+dl+bZTSOGI03qs43+E2jZbjRI7LxdxMwTiMRqcKHMtzVUWnh1XIS8o1ft2Vxu
MxeUUJhgqgMLQhBm1huHied4qEbQM7Ec0byykmKenzk7Cr5AGh7CLLmv9Kzdt314X4SZR8Q4UsxZ
XJpoX2jdKZU4R9AjZyLhxztyoKZl2yqPItAa0BR42UrHmg4iblp5lv5aOqV2l4+ccCM9OOkj5j1N
x5juQf3qR5msGwNPVuAx4jeC+oRPWV9A8u32vXTe7fIEkuZN5JO/cstsoegq7ZmkPKVR9qVoSPWt
eoTrXu7gGNfs9IdwMeTRo0cXdu3BpJqGcgulhHOZYjNCg/k9E9ljalVH2Zh44sFtdyFTgcLJ7jWn
vXOH6a133K2dxnfCAwAT13gnLRczYZIjk2H/yzpVvUVpcQHEtRLpC5nK+XnC+m5pVrgYUVhy5vGQ
ZNWHtAEmGzG7SBVoMMeB5OL2TrMyQuwKPV6jzrGWNXTGyc3ZYXfZAfnBnavlFMN6sPb58KsGs4qf
z6ApenWmAysnfbUZosc+xo/QVPdVUXyUZvKp1fKoIY/aNJMC4s8zQTAblMGWWZkPwVdYK31wkInE
/dJy+nzZFu5rZWJuNC0wvwWiUNiL9OKyxwyp/tFRDhgNDm+4Bw55jPXUbuYX1TmZ3Jg0zHwju2Zm
7DOwj3/VhE0gUk/JpYqH6E3loG4Mg70s+EWBV9/C6hZRyRBPwXBnOLk6dtq4FayWBEQgpUsblEky
j5iAhx+BZa5ZAg5xls2gOvL1Ag0mYkfAn25iEmlL8mkp1PEd6kDFCTTn+BT9R48NOSkblGOG/dn5
wSfF8WPUdOek6O6aIV8WFnm9aQ5iejL6VzdMPzoCEBZlTg9hqIO9KYPHniw40p2+JiJ4VtVg3gWc
TFlKCQFzYJKR3dG7wZMFHlLPtadMcjbRZvfjYD3EyT0BAuGi9imRE687WQVg5fAeB+uxieQ68nPG
/dYvFPeQLeidrXtGcElCa8gwPznqwYB6/aGp0j1yJ7UEun43RtvAIcGObnm5ilwcnU1rfldRuIGt
eGAMQWc0/aqLiUKgsow1RLLfY0xDQq+pCAI+6C4jR1FkdoPRTRyRiz96sVzhS6FnIvrrUNW/0FAe
kJPqiz4nnc+k75f7zdnQcZLPXlYXmT6KbZbhavBeGA1sgqH5aogIW5CldeL4oScfnLSauWrTGu/h
5Ke45byFy5Fad3eG2e/dKcLBF/Nu18aAWBgDqj5EwHk5M/et/KWX41vlqt1gpcjW69dsPBAjB8J4
GtFkB2eflcUO7UcpzZdWB+TaNS+B7X+W3+NoPSrfXrGdOgkf/CPfEb69FvxXpz9NYXQZY5FuAP88
VW4GsbrBOlCNb1BXoYjh64SiQE83aK9iMk4db1Yl1tVvPwyuoN0uHXmjdj6Xh4KhhcspR9WcnXwI
DkzAVmGJUnG2zQRSPBVy4m1o3Wkt5wOEoDL2ncZbTMG9cjrjCvTFWYxRDdK8IlDTsF4gjn+I97q2
N5EKUceyfSNauX+XFUi1BEeocWx9zj8e7duZF0eRip09D7qnaDBeVfLahd9QL67STPzFJa7FtgkU
NEdPPYNH3hPbF6ywES0axCWiHKk6WQ8QwMYUhVr7InXOYmE0/grRlG0k89O1MQ6naYRLOkosAfTd
EAayO6rFZ2nV5K845XLCncr3Wx27RL6UuCNRcJ6pOftFV+d3vtb8QdS0icfk0zZBBXjdh3tpQm/X
Wupep+FfkQm37ANq79HV4OYU4FbG7rMfo2+6mRKuYfk9eRnHDL41nCa7wBo/FAvtduI9NqmJ1fTN
jNihjqARmVvVrrfm+pvQvWWSQVnMfTLZou+EbKeVpkF6Fn7NMEeAJrJpZuY0eM2cdJhx9LVFqWdg
PQmPrzhs2nwhU4sNaOpEa7/weOusodiM+QCeiRjIkp1qyDoTjt4uHaZfodbjXJLRpgmoArP8rqJj
jnLyS5XuwcgRvdIZgG0NmrLg06WFBEFypFrGWBY901u4a5wtnNzEGxDuu1DVmtGk00RfwHPpnehI
5PDtdW8yhikINLFuyF9UcB1pQWwFrA+CZuECduPe7zuLMwZWba9hdthpr3oWfmesCkvP8t6cQrCf
bwA8Fph7gz7ylngDl9CVSjqNO6vt7o0eozv9MocSLEi3xrqqTMybNXbj6iuYpaY5fTz8Xqi7C1bk
MDcxdsQH4aq31AQMQG9AzIyZoWQVDEqEdnuCxi0w+G6GfWCM2Omxf67K0FpDYmQ5ZyvXEmvPB4tF
4Ux4NR3kbivDiMasdchlvoo0d06jvK0t8ZFTgloWaJYXjq1ZC8d7AO381vWxD1CCQcggr56u96vA
7x/0rsg3XeY9+2J4RjaKnyQfkBKFR8uU95HBREBHL8fWpV0kUpyItTkbjr/CJYqzfWLr7qOs2WbR
Q6XpT5ZVhujtvfegZ5MC3eE8xdk5ooO4cCJ5bRLz0e0WDQGdywzP/obIFnx3xBYUoSfAQk4fJG0t
YatysLZfdLXfMTpch5BOo5HhdRs1+8srvpGcveU04CiFuY28UdFM844V2IleEB5UY2T0QnnIW94u
L3uuC7QjcerdW9iktazcU+e86R5BmAVbpGUva8rydNhZksa/p8dbegcISmW7cqUJ7JOcyhKppsGO
cBkhUVrFpvEAENdbmhDmhzbf2zEYDY9gqjzXPyFawXkmUZJAbZtXRcPUN6ZrROTQkq0uBBkXZKGs
fzOJgMuRWH+6KMSFBeolhOfU1syES2301jYWBPZXQAFGB3kkmrEYFZS/zsb2kS8UBJLQ+iXC5t2k
FjxWID/yCbGNq23wnbFwoaPTSDQfBGZWBk/YDbRHh/gTdB4bi5TLqH0jQ5Qca0VgcCJfZdWdaxVw
EsKptghVdpaDuOsMRMp+WQFGcajS/Kp51tUhttUHk69tT8xwTMs8xUHojdGfVEQ0tsJyIMgku2Mg
dQrU8DRAMWFjMNOVYvh3uvlZ08TQWny/kQMlEa/7ssrxjov4yCQrWtRshd02Z/ZQ+s+VcMjCATVq
1ExXa0FQdteXH7pVHGiuPYx1zDJSvYNChzveB5eZRDvhwWPUN65iBW8DB55nHvys+a1lDrEr8uwP
Ma/ZXeoygFWaMf/wQ7qveUnNWeGJCYEc2pZaxEWy75T8ZITm1t45MqqUhNqqAnzRV0snDH6Zbv5M
ccO5V8MGHPZbBHPD0sm8+xg809Ydhl8OHXQ7iC+BUuXe6S7MUqblNI+0JGZDWgbD2lTDsy/hydrF
vN1Km2O9pqn124FSSJVNVJedsiAyn2HhmRhWAq40Kw4fu3oNwpiYLSmuAy0XDO+fpqtWntctU7dX
d5MkDlc31ZcdGNPCsymWfTt/YVv2krCNsT0qAg/7L+Jve8BBiSLad/Jz5tqbCgEZagpEGaEz0XnJ
f9ESv0utZ2wzxJYypV9Q4/3pRX0ys2zbdkSn4891VmGFtDNBoTDF3b3Uiu0cx27H+FjzkY+7Tc70
n75LzkEL2vp4I17zqXf3XQZxUdczpCQBkYG0n2taUctC13ZlTOOzcVk4QkbgHlCPAWoWPS/72KdI
Eobug1NyhEq5XpicTqcB6U8j6if67XInZYOEL+lO/rc/De41o51pt0/U1jZ2wwcyiWboIgyYjHNg
/jjEQ4YxEHtzbzJRyw162OD2Jr6HQwSLyQLXAprACxxgKwkc/755FRq6ohRDP63ZNDrxteowyq0E
B43b9GcnqzacgswNBdlqbiGJhrFREfTHKUTL6VqKLrfuPTShvo9ll+5qr3s2zYpvlcl+gBr0N3r8
J3dCgGB3AeyRmLNEG6CgSV2OiZYGTP8KsprtgM3XNIT8jq+MaA70IqCe9vXYbik3EVepdc0Gk41s
+Eo8lr3QbTa/As1nCzdwkUdJT3VlA0IN4/feC3MkBHkwT+A/3A53DV14y2svNh/6lJavVL4E9kz9
YYjd38GoD4uWEIwM8s4iLYrH0TsZzWgTcIKQ2fXSXY+XIBp5G5XjRh9xr6kFq1S3TCq2le2Qb2iz
FT65GmonIgHSpaNXEdz1nXNirWLhTHpCQ7SjMaYvcZnQGClf2Zl1+1Qf3vQB9RiOcic51iVNP+l3
NPZw6/qADOu0g68NZi2Kog3x2pjZh2ROoWHPEbm04Kac+mfRVtpeet7WnAa5ToMZy9qV187PTnWu
k9hFFwueDBUxUoe+TXgh5JEyrG0munHO78IlQ6nM7Xgddt21dRv+GGUW2p7UsLpVSbDzWtLc35KT
9ggqGJpMpCGTQHaU6cXDhGxx2YvsSe+j/RBY9EHBqVTTb1GBOI3T5zZLvrrIfG9dvmxuqj2HDW3Z
qVUfIpAfngm4NR5saAcjyrGmGBaWTHdfotYAbWv1Ki1NyOSk72Uj/U6675TX7OgpyTxjajY65Sl1
/Dtdol2iDy+0iRZOyfcmSJ+iqf4YP/V6oMmmrWJ7qxeOwcy92bPNdwjkonsI4gqZt4tBsULMBm+C
EfOaRPGzBSJkM4AAKcYrGqJXIzC/irF7mia6lblMX2ovfmqbBtesu6BmyFR8GDhNj7pzN1Xpu54i
QpJGCmRPgSIvy2eMAgwBxNZtM7GVpK1MTNo6O3K2chyOIrLWBhaYLdDLk2ZpX4GdK7ITyDFjCsk6
MeCbnDuf2ElRUA/Uy6uuBvTuAtQffNCxfgsJyWDzD5kXwUiarRh9XtqoXNeV/Zlbzt70qj9VWty5
jaMWTca4ydsbFNXLsorhzyU2FC3GrCXRPVWg9vgyL2yu4X2TkKPr5T3bGXhQLX0ZVMs07zgrD4Sa
iQZMnpdZTHmnU5QBOo2rOzXyXcJgRpc1grUQvHnIihexQc/dA9PPzpkwK9DU254zGuNssGUtXnvf
El+llnwntvgm3RkdFe4em1Zz+zooPA9ObF5bjR7NHBTQoONekLjBXN6YVplC0G234yrtbWvZNtkr
OxM4VsgMaWp2wMZTolrz+QmT4uQofOeT9wyBgz1LOMEByqR/RS4SNQUuLcc91SKEWbKNhFEtK0VY
QYBVkbhbg7W3N9C1xJ+W25BXEwlIV/WwMgmXr4nwxqeB1UEDcw04BrMiUxm2+iujHS9ml0PssoaP
KSmeInJFfmHOC3cEsdG1IayVJZeMUkC2U8466IAbEjofCYGbZ2xDwXJIvVORqldLt+463X4vUn3l
+OafpGB2OY6ds2yCZYceZmXYvffpg4me900GhKMmJxs9fMakhame80MafulmMlDVvyEN/zYtmguI
cT6zdHxVA3vIJuS04RoB8QUlsDzgYFlK1V0LRIGIG0DuvgyV8WALTacuD6E1UnX5QQGqy1A6i1Vl
LOHT8DWg5bUsfGktyQd90UfYc4LRvNniIUBN7DMVamuWkTapnvsaI4vBea5i8tHrn3k97oPJa9a2
Nd2rlrGhHpJni5SjgLiWbxqixFZ2jDQ/QsoNt+tlCtNyo1eqW+me023wdn+lPWckTTD31Ki0IgCj
kwG4NOyfkE+t9JY/6Mf6VfACYP5Y0d4llx7MwG8CPf1q1LFWTG+lgmsVmPTN2YJ8g3VieaDuUIaF
mKhfdUhGllOPQkEPPquUZr9eub8mg2IWyN21r9jldvLcK/hbRTv1tJ6YA+EEER8TrWQ/j+C02LTb
o8RkP9G+2plZc55kEE5EFGYjkWhgiLONbBq1amwKo6QBnEdTT+qxIOOHMn4cCdU1hxmgQm96WYMb
XpZm99Vpjn9Xi4+ioYtum07KtmT6zWrSnpldbRoFTJ32bqT96fgln3OHzzRgCN0HhrUQoUNhWW6M
HIGCC+xknKcHXmPopzFiJ5q61zD3xp0lcqrhcSjXsk1BlxvDFltavak0O+F2N9u1nJ/Xrp989GZA
GEjm02MFzClgOD0UyRbEtorMaeH7gBbd6JK1zXdb6QWGbbDTozO+eApiuhL02GIBRC7A4tuZ4azX
KdsdI1pAEeCcdTZhCerrJeqnqQ5fMwu9t9XrIWEh+oniXWFFjOlGpqz+YxIzfPROmhYbC6/33lsH
iFnaqz+tO9KM5aDS8CXoJb1K6KNLuC1AwVtrpypRUROIaGMg9OfYNuYTLT6HGHxeXicFLYLuRLVl
hEWB+GmWTQT4Ssq2O9lQokwG9euSPJ5NPVSHuBHvKWAPGvH1WYh0T07qsxZ34IusDYGfc4MTrJw0
DXsZGvF92QLQNmmGBKjnthO0DGLvlyxIwUbNQxh0pkyY6hZfqvMqbHbY+kDZ6Nrmjp64fh11RqgI
Lfcyaf2rifcFMTtkMjsH0O5VcpUb6AjVSHsNyx6ZaKyZMW9MMZXhCc81029gFYsw4VTJITQZPi9G
z+UiG5iEOXQdzNID1ZSqp9zQvwtT97eGS3wGMLSR8yXvXVewiZzI8AJ9RIKuFjPObpye4BIqgEZj
93Y0OSSTKM7XohmrQy0gn94ubj/aZV3OuXgPLn1keNMWQ285R+z8XMW5VaNSL5Dx9BgIsNmhSq37
kcspcPFr+pLivWkL5InNCYGctokDEzfrfNPtAuk4JZuQR7tD9i/muJy/F+EcjBPf0nHIX95he112
MzoUBzRg0Nu1GRH698diBl1ZcJo5A6rsUPINTX6u6jNtdJwv/Mxn+o3xkirVz6DbcaFF/7t2+9Gd
wanEiLZA7PZawfmmzIAHsnnm6u2CMAjyPURxETO7NpmzeWJObgualmT6zrPU20Xr5/XPtcz1emN9
uxGTXYOQd75TapgVT2j8yOYvXR3aAyxy9d8LISKK6uFkZaGG0cf88lIAhw7PkDLDWDo0xdggeEAj
fU2veRJ2z0eVKtKmmIyIrKDb2iB69AeGWLUNksocJoID5nfm9oJv19jq8Ca08b2uSbAGWEKnIAUK
d0iwbR9QtG5sqY7Z/On24rluEI2FAUq80V46VlHC8E8ssACBYExDOCJ0/OOg8a7rEckXfz+Z26d1
u2jmz81viXRAfESEz8ftOIhG4a07Q3zEDTr8/Kj9FgG9CMWbZBuPI1LWVVZUzOeoxS3jm4bob7Lr
NLzmGF1b/sqkdc0B/BS+rmqmPsf/974Ixmek6u5u79XPr5lvc9KSHpvAqlXM4mdIb61L+HG3q0Ni
ArqtsqEhOtH++rmtR6fz8+vudjWo7OJwuxiymf1c2QgLbjThyGndhC/ZfMDOh6k0J4eIt+TVbCg8
fw6m/z+ubgeXn2T+BoLdiXOkX73dDsm2N0DeFhBfDBXHCK7CfYDAYXt7S90bgff2Zqt/vho/349/
fsybDKkqIgybjzUDFXC4XSuCibZdzZwRYQQt0aqpDz8Xuvffa7d3jGkC496aCX5YtdMhZeN0GFWC
jmm+SKTWIhFkS5Kji6HiBkrYV1V0becLxgrd0oWQsxGOT904CqIIq5zzJLim8OqNMR+uWcUMsmnr
RhWtEaEmByulZ1+YIcnTEI2HNrOsZeeFLWomcC/17YL+fsg4+u7v/Q10anBN4mZ/e/jtF2boEg+R
0ya4Per2i3KM2l08kThtRIZ1lJZ38fXAu1SOyZiWxnCWcxNJaKhqHKCvlpP197d7hH7tXYTVfSAD
nyOU/vfIrIMVHpSs1qOZrkrazlepucHVrgZ9TUuo/bltMFRw1dycmJeqMNF68+PtgjhcdbTgz9we
dXs81qPmfuQk0f1zr5+74jHKy6y7C7Po4uqFfYyrTlxItsSYgC2aOjkWl3C+bcQHvc4Yeq8mkYaw
cdiJsxDW77e7/L2fHR0hQGr3tz80TBTHHADTGs0H+l11iUpp/vyT2x1w4QhSEicKOHySrIL8O12W
7lZLA8JTEUyiCwjRxOuFT689stepTl7VIpWJvAitO1STb53G+bGs7/KikQGwzDDjbm+33S44/Uq2
ODQC/t5mjHF6mveDY1T5e1WpP/Qio2vpJOOlLNeKvtfVhbhpI7+7A2drXmx7fIwTPT+2bWhdbjd1
I1NBh5SolYbU43bT7ZcxyvW9bVIM3G67XXjW2PBh//sWraLmCyiphEk8zt+75kMD3alUzPDnu9x+
EUuyqFpbvP7977fbYRotktohxOSfZ+Wx+aIlzVz+do9xfvJZ29abztbAA5VOdYG6nLvSvy/ni9qF
VytInusnDEBuMMiLUTjyorMiLwt7rJAechv4J3mBca5mUimTsPm224UHKeI4Z4ODjvh7eMWaTO9s
4TFwOw40phZJ1TlrbQJSWvWkQyKXf1Z2HB8V6nmmwogHOof5sGInCtt7uLTVowinx7plvz45aoXp
77NpE+1SzRd5rcJNaPrh3Dr3L7df6AV5y6aDbEeio8XRoNLkrFS/v93l57baP1bU/Jefn2LNuJJz
cRxMYW6JSw93pUbQBnbj6Q5ZwGIqiJ+ZJ11RMZyCWn5yxnppGiK2fMqsWEUo7xvG6cmdRIuxUJoR
rbxmIOa9Xk+R8RT3prcoKmaxynCfS9PfNQBTG58nzKqxkLW9sB2UJI13HvAnjTjdWhV8lx6sxqh0
olVT2IuKjJ0m871NlLbf/tDtYwPDWBX59aIzk3rhFemXSggZxdWbm+q3XaU6IPB9kFt0veyedHW/
/BSeYe2sICL6A/E23+gzS7U8TGzWS/7MOVPTr0Ajj5Tv/nFEw1Fh0uXq7cJuXZ393eBoy9tVMf98
+41MC9BCkJ/b5H5qFMvG7Q5eGvv/ve/t59JIDaCmPKr+55qfT+Nhyr7JJyFu7PbL/7vvz29uj3Dj
hvD4TN9XmgZ1/e+9f/5pB4UaNc38t3k1L2nZ+pvb4/71x2+//XliE+AGp42JK56fEo1Na1GPpliN
rv+/p32797/+7M8DY6stV3UZ4X2aH/n3+Rp/X/vPv/z7ir0wrrHsel9/b/rXC/v/d0rqo7sTpIWh
1eYz+PsYBR1sifkOkOaoHisp4y0od1kKdS3Ksn/QIuXtgtF3FqQRzIxdgWQVnlu8t2KjfxD6UF57
ujHzD7dbYqdW29INyZOPMFIyq947aY8uoWEFOY99Nx7LYrhY47YjrONF2Vp9h5ieQOBYOQ8i7WlC
zD7Zo5zqkSlQMkqGoRFdU4syfKw9pEfcf6WJqX+4XQty9LtMn+Mj+vaaLrvXbXRLax5sKjzaW4Bn
KDQMyq7c7h89VKRzvHedGtiwSqKMDXfwlhNS0u3tUbcLLctXSSP2bgUh1Sb+7mQKpjOeIw8y6ZOT
5Lu8qAyXJBgp6W/n6MFCQaBQ76lpXwGduP1EesLEAAGtSd5gVAuAD9xHMLo3+Zhjcp6vaUUQ7wfm
RT6zPddjvNQ9pIR1PYL3NIh8mnGFeocpDwsGp87xo/SH9zDjxbs5Bb6uIxctZeMfkYQQBWjWzkuW
O1vcq6TVRYpwp8E6M3INltB1nHfXYk7MHDi7E4mtXbXcexuYLLxXpXuXmemL7/rjh4iRATHeePQo
C46pNEs6jaV3h/4Bo1KhvdDSda7VNFb3PBifSkoTh3qANpuc3swgwwbkV9arwwo0aiJ68LScROy8
m6G2Bowmd/Zbawxjz0VK1B0BMhXtkzYBXtkd5e0YSCNG9xyGNBOxvN9LdqW7krYeUJ9wc3uWEHGW
k2kSjdNNO01p9PFpeaGWbbB05Lr/VIIqmId0wzkgmPRgj3qwFJnxnch8vNDzVT8XVUJnjsj07aCa
P9Cwagu9unJ2jk4LJic025/GDnA57gtHG7eVrpjjO04Mvrdp8ScgBNLQ23tES939vdDmH+uhuWRF
uuxmjFkLsAQ3SsRoYf6xbnXBEeWpCxBMmgrlc5oF4g9up2eYFM0bQ1D47XnZbvyIRITC3kJpcJpl
qFxM5ITRnkzs+4t2ZExLcA+2e4NK7Ojbln9s+87/uZaIX3E+aKcwGUtrVSFjI+LIKB/kjKJD5v1c
+5p3rZix8BVC0qd1NmTPShnYHGL2lr7vSqg1CGr72M0OZuYPZxoQDV46f4NmoN2jFCpfecPgXhOk
aArOm2UiYK4h/x60tLo2Vvnljkn4ClVRrZBFx/edj9BOlozBrFJ9RWgciCQAsBLa5kYMZUXzHODq
ENJJNBvmA8LADBM19EHGpPPuB4s6K5nYtunzj7fbwJ4cvLIiKmMaxo+I84Zo2vfBA3CfssHbJOyo
WFPCkK5ZTVASJrSB4KHLvy7S+j5wS/coPHqTmRIQbedlpIr4huWTfkntuDz3VfBAhADBkDpjruNo
ARW3SIO9JxjZOTAkjjY9VKcXLSquSYQYGdqjD2qoezOEYb92osxXZWVa93UrCR8IEtgOJiDa0u9O
dayoghkBbYh1JjbaCuWjGxbBGccOnptxn3vhu+Wns6UnHRnmVELdbut062y0MCY27Dnda6AhNpYY
kBXehpNn0bcS0jUPgUsseDojbkL/N3MX964VbFFAJIXshBynhT9Gs15orXz0ZV2vXaT4G2o751SG
0Rda7+KACa9YSi3kCw0a8dNVPnJMWh9Xq0ZxS1EffOgDQIfCt2hU2tnxP3Sdx3LjSLRtvwgRCQ9M
Re8lytcEUVJVwyS8B77+rYT63o47eBMGQamrJQrMPHnO3mtHJbuicMRvEnxxfmlR+9Rbz+Xscdta
qURs4jYDpzv+alhGMP3qziExZasWReratn/VZTBR+HvfE+kaRJrqHeIaPr1OQaI8W5Y8LJ/oqTfq
Peaz/mFUXE0jg1eQwaMtmNWvp1gVcKKvnzyFEyiynjZpH6BHUpc4P+wrp4KbnwbuJdbC8pVlmj2m
p4h1Q3EABM3PmdvPzexaz2ZQ/UNQUW5J/dworoFtw8rWyz6/VOrSVZeRiMcVBgtiiQonvoJJwtQV
y+zbzneyneqvSaFRI/R2le74n6i/rwu5FlL1SgMS+6zx5tOiEixpXV78g35Fif8Q4j/EdkIPAcva
OfC7eBv1jf7sz9IkLjjsVkEzEj6mkIHlaMY06v2C25TLGM3hSZDFBsacj7emr3RRrzzbVsRI4ca7
QIx/TM/BeFk3zHktR6XAsmtD5EiJlB8seXE+2dKqeiP4EVa6WxdXIBPj1o0RHMOvH4f+OW5BupTC
BwbOVdQw/tRC/M8Dt1Fcy+ef9T0Bxn6AsRYC8nTaz8ouL64lodBL5r953vNbc+ev+DyitV1W4Gx5
9AeiJwY6oz+rIaYN1Nqp+TRPzD9MQtU2DVbHp9B0zxUW1TdyyrBWZThyl0ucPdoD6kqoWAmf3GUZ
rCwgnalvHJK48K4k6mb7aIoyvBX9GS+a+ASX4fN/sZzbnNrMAszGlqgpZ/slx/PAzFq1e5X7wTH+
faaF07jC/AeCVSGkPJhJ+9phPJFMJUP65UXSqt5jEe0k6XqD3XRbXURUveOor6IQi3WUu/mmMbvs
JUcmDB3Y+TN45ALpYalvUFS0jyV6JZQoxutyJSqfGfJWG3XxOmR1dnZsOpKFwri0Gj6ewcD9PCAF
vM3OtELzNX20NUpNRNLlIbZE9JwIlwDWKdkmo9hZfYMMfNlRNY6sfUF/YnnNakrAgsNUP/Uy8rf1
RCaIBqZwqLJvvXdeCmtIjxbRFNtcYKSpageCpeOYj8sD5BiiRGg2oZritWjEyOCR1bwUZcIy3b2h
R/VqSjqc8jq5eFGfEpmBMXszqh95cAokhimFFP5G/dEMMd1zzzh/nAkUZR9+t/I17QATFLoXfXUm
Eaj6HBd3Yx7tI8QXvIHLjhkwdyDRza+foJf62+U3Wy51AUO0dX0QpYhKBWfIZzMy320Ld08Oe3mn
Aal9cnWPhhN65VXMR+WFLOC2HZznuLb7F/6nf4y2Ds6DRtRyLGOvvw8yJhMl9JpL6eNCy0vNffEN
oh7aOK9uhNmi6XW7e577w83gVP6qW829t6fxtvyB22C4F/pcn6q0egRZGz92oaTU6d30O4jojFq5
/mk4Ef42P85PoeA7ag0ALWHjIJ86BgkaqxnZeH13Cs1U/2pdzu6R5vVIOpz8IyjhyI9eIfda3eQf
Dbu+a1EZSD8TT26q3y0zyD7YRPxdVqVb00EVFiNxJNCu2RQWy2ycl6fZLraDFhC8WPTfvYMuqO3h
XOX5QEpaFVpXgf2Rngw+xLhq7pPIf/k+DT7EDNAgg0JeYRi/0frQXwBXRi+glzR14eC9ukE0gg+c
nlAbts99lXc3ND4JOoTHoa7Tv1X6FGA6+mvwz1BuG94rFNO1Yw3KshSX72EsCBfJfCZO6rKhCgAf
0TLzqrDB2m0FKqzy5dlxZ2IPU3yeP8tObPkOsxtY+aVOPneZcBZZLpeHhZ9P/iXmS692QH2ChW7r
0b1ope8dZ6rEELE6LAv1Gtmg7C5stJe+NvAqSalBTarJj8SDvvYmSLgPmvYMl8W94X/lyuym19Ry
05NLa+Gxw/lx1PX5i1YmXpqyhk+ttrplv2MYmEESLHGgsPGVddKczCp8FSLvztmgFLpqazL+7+V/
X9WiCzXOP/2YjPdm9uqDPjPhKdHU0U2Hrrfchu4oGPQnOuG+ceyeHW0mySw2rkbJ2KpYtvQmKtkq
nanYmBY9sKyekrcgIR0a5kfSukhCRRPRh0MC0dtJcTXn0qB+7QxqUvreD7IA6/SDrhMFkvvaEz2d
A9YpnUHbh+ynfo3SVhxMddmH9p7s7vmeyxvxQu4ttzmFcD6cPrJBPrL1lcxmR/vZMsz3ETEaDr7w
Lwr9CkEoWLImrgskyVBP6oVa1ko4FA2zwn5yy89YSPgmZv9u24Z3zCKG5tmYV5vRbXuK30K70D7f
AXmon5yEwPsm34YkuF3jyoVA5cwNNQUHQ/So6NYtwJ96EeoXVzBR1/IweYlYpgjk8bYgRsVqbAjz
YhzCdZOUYuVA+XrSMu675Y0tugiRLKkTKweL7Dos6vHiakSX0GH6QjiAntj9pSXB3/99omnjV2VX
Fuhj/qVJF++5GIvTsn41qK+w/abiIqUV4rjHM0WwRguboBx+oVNmFb5LsI5rlNgAvLyadT2pX+pS
vnBQJ8JXvTS4tMoq28Rror44NmUHjwYb6fLVxPN+k6SQbssQmapUBMRMILYYdN89zzBJXknz2iyv
22qRh2Tt/1yGof0uaBvQee7IkERwunyXN1vFpgCUSVuzrbZ1bBPr3FsfIZDVP9nMsV9XGzDJXXVu
I9fA3L2Pncz+Ljr5nWS6/GRiTe9wqKN1mkzWYUxq9COhjwu966+pwVvBZGhrkTuPqw2Auj92/ldP
Xmliuc/Si7zvfvA3mebmSOFAIwdG0v31NSAYSWt/kORQEhiGoJW2BgXxEO5aR0uwMnbDWcGfoEUx
uE7RJoAOqoj7gHcDMg3QIg/uGohsyDkyKF+GdyM2aby5XnPztQ4tfG15dByL5lKU4DYivfJIoHWN
rSLKpaAoI6nrL74zfJIhr18mEkFeJogHK87swV645Xbm3obmi9vKGbk9ZTM6b0JqHMOt5DmQGIyy
WaK3ty2Ot7ZJ/NLyLeSQXxlxhmgaG+OYVmP0jNuYEtSZnpYrsCP4Vzy6mT1ZNctLVuVHz9b4T6i+
yZNifmxmA0H0/xxP+RVAt+o68F91Wp2RP29LG0VxKktyqUyHIqsInN80UJlKKMafcD1no9UODkd1
OVXogTxYqDLL5WfkFi8dORDhQwichgLvH78IP/CHnOfAH8+ZLOTruHRYUqOpqbc6Bw8/UN+fD1ba
e5exIlCOVTj4aLqvKO70d0pBDt78iX1ZxV9tp936LG9fA8MU+6rsXobewVFX5WgW51Tc8iwSq3Y0
17JN7WcIATZ/EX6cUIwap5jMWM3k3z3inYL4z20HjmXrhS2OMDALv53qO6k4BAAE07clWx4OdRm/
WdGw0lr9MlO5oxIk1gbhv3nxTGYTBOmSX4QsAdZapJAKZJjMRJ7FfZgjWg5haIkw3vcZonA4oS5R
OuV4CQoyr9qu9LfpqLnXUvPo5RjGa1k72AAs1nrNVZqnrO4ecT8hOHRDxr84+5kHoHSSlbGj7h0f
NWr1x9Hv5X7MSe0RpWltgtCj2LC7nu1d2+N8UyS/uW/Ffpz779JxOEiHswEyevk/kSe3sYKQVIu4
DaK9ye0GLgqv/BhEBEebefEB/6ToTYTSTbvNWAq4Re3iqreDycS4fRZ62R6ggNlbr0icI50hC3Fc
0zz1QjEubGUDnZ/xtTYbKGQaDBq7uf88AHzHVGuAAxqsqt4WydqKiZ3o27i9Lw9jWhIgKdt5F+Xp
Vyiz+h7KFOqSWf4FE/XzRL0SSoilsxEHyOmLacshsdgLnKTvxbAvPJ/zlwefIywZTug1z0buqaJq
b03tFrdeZi0UrkB8Dfwee7JSCVVLwvMCniVAA7qYY8wQDrr4CjrkQl5fpJL2aEhpvFUgvWv9FiMv
c/pAu/50T9tSpGs4LmghemhknFujYYtabkcklAJbmw19xbHAozGEh58/Bd7naROHsEdaSeniZfqZ
+zY9DFQjUA+pfsPukV7B9NRkeXFXvxnOi3AQzrd6UniT+x3KgX4apMKx618cR6j+Y2vtzNL13yJz
Oogm/9PPifmo6222a3xIQGmTeasfWqYWsv+4eXmrGpQMC7TTLH2oYZl9ir4RV45XlIAo/ZVf/Of2
yUV6qWJNI1WgvHaRLsn57OQJCrB/ikNchksaTRmAc+xSPzpBjkfHkaO/kUMPEEQvyNIca0nIZjBN
j+JvWlERMK4in7YS+n65DaYJmAICo2iDyIa+B52R5UGHe4OWG2eXmcMTZr6zDc1R3k1VuwdhjU+4
ZW8zbIMAqWkdKmimkdXeLoaqtE0JPbmA6kOajbbbT6uI/y9vzYgohSnIUyTt4G87/IMxK/qTa8iw
ygYZ1k+GSIJut8YRnK07mRR7Uo+eRp2v/vfDmRnNewJef5YByIFCrIaYnpNs+uYEYpJzvR3HX55+
MjWUebWEA9qK+I4HV78zI1/79pBdPW986bK+f4nMuH+RRA/BX34OfLM+FgWnIUIoUipQ02heasHO
pzsYVOKoQyOpPkaMy3UmYsCbrEYJw61jX4xEAVYYDbomY6kQyHtDrxPXn1/M7Mxoh7vRRe3lj7sK
mcsu9RH8JRLTRpE63s5SpTvdkIoE8My6tAT4ILcrHHkRw752oaKC/LP3Rmpr792IaYqjy2GqFP24
SwHB/J8vysL/bc7Cuy4Y2Zry41KhGF4Al+lAFxVF0tnt23pVgPUCiZSi5ZxESh5BaDwuf+kEBGsr
ZMTQrTamU1RUw1FPOJyO8fB3+eTkJjOmJMkPTej5l8pKPAg0nkSQ1X20WaHtidzCax5ojx1ogM+U
RQlXbeQ/4sEydpZmPpZdNK9NdcyvBFGffsAY2FAE7Yqm6wKVp4iFvLIsXZBMSTRw/WOj0TH2Rxsv
VN7N1YH2eN50islAx6IfFE6EV0L5FGUudyzG8rXmWtNpDEOchxLXOQ35+bdHp+qhm1Gta16K8bg1
tJPVlvPG843qEaglf0L8FjGWHIDERaGzHnry739P5CYKDCaNsvxIAhluSmvGOO6LP2MeT5sEmcCB
/n3FEpd1e1pEzX05vScqVGk2GghEHX00iJbItYCsP6QYNL6MMN765mD9wz129J202DlA8ja2n00X
fFfhQ6On3m+KbSJv8B2dIq+09lQUBdNonxEjO55uocv02273s/6AAiTYILO7N5dkz0TI+VfgEIlg
jZKuajAGDO0FfnzLNmkC+sRF5AYGJ9N/bmvME4NqJNB/7VBTTodSNUdIyFjXFRgIWc+AJw3uYzfO
npbFvorDp6LR7SuhXcoSXGffyfhXCNH8LtGRr+FCr/oxmCAWUkkNOvdvSTwMiKRmvXy2AJK19yEl
JVV34w7hDTo8BTrmuGGs0yGZyTvUCI4kCN2yY7oJk4gYrsPHcm19u6wUrlrLhnnG4I789icsZh7H
fwTr4pMlxu8qhf0NFHBYBdG0A/NPvaMV6Xvnv/WZN+/hZUD+NILxWBjY2tp8Mi4AD3AfasNr5sz6
O2IjfW15YXWFsNlBs6ouHZolfCPg83CsVzXwqzBYjYMzY28rXhwQ8f/U+hf9OnsLz7TYjCBwLzTV
17ZKXRrLKbuYPRrTgdSi5aGZXP9E55dMX3sFoiC+NXb2/fMuR5VxWeqBxkS/OrQAIugA/aEu11ZF
NyoWea+fJyclPS8kcAQu+jE22INUjdkzd780yOKFACBTlpp47MlTOMreOjlTT/e6KOPhGQ6+jVI1
qy8Z9tIHInSmR1eAAswI3C7c1P3jRSbirHKEjJ4FECzC8jkg5RB3FEjJCS0Vii6YvHrdr3Bfh0Tu
QLoxsNXsxhyT6zykBBvmOIQ9DPPd1IpjG40wekE1YbUbWTGrdresqkkIKcyw54sfNzp4HBfxd2jC
2fFm/3kmcAVN+vCsOX68W+6i2urGo3QH5JBMgK8/+2rBSnkZJUMIwFL+ddbKPz51OcXyAC4yb2jf
Z/bRJUDrWRbG85L9Yxd4HVNfPtV++pSYDGsit/Eff/7BOqY7Esb1VieadB07dM9obpgb26lpyrYJ
A5zyVxKHJy/Uu0PuWuGFzpWJSpdiBZPYg3SS5tZ5zvjQdgEmIfKA3JvnzzPN0reyq0gkmAvHXYPw
YI6miilvYP2igiEV0MmAkgRRqdPFdbEFV9V71BcE2MTxtAZ1Ij45q34nFrPUIoUUhdXv7gWNz6EN
EnHaxcdRtwfEXnjtiiru8K7xLDH7f59F//tsRmwyisJ6/f9/7wCKHu8YLq2aBWmcC2gBKtyAKZKG
NZh+8xJqQCsZJqL33OTmbuwy44CXv9galpCfMSFi+Hj7r7wzENf3lnapPJP8kQYEG30ZM9DlrzaV
h2TkZIpu/Ck30/DDcdHzRvgDL+ThBVsahZcA4/oB8Ryz06ybr3YLfVw2SftiRYUSgoCzmjSiTmkg
bHOllVrq/uUB8CLjErqj0Fi+g6rgL5uS9GMnsB8sDeQwuhUOtw1+l8kSpHopHU4k0mFDT7XeSLKD
CIPmoZrL4eBUplftosSugDvDac/UGTPr4EO19YzrPivhwcY0WCaDJhFzYOMh4iwJJBXXkA6y9phm
OY4urChv/YT6GetKuFsuYUAhZOLvHnN6JUQrgBjtMjYW5hR/yZDy19P+/MQWYIKq925hDLT98RBO
GJVO9uAFpzJQQ3806gvfTHhmcVmeLQ8BTVLCzckMiyor3hgmUDxztsTRwBK7/IrLw5S9MTYrPhJ9
Prlq3zIRNOdwjL8sMFJTCMhhmxuDtRa9yQ4apAdBcBne+tA49epheb3J/k2RyyPT2RJRPNNwZXDL
HTRy+OC2WgLalvI9KLuPsSH42YajYUsrfcS9ZYMz7nCvyRAHggE3ImKKVgQ++pzCKfY5zeLzWKEj
lxpWAzBb5C6ojWZZLMbIf/v5Sc2amCdyAj2IDYhzuzo5TXbGfjnSBa9TA0IXD7jr9FNTlmKTgtEH
uivtJw0LHvN17S0KCQcF3g2BXF3ipQzWjLPtzRgYIwau2MQWN6NM2/9MfYDkH2J05QBWGlhA7jKz
IrgqJi45A5jUwvos6A78p+Cw2BL4QX8tQgQDfDaGEqBZ0VhmT6MlkVFMlJ1kZyfSzV40z47W0ZSi
UG9JeIt9q1nnjfekDen4/X+fhJROsxYFZ4tMCwa+GC+X5pRh4D5Qiu6r6zAJCEV26mtHKfh1WGa2
wFmiLXP1LmrinRnW00eNt+D0s0hWRvpzW7nCRP+VCO6PPIjGn7sun4dx1dbYs8YsPY1Vmb3mvFGc
eC2X6ALviQgP1b9gWu1WVbIPSywTUWRx+CAq9CHGg7nNvbG8LT1KrYj1q14wtJPNwULTsVmEJRR5
G7P2tLeAI/QhAey+Ap1XQKrSabPTDwwO4JU4R1W5s05c912fqemXKY5JMf4YNw6sN38YN7a6lJE4
iqawj+lsNhvvO3ehCZuqfHJ9zbgnxOFVuXmYNV6eIr1+Zly4H5PSfPebfDpGdBZRT30TWhKcjEYF
9JF1xFP8huCYY7oaJEnSQUoLMiU61H6L0qNSZgk+3sTSeyCJcuGFWyeP20tQ0qdu6CeFqk4Cfdgd
tIpRIocQICWGQqsaEa5/kFpHpn/FVcT4N5jwDrRzY4MYXG3a0mOkQZ97G21gRIvplFbZT/6ZGbMM
asxzyjk3bwaeJOottY6oufPPuTwqMxf3RpK/hJ0ct20nOAJVZkbETh6uUdfzN2obxvqTMKP96Phn
u2qoRwiFLFVSis29dWHROOVNUkBoNuMA/zH8GhN8F0SKftoSemu8Lpd15BqbFIxBUFdlsALscc6Z
y+9RFla7vGnEhe7gv8+4yf99ll9GExqlr0nmugLVCVaJT8vW8C2qh9yvIEylSqIVV/mZWJPyllby
RQip0GzthPs9CobNoHZMbLlg4wTpuD/vUMU3rVwdfQTQFW1t+VF0zofQ4jRSxDU/ZyIvlirylu0+
jei9lyX23g5AirT07hkHcKGUWwkfi7utezt6bFK9Oz9vUR5ZZ6sfTn2ZfkzJpN1ST2vepH1Yxj2o
x7qrcZqD5o/exQG2AYRETPALfYVXdU2SJYQPrRAwJrL4t5fJZ6ffuqUefdk1h3/E49lpGKX5hCN5
h36caRRFuzCtawm2l+NHPJs0t6R80Qyma3bW4n/r3L7YubppHcjTDvBmxs6qVSeFqsu9fRNkeC6X
io9x/wUKRbVrbYPiok+0165sV9gt6e7ONQMn3+GdZl90xsg6ooxALjbSWYFNNlS4UaX4UmSrKNyE
riG+ki7/XFQcrTmYz0QreLZ2+TkMFv5AQz7ItbOPLdbHKdtAOvL7yLz7vtPuqcWTPee6nMYPA6Be
I9gy6Ma1nq+WqTXJjtnj8iyHkOfpm3Z2qLcl+0pZc8Sm/Wdfw7h8xVFvvxnCAl+UWeizfLriIA06
lvFtT9bUa+jpf9GpHkKTvSCtHyGK0sMzc+6u5VTbeXF7DNOk2bRUHQeMMRV2Q7lbpCI6XdcVfewd
9UV614kcWMVOOn0ms7y3bkgvOJmoKWS3YfTuH1AxyN1oYMRNfGac/qDOAzR5tsvnZPnYLJeeR3N9
svKtPebaDd9mdOuGCCkK1CIopbQj1dGuViNvrwjS3c98vJ4wC4bWLcgrY7+03gd3tLaYmORmufSi
yj22QDiIN2dv6KY/5DcRka10c36SoOgOY+uWBEbzJIT/WaYIdbNa+80OcBpqhprqyTR70yMhC3I1
CytQM3DCTdShf3mQa5C4+wQd9ldYe69OPulvY+0YG/L7nJM0y+HS5rOB9RQyulkyqtJ0119rhhZf
AnvIz8Cc7pnAHS7pQr9oJAPS1MjJDg7Kw9hEqruOCqJG80PYRI3Ga6CRKaVLslnSN0+G0SPUMGhW
gu+iA8u/sgMRnB3b1npaNmFZoNRpzFbngIodMy+KHog+H+hGa05os9ObxYgN+rbtrw2VGx4T53JF
iQm/fq6iDZ/M/GBFNRIvwcdWwLe+6Q15ZGIU7fuU09E0xLnqNe9gW4VLCqKSnaL/oCkkOlKlrOjk
mVV0XfbJOUMahVnlvRmhsi4fKLuC8Nhgb3gLXZOUIayu0QxMUy4fT/VBrVU75WcBpP0f322j03cc
J8fV8jfwRsNf50rSNwMF3BANmCMycoxXROz2mYL8prekNY/eaF4GmxIZ24J4Y6Tpc4f5FuJsdTlz
9g11hFf8WjFBzm23JlNupnPo0qVWp3aDZX9Xmx1Ob9Vnay3zfRJWdEiVxk+v6+zomV2zlgZLZuVq
84001vSWCO6/5cOzfAGoNkzQCYKkwfDk0mrQImbLp+XDzdAPifvaamwYWQZfxKv5Yd3QotuvNBgE
xJ30DqJh5HUY911kdKayWJSIFTsMlpeOspjhWHbwySV98PS6Im6bgQGyv+nR7mDQzG5KsoUBxg6p
AV9VKplg5mHKGZEX3WfoSwEZfNAeW9dWGg7Eq6P2pmvFfXkP8sKxnzsA80mQVIfJCaCD43E9BMLy
z6GLsrZN9ObelbRHYnqqH01ivxOeoHRanQsm3KGZbE2Vd0HW49QVKBK1qNYj5gLK1PQRc6C57+PJ
3Au9jq5jVGyGpBMPdkSJZBK/t1P9QGhKZfhumn6zZtuODyLprTUZMsmmJsf6qoX4xnxvOPxUrPAs
MYml8s/UmS12cBy3pj5Et/8e/JKJ9qR1f/57CZPVtor76uyloFOXUq0YGGOKFApqSDmzzr2438WL
l1c9C5dnU84kJUnwsnF7DEUNUqJrIOcN3VNJRxrDtNW/6LTTfd1w743XyEPce/Vac/DxDh7yaQLA
L64NXVhdkUFGgEeP2a6rL4Dz5t+NjSnbBTV3zGVN9nyuvdvE414CrEUre3BLftPRWCOnwLKA0/I0
dBREeNf1F2vwPcgCNTFmmvdQcvpdjQQ5PvzULy6Nf2ha//zorKZBjzdS/58Y2MEYvUNvNntTTZdy
Cv89cOsCnj2Xus3ksKLtw0GqnDg18TD977PZmln5O7FPWh+Fkat/UAGSzUNUCNhWM0l2CRLojyl1
sFmI6Kuhu4JCz1ubrd+9647+1sLH+4sYazWmEzmmeo5e22M2ZuKPvtCjKd89mo8zza9Xx6Wxbtt+
hT1C2/2IeNrQeArrcJ9xt17SlrVHqesq9RBMpkMuSr9bli5pG2JtBATlJFGNfKPGMOL5qj0Q4nlm
uIf2C50jsxfr2qurmIDLx9QA+UD+FqMcdbl8IUz8B/J+h00kiR1bfgyPUfV2udRVF1kRPeiSJres
VpAMdRqCXJVestb4tVzZrK8coNEv5bSvt1o497f/nmmJ6quTjbsumwRCYOkGeKbmj4J+4D3so/ep
bZMVn7sKKR7P6D2zjatnsXpNG8Z/vxr3/Gr5UP587/L68h3L9+YxlGo5un8bWhd725vlRvdT691M
LHqIKZTZoXAeF2VDMtiIP6e3wQRLrxP9vV0Kp4qI161gGpFKb1YZUYByVYMz8KdbpxH46LpxcVi+
tW26iqZ5J/lMEVgYGH10iqdSnlwD/EWqcRqaOAC89m2hrTO8wlcgHux7GVyZSDRfdtw076PJAqz0
+lOvgsJLSx4IEI1JBZ6f/RbgZdZH6WNUT/3Zq3LifISbvdWFftTQHduire6llTRvjKjc1Nde09gM
nz3aIcurYQ+K15u6V0c36rd0kPMZyUv/MJEF/jpb15AWxLaYlTrb6d277rGCEifnfcF8eG2SOH0F
XqPtoDppu+VybJPX5RtaX0mqbNclk4f/fPmHhmqYEdkrGFvvfY0efrPQq8Ot70XIBXU9OGtjiSyF
vJXfse8/jnPcvuRR0RzHFhllCbz0N9oCAC5h9OFjQdy7Gm5LMv2qNzuiG5WgWWqHTxO6/YHYUsbC
6lKT7QtRKu09b8fu2pEpCfGS16OgmaA1VNl5or/6qmc0yZDu0ngNL5Wa/nazoR2OuG6piEumXgZq
jUOXx92+Bkh2tpxslxYG7w1KvPWyPI4d9WCtkZhoIS/ibNfep9QGMqQL+acnIsQQ7V/eW0UC6NsX
Jx5JG4qKdjUmAlRVS38j7fxg6x8RfjJW6cK6fQZIKM55Rqn2c62FeB4COOJlN75qVUkrn+r/UUST
y0lDq8+5DLQDv6y9JwnAuUwzxVg1hqeltkiLOnkMabwsVzjIcH+1vXsivxTdCEX6YOBVcIqpvjdu
re+5873dMLOClZwbd5Rj7q7xeu9gWFZ+HQuYV+mg6W+5OX53EDn+SYh04fD+d0LT8gCDJEqH6HWw
ekT2FZuPwd/5VLsjURl5SiJzwV40W53463+Owpo3vay0M1UAtWwn6qeO5fick561rk2z/p3p+mEg
AuQtxoC2p48KIxrKBZLUkMM9t4VOWrASCMWejSzHKNlE2zT6ZDhPMhaPZxEnjMpscsQaDCCIGZMX
fIwqlMqK/sBlhbceN6SRmK+hTcPTrrCUgDcdH6yWCV/MXKNFL9bBiTkx2W9gj3BJK2BcB4jcDiR1
tWg3CLbtAvhumHrGvaNqLd2mx1U5yHaWsmN5rZrePB+iQ1TY6VYXXnIfRjEfLLynRA8zRF5eq6vq
Vxmn6Pxy/PA9g5RoA31DZ+jFNZxRJWlTmv0uLz8WV1FntNHBG7S9Ful4n+pMycEMlZhDEdMBcitW
bZmeqsqZrgQRaUyn/OoItgfDXZe9lb2AhJ5U5taFJP9pAg0qmnK8FYmvRMsUZ7LyrN2iCIYDtwFb
E7w6jspecJnuhoDriyZ/ylypPTmV0Z2RltxrBcVZHjqrxjueBtcR7NQbN9AlZzj8lXscWeMwLbHZ
Wu4psjVQJLmfnbVsIvJlKPwHA2GUyiIVdzNKClyWsPMqqd8ZIut3KVEdIerFg+dXv+TzUqFSP5NZ
fUnvcxnOWyOT5ntuQmIMpCdIyGrbXTtGzD6wak47wiEjHRlO6Z3JKEYBlOVEJyexUgzuSUesztxK
zEPaWmuOiLVfqUGQK07ldJUtNV84eu7ewkvxmEgD9GHI1joURnokq764hqX5EfVx8NCb0n1b/gP0
h+4bJ7HggRGc92CWo3WLFEUoTLJvkx7Wyu3N9ubJlh5rE23rOXTOQJrFhrlZtnJ8/7Vzk/FCtHP/
0mrPNbTK14TK71jEeX9OQ+vJLL36xI+DAwZGUr+uUVWssyW6m8noimp0eKqM35kZwLsaQ+241D8W
sI7WRpkcG2xIkvyztZtGFvwNb2cMJtpQVzQ7PQzucU11bngkJSYFgqG5V1nc5gCCEoXjWh/j6rMr
ASkEvZHdUrWThlK/lBkyi6cqTpX+JO0H3FxoK+2h/C1jxzzbDXkfBDFG+35woG4W7quklt4XDalk
y7OYHghuBrfa9bjadhGul18IWopuWPmzFUHfFP9+qdNYLWoEflSJy/oGME9C+jK7x74Io6Nm6Aa4
sEm+QISL5NHO75kxT7dUS3NUFSPY5ln8ctETXywkkvvZt+8EZ2Z7D/3wAzIa/bVwqr9hJbu/tsGE
ym7MrzlnfEkwe/kk4TPuXaqRhkitHZ/p8kkUKK4F6dt/jHldFKbzZ9SQtRnh5CGwRY8uIWwV8Jg3
Anzp7/ovkKjyN5GC4daYh+FgdAq93Af5MTbhYrpllv/uLCjKaiBQJNYWNeYvhszTPbN6otbA0RAG
408fESrJohm0F8NGTOlM8xv62uacNDrCe9VCKGtqZ7aq7uJDSiPNy+Ys6KK5dLENbuMBnPGKyJlX
Tx/29NnEVRi+dyknkA0YkOKvKkW9Woin1ujM57zq4g12P2vfqdGU0bdXi8XrbnkowbPMefp/5J1Z
chxJup23UsZnRV2POVx2+z7kPAKJkQRfwkACjHnymGNHWoc2pi8S7K5idaslPcusOw2ZGIhKxOB+
/nO+w20zXBJ9LA7X3XuqoVUSJkssFrydSZ4osfuEWAhC5pzOyrBgkAKAhZVTNg0cd3rWgj6gY1CJ
5zzAWagVr7zneIWdiXYSExd4p5OxLqUd3+v2rGoZd86Uclk1lX9IB4SCKmIhmXtIrKmxRBefuYVO
+oV9XHBM/PJZitQ+YQxgPTzPCfOaouUYMwUtIsFThcp2Vj5N1kAfVpZwT1dFQEI8Q2xUN+Wgmvty
4rLmTEa/YrXOmn6QXH1RH8BH2CNiTjmJXZ75WF0HXc63Uv/j/VKc6hpmwHsZOOWdXpoPhSbFXdwn
945Rc/WlNGITtRFJhtR9F0MWXJSX2/e+75/JQb4E2bwqrghxsf14SSpkgSSxzUvLnH9RGZhJMqxF
JPnYdpYRbSUQeSVs3XlTCkeCVHauHev0ru2Vedu0Ht4j/qpPWOrA3HuW9a1NXeRKlX+9KoVgK+/0
sKZ7g5anW1/55raLsvCYpdiu+zGtt60/hhfLALg/dDQTVUDUNkY8ZI+sKxAmAzKQ16dIavyqJtQY
B5DfdSdnmHztH0/F/NRSdQZlx5Lbdmo0QPM+VbGE/NbXgylCJUZeleCwGn3/8abrBuu9qRi17TWo
U0/k1gIqH6/ZHcW9pAwKKPRzq1c597i4naA6WrNbkiXzi4JUPKOEkg7J+amhOfEt0vBZmaX/UymC
4km3unG4bsWssk9ONQ1uJWUJF62Kn3hjtWfab4xD59OLV9nkioKWxkkv7b6hdhETmYR6aMpa3DRT
erJYhZbLzqCTrHZEfkAGVg8Ba6mDoaBDCprlDZzTNxU6gQtxKspgrSfj7uM5HWEYY6iqWpY2tT5x
ix3dAOZhbVQObwdIiXnwuclapK+wcpTpWis068EoPe0moERLAhW9bgA/HhKNraCbvTiaOw+22Bhe
949eMfibTJJ0nAY4CpQupZuIWFjUNrDGWildHFeIe4lLoawZRd4Lg8GdG0VQ+GcXoeFyVsvOJfjY
rcOcKT5XUJQDlyrQOq2dfZgKtbpeQoIClSENo/JYz1cUvRNcf+P8HosnWq9f4WmKnXbnWbW/uor1
g8tQraeJet9Jd7i4jflWhOOydWr7MxNbbxfj4N58KCHcOcIq9I5+PeU4FvAU0wFk7a6W9yh7HDmk
VxBZ7OfKoi0kd6S+vz6tmcSA8ZuVHSNynlVor5Voj6U9RAedZfrZ4KI4YEJdl4r7QdRQRGVFXCo8
DnCctJpVEM9QeXq46l9yxL0CLfR4fabPapgH33jlk1IFpmgdrsuf6wNQ20NXlurm+oziuOYwsSsC
Q5823D1ZKsW6WSDUCnFbZP5AJ7yq9lWta3ulzAdLzAPP2b7X5zVnl+d/Tvw6wyhQAaiaZzNVrEF8
Zj5850BZOzCZIHc2P70+YM+yqAMEGGeNFAZLgznf9VRK6/Ec0/9983Ga9ZJ/2XHyj09ev6JloO8y
G7m5PgsSNhdjS6NCNDGTFUZOtG4Iqd3o2RQpZpPtGovd0R8YUxjVz4PvegQWxJyYx045Doy/qxd0
4RIkobgjEYTc7CyXy7DxgvuUbpGTWwKfxKB7f30p6Op2y3iKP/38FddPWFoucDhNxfb62vUBd8TF
IjgL5bZMgX8ajdxlwPCGymCCCZxsNZHNNKlSy/wbOsHyI4ffQSM4xZbNoz6ko22mZ8DzBGicoBxw
t6dcEEW5DtC60Tpfte7ZYWaMsTra8IRJDFavtjSA284REtxX6SpSsX/ohrD9nHP/aCv6EqLcu78a
/7O8P/qK4QGnUvcolc0y0jSbNUzFB7cDOMyaF0sgdJoC2gzOa/DMh8x3pl3lKCzzyNjQKueHuGt/
flQDTdsD5Cc46W+Vb/TYxbkTX8PSksqOw2T3z1GdVTuPdpFFVfTD+WN6Ooflrx8ZVXYvAqZUNgvC
j5eilJLZic3aurEq42b+raDi+pf8SiKyG/8iym7dGDK6ub5+fdA0PWIHygq21H2AIBEjCKFHEnHf
eA6TQtszqBTftGLotpSnYzOMh/Tl+hF1FdnHRx+vGVx5EWoWIlf1nR2hctcs9jYkt6IvRJH3lamr
HSMegdex22pj3r5MkfRnK/R4yg3VnU3Xa1eJVYuVnVQ4F/zpq5mTsLhe0LsYDwzsbvZ06V1UYuHs
3UOm+96hb23z3M4P148I8WRnp9x+PBli6wweiCKiCIubcU3PRlYpKeMgZXlV89SYfHVVX5xtr2i2
sLm7NW2AjGcm3V4h/JXM603xPDrSXfhFYx/jwdNOWal0pAVKJMa0fZ7i3tybUc0VYhaVwtxG3zFx
2RcI/T6uxF3nMN0K69AnRfBNdR5CPhEa8jSB3FvRLRfm8rON4V0yPfmI6TupczdNaXDfq3ZDHZ5+
7FmqVRtj5K5Qi1d2AlSFSDZICfSAhd64mIfnB4sN9PH6FJgpR9ngwryY57VDnnwNYivZSFnhWjeI
h4KdpbR4/uGCaeGx7dp+3zHh+eMlU1LKeN0Ii8ohYDcv+7CZm/s+QhG8Lvyur/WJR0cq4ArMOPSN
ERhqg8LcZ1EZ33QplakoRwKwn2MdfJuw/ECb9uJjQHd9zoULpVbwp8rD0N7p0pxOthvEiLnMNNyU
e0429vXBKtL+xoaUrda13yTLwMZ9WDX9BQZYesbofPHG1DxbnbX80wKXKWO8mS5qoGktjCQMlXkG
dRV4rx/lnjkSk8B1Y8wPI83VK1vI2ftVzu6frArYxPiR+0CG1njy3DmdaMsHOxfm01T+fFbMIyVL
dMPJKd6YXEFecN3gRg+mHDART1ml3Gaj7t6LeQuXFfaRNID/YBZVcEhyjIW5PwMjq9jb4ktRy0T1
xtpPJyIknTEXoInI3uipRpDCKXQWehmZNKt1fj73WLds7NLulnqbeBcvY8OXaX67GtA0L9fX4H32
e4GUQi3Y/FoRDKzpgUeKuMCzzi2Tt/TemioizZYIdokmf37U99q7x4BixzSoXiEJypeQYbSeU2DA
wqG7DeLyWPZW8Tpmrsf9MpoeIm+CDzO23UbDKosO0YlbDK9YBSoD96oF7zmVziXJEtyYeL0pUXJi
m9KgCld2G2+wD8K36UrakLCXHOX8cH16fZiiGjr+5F+A2vYn2fgdXGk+ojUTclNpDkc/J67Ky6EY
+pPmu5hKruwMjRKMpKZIW1R4+gu/phPlHw9NYmrnCDDaqWHaRJkktMgZf5eXA+B57MwAv/XVx5XX
CYvThNb2seAiGsQ9VhATuy65Gvpzd+NsKGR9ry9xkDmHq4Wm0lkQ6OzmLIr97mr66a4vJ13Obo1d
hmzH17FiX6K5hX5XcnwtC88jRGgP4u76CWcm5VlV4+7/eG1wpovlBS1KJUVuGIyMZTG46taETLeI
Yt0/4ICol0lBpWIyx0ZCnwlzkvWP3Iyai5PRZju/rGhDJuVDIhxj9cbkbvoZAu/eABHwrbERjEbT
Cy6soVzsPrm7wv2TfKtr3EPcQsMYB9QAF8ab4SIeu9ttVbTeQTnzZd6bBUraXx80s+Jq6ozeq9UE
VOqSCnMYVnoZ1UhhPzDcti1GzwnF4UPFFjCwSIGbVXLR3XkQZOYaGB5W9jUJ2LcieQybxnhnwIjH
MwsV7uDSWTsNIjTknPJUsUVb0/DVPzHdnDOE0nifuhfgKcGboXvEVsr6i5+x606ZZBJzSqY7k9Li
dWixnR2Yrmw5i+TJnxxj10BiPDCdHQ7AWbQdZaIDJmWn2sY+RQ9sxTyGH0N653bs7sJ6nO9m+h3T
awCfYS1elGkw1U6adxnTnQkiJ1xYgOLx0xnvWVo9UwfgvYjIRxFjEvwYeY2xyn0ZXlDPcEmweD25
EPQOBK6Nndud80Lzj1qMJXAcS+t0/YhluHkKKA3aXj/647Xo19eCxHYOiJn04A75vkPB2tmxM9yM
g0udzaRnTyETbswAfvId+DqDkgEK5ARcJkgG/Rub3mFhaENxW5nObUweb4WnrLs1YwbipkuahZNG
HtDLgx14EY8OaSDxYyjD24rA8WiTiPfqZjggdQEYdlmn9phbOP4FaSGSRk0pg3tRcehCZ8g+5n7s
enot0u4+/fYf//Wf34f/HrwXlyId2WX+lrfZBY2uqf/2yTY//VZ+vLx/46kNR5KYsOdatmVQhGJZ
fP77630E/flvn/T/ZgNIVk5HDstyG7AAWjrcQfCkuoCa8a+mY50l0vwPw6AfqDXq745H0Ya0g/LR
7tmceCXlU2HVN6usy3kaufljp0JIRHZWf2cosGqHKl2FbVCeHQbQlFm1qBypcG8LbZph3E39WldE
N+ui4gZrEYZCkeqX5rzBg9jTvBaFAU018N+xJV6GKI4ZDQf1hPEMzLZHfv4jQh5j38Or/fenAOrN
44BF5+OztlsT3rwmlrOih0M/O7SuNq0uAtmP025xfV//45c3tr6+0d+pP8EtjlTx69P/Oke0odXF
j+Y/52/7x5f95asei4z//dsv+d/+oF9+Lv/8z19v9dq8/vKEttuoGe/adzXev9dt2vz9CJm/8v/2
k7+9X3/K41i+/+3T61sWUYhUNyr63nz6+an5iDIMgp5/Ogbnf+Hnp29eM77z5nV8VdG/+p53mIZ/
+6SBwf7dkzh+HMuxGNu59qff+vefn3J+dzzHlcICwyE8W376LQchH/Lvmr8L05574vlWj68xPv1W
F+31U+J3h6NcCt2xdM+y3U9//8//eYJ8/OH+9QnDv/Dn80W3Lcskjs2Ps4nEk5T79XxhjAMFObSQ
GbV133wjx9zsbOZYO5CBlzHJONhdGoMq8f1Pb9K/OFF155//YQj2AoQHA13pmPPn/3SiqsxU3TTz
ZUvaH3NEVsAaBc11LmmMCNeZgSG9S+k67zHYRgpZrtexJjY/qP8p9ph/xTx+wI6Uy49j/ZdD/c/X
EOcv15D5PbFcz3Bcz2MrAYDn11+tjZMydsqaoY+vpwByqGMKmWSO2rC3Maay6omTLenGtyHN93Hs
RyuYddnaU/XRIW6x0cO4XYUmYzFND7cYcMctvlgy/Im/mtSg9vSLPBols0nKxPeuZrOy0Z9KMEZb
V9nf2jYl6gTokQXAZnL1fmWaqAkRvCtITu6BKeY5tBhMBWRBM7KMFBvBzqJFbZgvMoorq/ArxFCu
WIomizLx9cXEenfbg7VbkzreDqq4hEUIT0ZO8i6d2K1aNjah1J2+ZqEfn2zqTi1LaPukSp8B5ZEE
twOCDJJRox+Uy39/MFicAn89CjnChe2wWzIcLFK/vuMyBu5jjGl5sF2F1aAbjrpmohFk3S5K3Z0z
piQhGrzKNDZCwzQW6L5ACA3vW42RagFmZj0Y2UjXaEl6R3RiS9xrq4kSqMUwe7D1cJVN46sTOKi6
ZftDB7EIv0CWm5a7Yx5bOF2YfDW61R/8Ibpkrgwudf81wWm7UgAoVggmCxpJoeM1W2OMTPBIjMa7
ZjtihVgiRbzl51RSgPjv3xrjX7w1nCUckKbpurTI/+WGFrcNowAPJIk5UWRmZiYxVSO5zQLxuSA7
vgbxsk/4r93lAyGk1FynvY5jb0hJIBDXUUZJaovoJ7WzyVMo7XYpoypdW9Q7LhKCFNEc3iwEZP1p
NE6tOe/94/T93/9X6PNv+afbMqeUy/955FJnWp4hfv0DW1NBhVIQRYeyprvUDl4ZPC2GBMCDP+kX
wPaVo3dLR5ivbdKjvk/GN4yUJGgb5E3gPv+HA46z+J9+IdBntnQkDwzp9b9c91I7D1VXmcHBipIV
GW0GOkXxZjt+sayHr6WyHawz8MILNuFTiBEqsJpdnuevXhfvLWpnnyr6nGjx5KiAL8Qkezt59Y8h
gCUrAvWD+TBZs3uluRnjrPLo07yzILsnHYfKzJR/b+zCCxty9pzFcEdy73usfSvKwX3gwrh0cadt
DZ3IZSWmZZAdhGpOmqiSh7aP1qyAc1SqH5EKmMgso2A2tTvFqZznlCwjhFVe5j/1Ic5voSfYK00D
24G5aNEeLRdWIKi5grxcMFqQYgvQMcmDOwxvVdij9pl0Djn1+Fj2isIe6sAY94CloEmDdgfI3zim
2z2j7fuxrOeuO70F7gzfVD3SxEuluWeVq8JK6BY2g3c/Cb9EGs07RNmOWRTZXAEtjtMqI1sQyIeu
PVBCG3zWB++ejFXHql7P+Olim7TlcCBSyIaeoVNEFQYFUHeeXpAp2Gm56+O2Gp5RpI9tZFK8nZAY
KH3K+Zg6HuKqwqRITYLDydmIL8akURLdDvskZ0mFTHsrdaT4AEVfkecqHX0TVK1Bc+hjUeqvaINY
GAMgOW6KAh2lZI2AaU2KTaPfMOGlrmkJEeLQzvVO8+qxdtytSAoO2EJhXCJ0OcELXo/BAvBfduLE
xuv+5o64vOqEklc/phuxILElaZzLBtdZKbv8iouJ8auGK43DXqH9NZB7OH3F1k4pcYifyq5pwV0Q
PNGbsFySP6NdTLbHrsJrDB5eAxJNQ2emnaeM6jXuEojUbv/k0tPSRcZw50fJ1h86WigEXYxKOI+C
zVlSEvsDeLORISWhPsGtY2OHDEQfWmbWe7AniFQlNfZTSd0cNNVtN7KDVD5GSE00r2XO78E85kti
imipOGYXYfm1mBnPriHvxUiFhScac60lx6l3N8JUTGkjq1+Xpb0RE0OO0UpO2vxQY6GjhsnaOzMD
Nguj9HT9aHAK1K4czgUMwTuX9g8MJKhHDFb2VquXT501nJtqGh6txOVHDe1W1S6Xe7T//VSA+Xey
yTxR32aeiPjW6x5BjzxFM5zo+O1P2AAYzLB8TlVr3gepfjvikD8zRTTv575rpM4R+55X8CcjOoMc
iX+yc5caR9Gi1qyjCfBGMm/bNh0Ha2qVGKDG5GDqBLeT1MGN8VBm3FENZJWxzL7wV18C09wg0W/H
1t8NXrsF28AZ3h1dDVql4dzUCcHLJiSm11X2ORjTjPDWdm6rGaKS7Z73xYZCiiaIZtKbLJLc4bYM
80VGrmwxMPeavw0IzcpjroRiZs/tIgeus0/91KEKcyraZQUwmziCYX23Bq180GPkc285SSV3IFC7
RVcypOiTcjUodZcqtGatKzXKYMHzdm58kTUNEdjY92RDzYVZZ++lnIZ7syoXQReRN1QUagdjcapx
/PahuNGjmvkLwMlFlo97VpsNyRTd3YWed6IiiiTqsCNRAHUh7jeZljGkMKL8ZkpajnSub35tZTdj
A3l9jP2vCkTXvekYB4+/zucYjtae3EK1ChUIBmRMcejJd3sCv+gwOqBG5FTvjE6uVdcZm6bUtXsL
5yCrPf8N4o86xcxyVs044evo6vLy8RATny1FcsBWXl7A4HSrKa8dPKfnPMntL0Y+IxKL/rlIqTgI
G+27ahGUyroOHuCVVbukIrOV9MkZRMJ0rjtP37Yx4ApqkaqdjYZ2HENCECrBB6lo6thXfVcc4KLd
R7Emto7vBxthOOrJzs0fVW1U710dLjMvFt/oDMwxw6jozkeG35nI0rusBnw6svNd1EprdiSxmqXt
J+qBDhPFn9gGUYo9+PqSKHusZV46rq9PPaPWLo6altyTk03VQDavWk+/HaZBnwe7+74vxwNgENrA
QDS7Z8oTvnkYrxBRsvYwek10cIw+eEhjrV1FPgonRECMlZGCHgfgfgRMXCwNuzdXadAvOS0XLu6S
9dip/LMlsBk0bqLvZeJnn3mfOFEi95YApfVMSqFNx8PYsiCM5z3vZDlEkyx1pvLPOhZzguv6eqDn
b3BKztbog0QYiVnPLiprpMs7iNKj6kMgXFwm7yk3rw+xVdfIxsmOzAQdz2YaHYyyyrjpwODUJ+tR
R2W87bFT0TXnpV+G3FcbWH759vplzui/uE7WXaRJCTyX0I/vLrmBrcCIqV3JQBjVbmgYE/Jg4HSk
SqWQIZbEVAISekAhpA27T+S206vqO1YPmpksWX2uGh2WUE+TrlBFBH2YyFsLwfck6Gjb+c2oL8dS
No+xY3Fe5dXd9Znu9M0jk85FYTObAZIO34zdDq2UWnKQg14/JmlEjADAF3TcqHmshNCPBEAozZk/
y1LSuucOuSj7YeKGb4cPVczCN6JmqLdUe3Bb0R6uHxXcfj4++levhTL7mutJs6FCyKYwOwAT4chb
wHYjdUJjif+dTYddrhNZGCxdMDe7LVGnhtVpGPor2m4eqSQLThLU861Hc7c+OPdAPdGvdHdVdoXx
o1b5VsTjGm9o9KMdP9tODWEsrJFe7DH/2qt1V6fVQUscvK0yNE9iwv0KJaXdZA6VOVF3rIBFnYLM
BEEw4RNwKs84IG/hVegoasZwpa9ir7QWUxv/YJtqHZVDt984i+w+FkzIrQyvNbu4a8yjV1jtRaAM
7nyGn6TpAyjRUqdEFuVy5eS2tge0Va0U4Vk2EY1HlTL8c1ivAMeYrGYtWFI6VKen3ApeHYApb5MW
raN5fUdWeuvRKMVHOO8oQwi2bHkeOlt5p6puJQTz0oWjq8aNBUt7De9MfxSmhd+7MC6xH/g7WKvZ
MkWtI9cRDg/ZiG5ZTsH99RmsSLqdsFSmQWesYaJQk5BqmVo6gY1ESOJyMfkiPguYCCAUAHL7vvWi
swch+DYe2hGsqdmHcoEhd41ZvFuCSMuXHUV/9hIq1Tq3YkDp84OpRzvDqu19NKcOlEMJbaKTHdbi
aBP3RMJq7jcs3T/3ZnNTjn5wXxek1Pw+wqeHNQlAATEaw9doUWACedHttAH3TdGcXc1kljjIV6Cq
ygW1icE5yYz8ubbS59STNSNnV5KDci5jaN5KItU3Nt6A05jLGPEMHbUqzPagwQY+9qVGLwIh3p0J
4hDLh7tQmKIe0kRF57Lg1t+Z1C42tjusQ/C+u4gpzD61PUEDSHdHD3t876dwD1ys2kx6widhc+0p
htqfbVJbRXnpzsmhcBIcXTiSeqDyavCMzI2l6Zxxhr5Hm7VofxqOcda1NNqz5g0jhg2yXdMTAnQ2
goJkCQYFGUmgkTHOSg7ONo71SxS12aqcdYw0oSI9YZ21Mv3mEffA0WprKqzz6tV3RL2gnIY8r1l8
F6GXkZIC2USxQIO94QZt3Tl3UQBlqAyyLZSI8YbKlRfhtx6di3V0LCNiclVmMoV36FGMG4QIq0u2
dsGIrSy/uYH7aIQDXAYQZGwynAhGejYd9cCq6PPy5GJw+NWNIfysKl+em9qDf8rh2tdpSj4RCaaL
6dhMajDhfjvi7JXVhh4HKPfBd5EYbxl+vAUYeNqQbYo0awfNg5QKcBrLjZuFbiIfRS3rFybstC5D
BKicdacq60KtuViK1ibpYV4Y/ejbQk3EtZ3qbIDbcWcs9ZA77aakGVPPvE2qVxp1KhLrc+Quh66/
kTTU3I0pgzgLFaELxnlOKpwVDuMdxJJbNyyxx2X3efWQw0qIjOwmtuQtqK3yIBP7DQwRMVnTwCoA
r3rqCvL8GpcrNmTFmqvFGuCsMdfgRviaVnHAutiBOystHeOzGzQrw0XZThy1LEOXI8TyboG+bWDr
0MxtDhaAYhu+KuWpDOZyjvb2HOhetMW7arC73JqiHylrBH/RobsEpv0ttj43hso3+Pw0vnEyGZ76
RzfDrQrdI1qyRmMNELvrICR062YUL9TphBkMBWMBYVHuiO59jZrCXeVNTgpEpfeuMr8fr8LCT+H3
p474FyH6L0///9SlPVN3HKTfP6Yj/6RMn//n/xii78Wf1ex/fNdPbVp6vyP7St022KZzysxS5z+0
afE7co1jujpTdemIP2nT4ndTuKYu0Z9hnhkect1PbVr3fjcZwlhCN6XrCsrk/1/E6asA/otu5Bim
B6gUzhWIYnQa71fdqAA049dBHuxtkTCZdLtN7gZv2F8jUFak6Jqv0hzqdcUtiJEhhukQeYn6x1vq
He/INTKzjUnBth5Q7qmg8hJa+KrKyrfJbNhvQKt3xIufvdVCO46IBAutJr1ka8Z7qE07O0OlSHGZ
LyzHXZNtgplTf+Fc30/JTeYTUyJGMpRl+KDEAGfIZR5f0fE1EsJZqLI3l1YGyboBvihDtVIl7eDV
kGHdk962hu21ScNMR5HVDoWgpa9OHM5Gz9gGkgLS1pIH5B82iy0xJ0IOdPq6vX/nM+5bDjhXdonV
pY9gfCkwZbF4se1o6xaehNqVvWheuZN52t5jXS0IGxXfa7Tr0wSzURG0vtOSqt6C/HXB5+vGjkwW
TnwKkVQmFkFojCvXu60Fc8le6YciMOVNr+gM7bo0BYdVpfjPvNlwWJw8BOadlH22DVFZbhk27Lnu
fgnR/J7jis6kgD1zl7EcyUyIVGw7DApYmJpG7gVQSP+5HJ2NJhhVTqUV7GsnvbVLPcOrKmBpIx1u
Cc899oZbnzQwV6shz198SuMo5tEw+RA4Swtzozk1295IkwdaJ1nNi/ImcUzI0FChFgFFNKwRcdh3
Wg4iPBZUB+RNcerSUCLSjO2OXEm4pFGsW9W4mG56NykPBrljClOO6IgRI0155yd2fK6r8db3+vDO
LwQjPwThXR/V2kpMsYb00ga3TTFd9D5DKO5da20x+dlpI3pTo8y7pOsF3tWA+KOmzzhgM1q7Jf9I
JrtdV4qJ7VTAvCD7zu837SkSIkYqY1QSLBxr4al0V8MRu3XM4kUzPRveSdBsKm1cOXWRnWFOputx
cEAGuthPTCeeozBk8FMfuCvm4GTTjVm/5j+iWcRzqYsZYMNyISKv2zG49zLSRGZEobqc+oPrSG9R
G0hgY82CsMABRV6mPGszozuL04dgprE4F6f3h0fOg02BqeVixTsVq2/aUPm3FgyBvRVE4abtHB+T
S5Luh9bf1lSUWpw1K+G4yJ12YgJhzZ8MaXEDb4sz3bpjXZtUucgdTPYMeUz/7vmYe3vsXcrUPwNC
4N44cOekJob9r+zWhFJhS/A3XNNgL0AN4xluZb20W/qbyV+3a0bH3/TRhktge/NIINd3lepZsyq1
qatLR+u4mw7dxra910kaYiP1dqlUNTeS+RTDTeWDloba3pqCI/At3nQ3d9dRQgN25LM4F479pojc
295Al0pKXmmUrPKTcMA0FGancBFTGRP9GGYcWkg+ZB3OqKUp5VJUeqQIE8MsUe5R6B2suctmYEmZ
eBb9eaFB50ZUnB3yXi+Q1Ba0w+1it6l3XeBCTkHWyvGLiMYYqAXPcPWCzbQNJCEUHPuN/o8FCF/z
1l/D0QczhJuPpSTxZSkIuX2LbwK+WNoFjdP+KsseoxrCpLvUu3HbsG1djtR2HIpqZeuxc449+msi
uddw6lb5ECD4st5W/qQdNaBMcRtxMumoPFSosMMjWr9rnNHeTThEwiB/q90YWa8ngUEunjrRQOL7
16uZsBSYS8CC4aazUVIJcXno59rZ8sLPWJTK81RKdwuyP2ZBiz3BubGtNLt1yCZZbCJOY3ZMYixD
c4FBXw1M0lozYFyUdDuFfrTKRNusadSJVyDt1AYT4ws5w/TBDuI7p66K1y6ERkKkp8iScG1YQ7Uz
2Cdhchc7oBbj0XSLlU/nw96uteYYpy8aP+xEyLA8AZ3IQxD2Zq7nHw8DCuUCU0SwDHvWlkJzDkIL
HVqTIxz1U6hxvX3CrBuRMyWirdnmnlnYM/c4udL7jhQyZd3HumEBHZvetnHFwQRmBYK5JAZg6e4x
7V1YZUCBF1WTmousMoxNYMSvLfiLisDCMQs7FxTFwQc7esZA4y5pPqzXg9690RO29nNAwqpS3aKp
2DHbmYFHbQifLYqcHgJ75M4VBXsjTp4t3edQI41IHaDXXSK0HeqxZ05KK05hGF84C3ZmPE08QUkK
2/Ikw+3QKVCes4irpTSAEsukIFZUT8xeTCINrLpdg2mz3qvbFncE91nvS7Hs4qrbsnvm2G96RlyI
3pBg8mXMb0puN3yiVTA7iuprH5J2qdnGu8Q1mkF316nXpet6Sm/bQa0blIt1N0yvvjdsO3VMJM3z
KKA1ZdslsGjxXrCS2TJdA904HrJy/KoMI78NLbbrDVeuqAkrFF7MxIFboc514kubau7OmxVIYopL
jyzljl+XEpXWM1e2kapzm9mPFF+mS11l8dFLywnGcW2swec6gPZMeYcjrTiArMluld50B0iPp2o+
d6DMv5nSdnZZnLdwT9wd4gz99nREH+desx27NWpUzYZJsy/Y3xtJuuxlE95HELAuBtGRNM8fnKSR
JGJym9kKzHCL9II/1xnLEJUyFyT3YSlkR02jPK7O7efICDTIXiUBxrlvuO63YcfYSZhi2gh/3jVE
RrmRQtuGylC3cf6us6rc6a3uMJZkcJeM1r0NUmORsxu8yTBf9ZVWryWdWktbhjoYKT/fcSOMFg20
UQxh2Z5hqbGpdH0ZvBhcYO/yPjvRJq6AxjfQj7185HrCL2nm68F5zwnkHDvdW1u2UR718NRDq9sp
s/5i0bW9DbT+hbfqhgYsbwu/siZcK6KLPnpchzrqYn1EdoR3cwMfGoCSBM0TQHXrCpPfMA2dmzJW
7RoENCpMlNeUY8t477lBfjBIdy4KLWrIFU/aMvcznaCv1n0JsVTJucktjAquJELrd17aNF8C/ELE
HaZD47fEV2fb4/Wh9MNqR3daBk4rgwFfaHRC0t9SHsz6KHXH/9YnDHAq3s+8yUB4WINAPK+6z3rI
aJdRQHwhOzvBy7K/FuP/Yu9MltvG1qX7Kv8LoAIb3QamJMAGJNVLljxByI3Q9z2e/l+g6xy7fOpG
3TO/AzskUiIpiQD2zi9zZVR94uX0jC1RCtvxQfSmPExzB1fepNvFYmx8IqrYfdIHYjyqBVeSkimU
9PILITMQ9nNvuYs1KsdEyuZVODedFUW3Zo2uaFazulNnpPPU1rSbKlNTN8mkhdV67Im+daM/DFVK
dwwuKWxJw1bPouk1lN3nOsu17xOsqUEOCjibpScNUIReSnz8OAZzzKIzpkk9sKLP0fQe6Fb8GM3W
wxSL3sULEp+DmJ8xEaz06EUpL11GdYVRpltaFbO9Mrbk8XoS0F1XaGeRgBMXE0ZpHYkxMjZaQFCr
NgLO2hqDvmV5k7n8VAHod025BI/m6vJt5u6lcqL+aQzj92RenPM8AiDuyrKGKEqBUNNVz223JE9J
yYUMnQazgMx1BhJW8pow3RqMAZ67k/s9eUV30fPuJKZhZipH0IYpX8o0mBKJMQW/jjkVoTvoVlq1
fjD6nD65pQ1vtbC4RLXxdbFk9NDSO8TS1NXHOAIDG2AaVqbUI9kr/RWHuKVg1OSMJetTneM4mbra
3C2QhoXa95tcN43HPg2gf6iGh3AqPcOq0n1ZcwYPqq46RzQ8GlbzICNT3kSlREYZYmPXxVO5xTqC
jJUpVIrWOtqMVUrGOUt1YzmNJ6Eouthoe6+ZKI6jFXkNeojTAvWRkCtLrIK80lbKapsHjX0v9Ps4
Liz0yiLf9FFE9UP5auoECZSappGEgDUDTKKyUZD3XlWPe5Wr6Q5+se5isHvGh3/RIqkclbRx08qB
bDVHH43peJOa1G48m08wCFnWjMaLbFONU+Wuip3pUjItZBLSnZrhcwxe+xIGycOggKyvBEC5tqtv
8fl9Ya97SMIR18uktlvRMoxrTN7FnCrKTTZ0UILC6G3Sl3GTLoLmLs1Uj2NSU9cEry2pmO4EU3qB
kw+8dB69EJA3ixP6TACKxmtxO28CqJq9yYIgTAum9vmm5CRwIeOib4MwCiAar4vvZLRdARx5IzQn
8QoL4mmbOtpuahzS6EalkYSMdUhcstwoyMy7pLco+TWwFpRVb+M9YAHWhfZjUbW+KdpzJgzmB1qL
j0IhZiDF9yoNeYXKZJ87vvegysW3nG7a8ZOHMxkIBmD4Iykk2tRceraZRv3A/wk0/zvjILoJppN/
m1f/Q56577Gwvhfv/++h/ItGo/34xj8VGtv6Qwoc84bqGGghV63lT4XGdv7AU8ObQ8WjqKn66mH5
l3tQ/GHhpsJva0nNNoWJu+5fCo3EjchD8c+0TEf8VwKN8ZtVzjRsx8GD4UhLSuE4xm++nqFRylY6
mF/SMj6QGGcgNrKxs4A8TjlFFIm1j5tGJQ8DomlRLjh5SH6W7hAOgLmYIm9wrr+UARJlQF1yWEqu
xua4l9DrHOYtlZPAv3uNJaEP1drPtiqw8odg8Smaou7nxZmGyIO1o27J9BFx1PxmNL7gr3nBScju
khL6jCUMm6si3ThNEbt6bcweZv0DjNju8stf8E818lfr4O+uRuzH9DvZONhUVmmOdBDofnU1jtSP
OGDfBc4LQrIWToJzHrTPamaj+oSKho1MWe6I2j/E3ZpnYNAtFEw5eWrd2l07bCwD3yNqqdxoI2e5
f3h5v7k915fH38rhtammjej3m8/OaLScFglz2dORVW5KjbMycOIKC7/054L5RqfUpsco6sNmA3Hf
SR+mGfCOps03mRruy8D8iiOnuV0Eu9SymHZWXJQ+LebFPzi0hLq+ll8sY7xWdqeOpQnBppw06WqM
+8UgGtY098qpnPYBXiM/6ZVbJ9Ffk4guQhnq+e1COnFLdI+iViOwzqGwQLTXUtziqt9Fuv2tmuzL
ENXZM8OynQVTZmPEfXBDQg74aEeXBP3iyr40ZOEmS4tGJpIv80hIWoVwXag3BZp4Nsj+uaKAmcF8
M2/b0Lkbw/VyjVHDNdZyIlIZ0S7saKwj1niIF+uzXbX6Bkhh8cwsQe6Ii9J8S1X8SiseRsfX11HE
BBCTsnvsiL22DM/2bWGpW61J4xsyS75eZdZF4ndyB7IEW5LB4qzs84EUnSY+yRFlQKqBtiE5usYO
pshXK6m7kAiNvUJR+5Y2PGLLE7PjRpeTXxTZJyZNgEcV53aSiU+yBDPXlNqXgkY5xNzqobrRhtra
FJrOaA8YPIpH77Mg1i7MkHedUug3iQ5UV+kxA60RkHNiuVqbLjBNHOoteoYBQBDM0yTKBzjIe0XT
R48igQITRv0Ptsi/OdCw+Jsmjmoda6Qh1hPTL++OGadeqKicKSKZsOH6lCLv7saIGfXDUk3aJerx
MSqSqp06dS1FpTwbwLyjNOblY2Cod2ZQ+k8mR8Yo//GedVT2Z3DMeU30Nv/2qgLZMuoL2buqoQGs
iBVsUfBeBB5U1sSiCdoFFsSbT8jNm0Jnu9iH2MiehP0AHmA/FI4LUMuLJigkl+SIlYRWI6qsbEKg
c7ahPSnGqzJyXmS3G+ffYvPVyj5YVW41Fi/51LgBOZ602Fm0RQ2qdqj0FV6BCaPCccYfV1QDwEBm
/iObSr081dboEhZyZX0PkH4TOiPHSEQcMPQ1SHQTFSAUx25q3ud2rTAkS90yrE6aph/lZHk1aD2g
pKBRLW8MbmbFY+G2BTF6B07vDWf2nvirlwQDrDRWpKn5vpQmlwjdC+16A4lzgxsF3TSlv9FxCf6C
K3ivVfCqqocjZB0Ib/TO3pY0btLkxihRiWJ2BdAs6OhANKJew9hR8O2aGSUnDvXIRuiOirltxpw1
OuIktpd8mjbqMPsykl9wddDRBOQgrF5kLL3eDn1zKDE6aA8FQ1IHTKuiU1ujse3v6dDsSCTDIa2l
xtjNdAGjfptBcEiskaG9lgR5VQTyKr/YGFgSlT8WnjSiPktt7pe8hMCe0mqtuX047ovZ2S1WcJdl
qqd30frk3jTyQyQwndSDTdEErk03Kw3sEDbn4tTth686Dzo3oRdBQNGrxtcdx48SdZsypUX92zvt
tJcD5bt96EEsc8VZpIknWbE6jcaGEJNQ3bir2cZcCgqdWUwigbWjuRtn9HCo6kNeb8XyXe2/UP+E
XAU5n19bnx1zww+n2BVz4sWm6jLf23VhBf0o3cq0P0AgOzYVRbqyxwfxMTfGJhcq2quJU5q/KWke
huXL7TLTLZp2W8CUbCfq7cT23Um5CM+2a2Art/Non/R+nmUf1LI9TGV0sOvuEJGU6YPWHxAi2fxr
WXW0qDWn89SvQIqH8lWfIoRHhaOqOgTBCxB7r5VyVxlYFqGyZwOhe5rY0ba3lmLsbGrPSlkQDVJc
BZpYywqjkoiejBHSLj/ioPPqzNmzx/axq+3t6ms+0irJqLrvW/wmpP5pjsJXNc57I8ciqT6ttcdw
BP26tneIhV4/hb5g0VHRwZOY90Jad1VdPbYWFO2+bk8j5dmzTX/uKVfB9SzOPgxozFy2VRy/lPTB
ISd6FbW/kxMeAidFZKGlpCqxp94ZE/PdvN2CstgqM5tNJ9tqZPwVNp7qQOE7r90Cnt3kENxN+zTj
v2hQYNAuN7Jv97lVexnVZOli7xeKHuIi2o+jikcjdAt5iyt2W4cWV5vkvo6SU2xFa37SHTTKexLd
IyrgEp76KrvqgFl+67S4GuZyazHV6ls2oVp4nDNxD9V2H/XaEV3gI2qP0fyoVwPMVzk/sR/1+0h/
McneUyMLzIs642wid9Xy7ZdQD4+CM4gCtr3q4+epK+50o3wNS7JbXeMnsjgWKZTRgF6QnDOimgLb
NtsDnRf37Iv2Qw7ZgB/M0G7KqNqVPTrZus2J38dK3C2TchRFf4nzR80ZLgTdHiNneNNiBvCYK4bS
fG6gzJoVFuFlMc+Rpj60inUBqwPddNpS19kywBHZjdEnpBqJ+JNUSCHgmXOwr0pxCZ34MRDmLRmJ
t1JRnvCgu33RP7VFcsYrQKim3+F67ClTyyUjtq4/sH7ZmpxDZy5dXFIelx0Jvbtxik+AclGaF68s
SiYy6Y7CeE92I+Uj3NbY7phEezs4VzZsUkNxm5K+AeGc5kQlUb9JtZl6GunTAO0W/PFjLdlrQ0yd
3b296MeBTsu+3DdhdEjZqUYzF4shuZCou3A6XA/7XU7R2zBjj1C3eg8CZ5oPCp0gZjkeQ1zEJhy9
VOv8usRtw0RgCZ7RTs+FI09FJfxxpNwosW+SCKKdCoyhSnDHBvt6+TwFoEdLuEtaf7Tt8qgS9Ufe
9hqj3Y0Zp30qDvv2nCifR9IO0zxtMrIfgZW5+kTNWArB0vgKQRXrTUvn29fefpzLOyle6F7bFFm5
aT3VGDaIWpZ4EssdwRB22XjC5sUF5IrZKpD35fCx4P2AAnfX999zq8cdwkqSTvGuf9LHfasdHI33
/X0hX3Rlp8TFHRVMWy7x9kO0CoQcgPCBWmq3M2LXwxi7tp3KTdub7/QKBs9LEgDoqJcPK65ouwSG
6ENOhedXcDqM0xFYFNkAYrnZTVUhvcoI12khqkdHUE6wGFh89VS7jUfzlfk9SnrkpgLbsjWPxX6B
oYL+i7+43E+4cRrUm100zduoD5yzFVU3cC2PGalib1rrU1GU3tF2BER2Dhtq9w59H4d+DqyI8ekG
rSs7h5qh7XRBNNtuOEmNxIMGO30SyrBalJ0j4O1jkePlixp7YogecJnSDAZcNrJQbrgZ2EG/mhPz
sVdH2k617mynbXfpmGlCqMC3DhALUWX8noMRzXtjchkmf6TNU17k89GyC8MdC+0L2azouA5VatA7
ebd2mcQoKvRmqjutIaCR6BopV8jU+6UWFcVqyHYx+4Wj09jjXg8YayjBxxKBoYztFCXSAToijelA
Kv6Ad7re2VzPdzBKv8ZYx7ZxVu2NJJndduE8pVtYDVoBCidqZLaH7nVfOvZLYaxAodiId0SKG6+e
AUF2g/0Vr+B8UKvykKusohL8do1DAqBjSdCSb95q+pc6Lp7oh+FwyKdt5BTGgfylDo45QXYyVB1D
EGfiKIWc1dhJ78VsoRWrETv29RYWX/WG8Ey8YTLoaVQyHRlpFu6sVArDb2D68GYB7VrMZmU/ungo
bgnXKAjPULsMXPC2PdnbDrTcQxCyHdEMqAoU2oukZgszDvVOKfJwk/acKGJVGDu2TJfYqp952NSP
GkMc9G7hdJ+wZKsK5gDSfEx6MjvK/FkE2KAGU4wXMO43IZafMcgUD22pdsNONw/jKPcishgFVWdk
V6RzadyRkmNeag/40UixHy0of8/1YMdelvBGz5syeY7yMtp3eZx4A+Vbz7Cxo6P5qdTTnGVgBfYA
PXSPEBns5gaHMCE8zPcxvzNYtQyLhA7xVdA2mOffOPTyO2ytXK0EU04RN4dM3EXVogOHWa/r9oxr
V4+f6nn4PE19eGAGCDLJELNn98I8DkvNIy7leVK+4MDb12OdH4JJ/R44QwcGAz9bGdcPVDM8kOWk
pX6szU2eDa9alEUHolddMFuXPNYhJpkpNNasu9HX/4AmdCxsBaF1Gp3wE2/WjR/F4vIjlE4MLyqq
z420v6clFxLNKUjnJMqbxXta1frMVyNOfpTw7mic6jaWLQGXpP2DExpc7MPh+6CO6XbOqIZKHAsb
QWLQYVqE64xc0KYXAG4LkJZzOIfbvo5bt1WqB2vh5xk0JzvG6qhRSxawDJjml0XGoFoL87FeIvOO
Nngf9vv4XJGGP5qMxIcOk0SRVZ9TmlRPWp5UnpNSsVYUlnJWCmIu2KNpKtMNn8Fbs0WKMLyqyFy2
iBFgAWOXDdF4ptHitVcjGGtV8kUG000pMi6sNJDgQne0u2lOlN2MS/6cL/noi27KD44oXcr9HA7I
8ZBi9tgGkwbpi6h/QEwEMNB9OHbFq66JHTPcZD8pkYYfZCGAoUTfULGFx0SOd6ud3UdNe6fFnN1h
a1VbxwoZNyOAeAQ4wzqnrURVWoi/rt6L8pJgq2YNqW542dExVDv8fNnjPCq3iMfTC3bAk+KQABuz
7ImoOFkH3T4LG5hUVZ46Jvp1VwAlcOpT1jO0GbiudrUj+WuQ6eqQKw4w+6QXOcdp3UXXDzQOgMfN
K9KZFnzEketJuxhupOrafoiqbNNEgj8mXOlTyGTOnyWZUJIE2Nr7aZ9w8b5TIlwj1tjicRlh1iZY
N6aMAy3TnO+oAbSkZFl21PMMlwLACKqnbGzsmXbs8+Qt66eSedCAtt1tiQUlT/Db1qwhydApnL1S
GbUb2xwbagpshlkVAx2jYDJI7Ru144b8RK8VY21Lu+hLyvS35DKW9CCWek5vgYblh4EhpRMgeYf1
P5WBw8T4bsOpIeKSYL2Qvt2YhGQOpBJi8J23CAW116UYqBQj/IQPtPKVfL84VYnfuBiIMMQYu7MW
b4c9XIwm+l7nu2a0aPdQa/bUaUE8po72cUhVuBrH5U5P2IL3c1lCSg4uhRWidpFNorfZegnomDr3
ancsAoKogakWW7vVzso4syht1WNg5W8SJZ1EBevGUGjYOLvAAsU7d4TwWIlhZ9kUSgLmKzHfNWwh
MOHygyTsctJ4dXhV5ZaT48udqdfUPRjZO4unA3Gl4S7pLHPtWHg2NbqkDRjMbG8byw3qYXZhZwZs
JsePCDhQlDafCytB1iKvizml54zmrCktY3YwqVGnm2etXzRluAkEoLtcDLjEA/smArDi9oLYESWC
X+ZkwmxeFadhfDVL9Q1HuMYsbB3LqOmOcKF6VA1xEu2cb8F1coowp7eyRwk2muV2poihJy64VW3q
X4I+9ajbpchY3DU2QyO7zz/C3hm3dLOC3o3hsSGFBPCKtxQz3kQtykCy5jpg4bJDaW0YTgEDY9Fn
kE7lh24KN1WW7p7Syn1Q6hB/WvvNEsYjC8YSTHxN/CUbX2ecSHvN7pNPRcmCkqOTA/qilMOwA0VN
ZBKSEgrX5zgyviZ5CHG2HDjAdeUtE8NumKcJ+3ZO+q1U7ieV7KbFAIbLOXUdxZB/Edi9Emy4G0vY
wxH3CSb5cDnP1XgDhRArla2T4xTCBe9NXEOtPrD4b8mFnWcTUoXQi7Up+3kMNfaf5EMK2QtWr4I/
Zp9/pyNbeniUctkEpyG1PFbVzc7RCr9H0/YJx26WcWLnF5RPZimYPG6a1rK3aD8VYNwShlWsvA4W
SnreDd+7wbDPxUzVi1oG54hmxUsw2T49odm20Ivg2Fit84SXOPGoEkcCaggRd1oB3CtPNohGGH0Z
WLISW2zck7PlJcPI9ZhMhd+TJHeBg9xXws53faM4mPbbY8sumnIfZP94qYrnRXAK0kDSoObv2kaf
z06ucrplJ82F1/lkAe7Zw2zl5BBly8Zp14qwtGi31BQzTV0g4qINsgQzopZlnercKnp6a8mQdgmi
p+zyTIiTHSsHqVyChMIWRI/22JwDXFvHyHHKe8i0ClRNY/4WPTXRe14N41fto2m5io55wJhCr96b
JNa2bVCl9wVFPbwhLWsXDcUeV65npVnDFtpE2a3CyQfb8MokWlKZl2ku7hhjE6545GIkOZiw1a2Y
O4Sdg1aFOAAHWa7QZFM/D06oHlrtbdEICuJn6l0hRrxeqcKbV5ardoeWKLvMY39veviiblLoCNi0
Y2+M+YKGvDVkgJg4Vau/dKk2HOBW3dPZU3iKqn/nDAA3X8Tn0IwetH4S9yz7wI1muNlhdnvpDK1q
PfGn8s00lMql66XwgPqjDg95i5+vI0M4BeG2cMiHre90uxYlyHj6/mpW7y0LlkNNySaWV3vrqNj6
Yio0DuyJSwI2stOS1Yz3Fs3fW2uu/Mhov4uwMPyWXf80K34bZIWLrb+Hwt6+ORR7+/pg0G/q4IG3
zScaw9PNgOOKWs0BdHxXqrum6fFH2ZjvZ3PiWo+SSgDoKKG6H8MqQg0vH6qaTGJbxW4Rdt2xnehU
sKtmo5k4zVKpfslUw89GxqPqYgiXjnGPzp4cPDDyWlmlGA5TDuQE2wL6mPYQa4vpqsDnbL0fznr9
YZpiIElh6PtUI+KizHSjaDK3j21PMnORwb02hBWu+Yb9qGWa7JWTLcQ0B/BcecgqrF7GCAffnv04
Dz/PkTUcup4cxpSl2LMMEM4OfjBAGA0yJavgJj52M7sSyyYMUc4TZpw2mbZhNH7JWrNyxxlJH9Iy
k/1apmyR5UMyauTxcvWuxiG2n7hsM+lpjlGuRrvFmGjb7qhI6PSMwY64FBWDoUybXjW9n+CKZaEH
8X52jPBFNVvXrlj0gP5tiC7kpybTFwq3jfFoiUB38+yLunTj3qqiyg0NbbhrdeVu5jg/LNPizYGq
35bg5ifLZiOuKeSqU/pwe0YnsHSxWTGqn2pnQwk2liSYKX7FL92ccnEa8oiQuhe2MrsrKsplk0jx
h8xl4iFP3XhWIoCg7RAdVLXqfH3KDmMj24PZhRZzdw9oqmTnoT2XvL/g+qEzDsNIaULjWhiTvV6m
t/gBVdzE+EZpcDddXF4J9UcZrS1dhPZbcqB14TBvlKxrvJlY0AEK6QGP6APIM7nGQHp+tP3c0IAn
5edyIuHTLso3qzQZysgFD5r5RZ+G5SCcyF9mi1qHovgohyA+TemMQJXaR7tL2PaJWdnSwEePK3TC
uhDKSVj1TRdy1bfN+DFljrbt14KKGO02mbpjGa1hZbpNHDY4NKm6iOVYF9IWMW8KjUuLl5FrKcFm
l8YFkCRaxbEfqJxlcjI2U6ixVwlr6aWFECTXEZoWE3vkTUct4VYarURRKzQXUfVyfcPZZhUxyo1v
W0vtD+U0RQThjAehd9/0NrDdRKGT10rV8JxkarehpBdpM/UU3N1Od7QX+RjF3WokYcIkFvzHWvAF
66JkA92tXPkIY6S0GUsILri27VdKxKjOrL7atDNswqx9tsVis8EYoJUOrXUmAbR3wBamutbsMPC2
9lHFGL0f82LYMn6OdTI41oHuzsDLOsT7FK60P+HABhnCpshHxXgpMSV7VtjXyM2EBa///fbp/+I2
498PYNEeOSRdsvu7h8OZ/anNbYw0iXpKlqF/Hc+jdKgujQr7BDa63V5v7SgAcUGOo6ZVTv8q629l
Y1gvNpT+s6JBxv/xVb2CHLNgu79+2qicC5K4fwZgp1zsge6d6+0UVTKhSFO6crR7GWrVnRNlmieH
LL2rFAB/OYng22w9LpdA6rdZUIa7fDDnW4ybUBfbuLudurjY6UZU3LZyrHfsAcjpWSZJUgepr+vr
iXPzpBEwihGPRmodUxtFYViG5saEYrIbtDq/gTWo7MgPhTfl2Cf7opbWhYO42M96wuSu1ilKDM3x
4sRGv5c9jsrQnmkg4Gsu4RrIlG0VXULS7HvmeRKUP8u7ZWUdGlWFZVTPifSncX4AuNieDUVWh7QS
xRl/fH8YiyY+N2E9HxqzcU5dVGgHopjGaVRa68BYZEHRtYODUQAqTks7Pg6kxE4AQfOjMU3ZqYzG
5liQhDrZMkEKrQfp23WpHoup1n2bKPcxTMVMaC1zjjbIL78oReRjga18assyn6hD6tNjA1/IABhp
1O3gp/MsyW0ai7/g9MAwn9GBnRawmQ1pY+6x+iPrrejURkp1HIVYT8BZfhyNvDm1CXpZmjcjNoLW
OSxqIU7ZkGG2Rqk5ofCIw5JPwUlNkwn+c5LSV2q0BxsLwJnVd0khr9PR5pVkB2lqrMb0hCg3yKFz
1JBTKRh6n9nEmixE8vhSFrXYQ8EtLjjPMNVmUXcxucRCNI/mS6pEVAsokX7Bppnvm9ywLy19d3td
DPHNZPQs+6yluGm1Qu5swXa54aCfbYrgBhDecZD7RpHZlL+un//48Hrrz/vV1cl6vY1tAQHb64dD
p/FN17t+fHi99W8///lwPx5eWx/v+pU/H/n6bC0YzpWJ/tcX8ssz/fzOn8/2222/vMRffq7rl/eK
oW+XZL4ZqhbLar0jDr3DbccmuNuPHQV8NBmMH50Cs3+uPYdhltKb+xD7qdHWXm7mXiKgHZFqUHGy
YkZDwHK+KHSDCU8M9ia8bTgTjxZlz8MHEc47XWt3QzV6JfM2yKU7aOg380cXiJtooVmJYUme9Dts
tFgl99JOfQE+VdKyNoOxC5rkuOTyXjTlbWYUe52qYErkWkFhUXFXLtqpUqOTWUJBaiAurrKGTt/X
dmjHYz9bx6gHU6uUh7AP/ZDwa4JWqaTpTUnENjxk1KCqDngl9MxeaqcgmWAf10/zbH+Yym4MytMw
0QzUNyU4hdTvYWl2fbWLkRibPVxatxuSbRqzjSAhq/D7yGKmG2l8aprlXGqS4qjkoLWObyhvwUC/
AgH7cfi2/hqwonpWzpQEW4bIMjdcai9ghJvCPUtq+n3s/mEJvrdqQ9clwVsLNsUCxZIBbn82BxZd
auxmaxWfyYSCTI86cA1v8/M6wqtMZVtRXpaiHlRYEbqFapLa+yaUepcu2cEslxW65EYLAx0iFMNs
72shN73A+ESzZdpbhNb1zernqIS66+S8D8fItZsnOnsZlbBGRy6OeIqBfc9sA3DUzYeqesD38aTm
y4Ez4VNnDHvBmmle9H0biXtiWeeC4ArXXX5J/MrB7KYt6VJN7R7CCEtiGXi0a/qiVsltR8SwOjSg
8WBwCe4cDPYFSu7aV9/aPLfJLh0LGPZOFZfA8i8z0P+lPOd/oA+aUsPU9z97CLdsTb9/jTCq/PAk
XhmY1+/5l31w9QhqNmNZLLWmeWXZ/WkfdLQ/DGvFElL1af2Z/fyXfVD7Q+Dg1xzhqCq+U4mN7Rf7
oGD1hO0PYqApHPO/CXj+DgEESgHeECqiKnWNbMfvEMByLJIB9/8BUAk0muHYmanXGi0g7fyHEfV/
pvr91ZpDskLTSavhfSOR5+Ac+qthiEbcNtFsozxAbnij5fm9C/InjpFnQrHWf+mz48l0tGRMmRZ8
QxU/0F+fTEEJlQp2h4NNpVVOhnuYG7q+9NPSx3cxsQM9gN4sj+B23nDYvaafTaV4TNXHmBbxQz2m
9+TobrOmfR565x+sU6sF8Rdf3Y/XpmMlxf8pVPn7L4J1US07IdID/kVPEgokvMi2PPRAR9+SVDv+
8ob8O0uk+h9/ZN4lQvIOBFgpeV/xjv6LVStkcwZHD6cD8cNNA1SfFIu2iWz56lSBsjGBV4xiOAQq
1p/C6pwtKItsF0xI/pkqvpJpUL1GE2dtqt7rmA05K6acUxA7Fzk43TaxChgNyZZ+kPSIdZ/8I83y
cbxrlL45kpTANKLpTKXjxsOlpx5j00639PJtVhbnnSU58fcDF53IfFjyhFcEi0Ifs2MiQNkg2j1U
M2p3byIizBjEh7QLt1mmRdQWqNFGCmVrNempVsnyCiakGxEHLvNVC+Ug9rmU21wP84OBT3dPOjHY
5Hb6YXWgNRYavZfECFwFiqWdVh+FQvzWGMP6ACXoG0Yauw9JOaSIYXWH0hw1jbO/Bn6yOnhtO7Mh
RfeIOAYCRZaj1ysBsKkI5Yr5C9QOJszOKOa7qbFbvCAje+7guYXKuekMC8PBrOLFbWcd4vRtNyjP
Y6pOxxpeP+HcRHUnygT3wPi+C97taEOUQWBBytyBfERI2NddHNvcLBHRLJJ60z8cRtf4+V/fq6go
JsxAcmTaGgP/zV5Mf2TJuBtjRyjkdFQZyPhiav78r0pklm1+fL4YKW6Qf98frPz5ImJNsd5kOAym
e1A7v37J9cbrN//5OD8fYsH5iIaaMQ8bwtJPbB36YlyVfj7Ct8qLRNle74B0/EkvnJhori4I9vFf
UmIeMyrwSnJdVoYJC1rWFfmPjzI4jBs5z/WGwP2nvo0LH8MtQu76Uc/8z1fQjFhQfVbDMILEsj7p
9anmYqi9xda+ZUaQcBBl07hpBq10zXxkDXx9gAJVkObC62Ot/9lm8jWQXedF7I9w+LNiygzn2KzP
uJgm2ZX1q64fXW+rQbWm8BjD4AiGp/334/z82uttCSo4NTH//t6kTRijqSmGGH7X3cifJyBxltEE
VxGLmscHZWA0N6zLXXtd4Kvritq8rvKvn1fXZfz1QzY2/KrX/64f/d1t43Wlf73nx2NcH667rtWv
H/78pp+P9stX/rz7+tGPh/v5bL98/ssz/f4Sr9/689l+efhffq7r/SK6SbV8Ey8ZC9q5/ZrUSfce
9ZAyMGmMt9JgviQbu9lisGvfJzN/qI2ke6ppAPHDwZ686zdYxqNBjvUzeBicQ0PdH3Qioi+Dauyv
99O7iXQb5MzaTCjldYaABQque0fkH4CCqu2dRLO+oPDqP55psYjSDrJ7JvbZUApG3eP1kbJHwkHZ
u2K25a6giwdTXCKfu348Xe8mr29vRd7I8xhnxl0cQZq+3oElNt8k9lDdd2spZVVQo329Q1A6CGF4
eGlthJgCzzTZFmv4jKX6en+uY3to1cigMciy6JmL7663g+5Zo0itesFfBl47m5mjrT/SsuQfZTQV
Dx1b9BOZifHHE6kzzlkrnD5R6ZaAWwuxKMm8ebNMZofrb31CWyZAb4PiSmfrUeLsvt6eDEW2Rd7r
/z97Z5bcONJl6a3UBjwNcMyvnGdSEjXFC0xSRGAeHfNuai29sf6g/Cszu6zLuuu9XmgkFVJIJOh+
/d5zvnPRmgJbVtv7i+93w04H0rC19ElMAbLtJEY2WE3sPF1DjzweWERdzb3WslHnLAhZGujNY++2
cONO0YzsCZjklWYXugtgWsHNG+WVnk9+gFyQ75si7i4ysTHD186wikd3UotoDJHPlHJruXhmST9J
/rwJSFPcD6Bvl9FU9AdwDT0wMe71jEHm64u7mhbCCc7/+lLoo1MKapvBK92hYx0NFWcVnOYhAtFm
XsViK7noTVKipa3ohHd5gH6kqV8+xLYc2hDFnDoTbhBzieo/mChuC0exeCUjyiifefMQ3zqvQxbi
3Ywwx5rbncrJzHEzQwSS7poVqV3VxPF4mbEFCY93mNdkYyo8UeRUg70o2lVqICySLijHUn5WPQtu
OqdJNuW+cqfiUhC7R2clPrit2R5i9VHoHEboW6gjbKxiNYYZQZ1MNVZxkYDVElYKGRRuwKK0OKuJ
yE7Q20D9CkmdMJ61ujnSyymIFE3RXfRyE7vNO6tevFKKOUdtNUSRZdCDc0IlO0KXYYLZL+lE/LFh
WBqiZMlnhYjzQcUYIT76btiFg+3AE2pWPoppx4X0V8QMO0PTKLfDZPYIdfKdVWs/3Ni5WZPJx3ZA
ItqCbVLmPWJMuwRkugFEj5MO7+jGksbdl+NwGFJ90+s3N/ewnur1sMPh+lS4sbvPPUY3neO+Bk4a
ntDyq0VfWnfRdeYlYeK89EJ/QJVhHeH+n42qjW/CJlhEjBbtFYFUrXe18sH0TPQyYbqCrJV+xrw/
C6a2JChXZIKROEAylXvo3GqYazEmxOEl7/TmnJXRRz63HKvKea6xe9qgHVDYoq+GtRUT/Omueb+D
besgvxsMZ0MH+iUeRMxUT764oc8vCK+TRuWhcqxLkuUmAbL9Qs+fBGXNzdTNrdeR62vO2wFbX7Dp
7EuD/h7siwfNVHprh/w27Hr1MUgCNHElQgRpBijMc6R3wxSo9TT4P+F33wAp7Vtak2sQLQ8Ej23r
0LUZ1wMUTDVa6+JgaXp4py1Gha62xLrQeTQU9CSbrmBXM8TThD/S6Yqfqj4KOLt3+c7r2vFq4VVf
gY0bX0LPeI0VNiOi3H+55s9o8vovHYDSIhYzExeA4JpJY3cOMhS8ie4mP0hpwrItWg21MIyPREpi
RwUCMtG5xQ9JpkJTI4QnZsU4ZLIxT1nrG4vSGJFDZzbixlrBVzLIoCkwJsb1Tzes04vmghBM7e7c
BwhWstEJ9pzy2rWRVd37WFl33up2BRbEXxVaWDwJHdn76BHDYpue3AknZOCdyXI/G9aXAQObZ17g
DyZ19SrzQ281RIn2WkqrXhKK2mXZQGhx9waxUmyn1FKca6TYgkhhwmPXJyJv0o0K4VIDw3BgwNZv
WUobV08xdJoB+t4kf5Qe7YyQCF6taKOLOTyXYbonuLBfRkb72bWmQj/EHELpaDPJU9pWJbEYZv3m
DQkQ0wa6ocqHdplNzBUpu9EJqY3W2vBHibQiv2jtRsT9ekb/c6xIHaoC9Jg2f1BVE9fgM2ohiI2k
j9B9qIT7DEbjs8f9wzL1o5QkfGSLGs6BDjD9IiR2tSSf4x6qXRPLbqPjAJ4RKZuBLMsFGLuj4Q1f
klVzBtFIBuvyAt0CUtt4DZoRSgdhYqs4gxObkEA9EwYUf0PxSgwSXliEXDxV7hg8Yl8v4Ht5IdIU
bLGUeolJVwn5QfqLV4rM+JToU4PCcj2Z6UmSqhbbeoArYWQVwb6ee/ZjYyn4G9GDKDICqTPQgV4n
Ln7U1FtZx6sQzBGEIIQ44POw8JtU1aJ+EmP62xX9q99CnCB9KlzBPf9tac7FMEFf2n27IyEaKrHM
NtpIgnaQ/8INVa8mtJtp3UVHc+giEq26aplZwOX0Jn0URaXjl9Y6vFRz9Kehlpqf4EEu/RXgUHl2
4/ge1co8Zk6ITjwb1nTw4mWeeEsk4NmR1OVrUQ8RvgfgZqHt4GapveeabGb+gb0NRV4/lzDz2L9w
LHBByAz2bt4+keJuwByHBAFDI1o3ChEGrjDIOxjBCWc4MDUfoem7CDVsO7vGdvraj5MAgWCssLDb
Zxuuzgoy6qxKac2b7vbQUpx2Fs+E4YLVBKeNOQEp1NjPmZwBFGjw48diCLcpy4WPRSMLrQ1R5aSI
28On0ysBzw5wcP4EyhJRyPwWm7eY/ZyYIChMvdTWjdODGkYs1pdoscfap+aKH+meL+yiPyp3ZhI2
jQ4+tP1ZmUYEH7W/DAPAiUnvb5oCXD1KCgwFNrhzCrSzOloo0acvmaaKbQ/eRytHcxf6LRKGNorO
rv8ydWTOWdFLUKlP10Bwz8/COmLgF06Niiye+DeaVgIKOgbtdcieIgD6rjTM6cu2r82jmm8yQHST
heC6C7wji8vv1EBAnJZ1chpVLY7alZczP33fgJLcTgX7UhRxvh4c2QHqMwNaughCgOs6AJD9zDpL
2B8TOieeVOlAAtDUIBCAbNFmAJ6AI36MVm+uuqQFMxj1qyFDJqbpQ7kSEEX72NDffYVOJkyydaaT
Lx+r4rlSgtmVNh4QlWzHrjNWsQ/xPQFUdYzmm0Z0eAS/HyMHjI88N5LE2gC/mL/8fQMZcvYR9k20
LeA/baL5qJXPJ6Xve8n88Pve31+YVZ//139iybzZNBIjLevhnd8agV4V6csh/mUxFFriuSPLJ/tM
y/hFS2s2nlYu9QH3VkQ/mslpefVnN1RJTvsAoHZq/IMh+2jZZ+kvS6A/r2H1rVIavCw+YiM5oOCC
vNDJJV0+uIBkumjFcAFnlGg4XojI7FO5o7+d7JNhlj+NQbpwlGLj0DuGFuT3mhL2mczuOusJQvTw
NBnRzouKna9C8yx1eGfQbvGpZ+OBNfqzSM3mcdT1XzZs4Q90Z2RGG2Z+0+xmN/KOAksAM1tEMUN7
hM/kuyPu/fPx31/Bf2nNSIGP+ci8dbD9Hl2i3oAS3HFRiXXUpSSJMNlaOTIgdLklCGljZhmExUAd
oGbsnSDFeCZ+tZ03cJ2xPMZiCzy6WINbi1ZQFC+rJo8+hPcQ2yy5PioOoPvVNU7NxaA3v3tGrvW8
VoPLv5u8wItZouAgFshctUMzxbjTD37Vbfw4ksJAoyjZItTYNOCZJwSYl7L21ELCRHMh9rb6Omyx
5CQu+vUU6lgOTnSr2glSmZvoj6gNbm09vWhZkd+beKr2ZQ5bFHtIdi1UAu1MEDOedd4X6TFEEaIp
fox6mvdMRTw/L+8mPQGDE+nDpLsTJi/tw0pb+4DXjVFhTTZYDuIntQ9GC7GnKTOGDsaDRtfr0BH8
dwhMwzo0f92ztVWR5+2BhMC379bh/7T9/19tfwPVGq2u/7rv/+Pj66P59fWh/tn4/9d3/RU7pP2B
05t+t4kd04bS+A+0o/kHvWmHgYDkrA1Z4G9wgDXPC+iT0yV3TcvRcLD+q/MvdRKJiPDwHN0ATeTY
9n+n86/jN/9PjWj+d2tu+tMW9iTc7P/UJPdIuU8y8uf2udIh4sbVK1rlefDeuHsE3kfPbORBphKg
7Pfd7xt3lPLw90NJXjiW+/G1oxA2h/Ji1Wa/qbvyR+28KOA+T0weOsSigIyt2BdH4GaCXSmQ+yqz
DlIkJgmYCCM8VTJNLLV4X8YmGGVE5jK1mZYpKGtktGGIicwzUZhInfzqQbeXfT1l11A57xXUOGBk
p2FoUNXPg/K0QqraOcx1LaMtWHExBg6zjkmoKX4nQ5dmHDJfDMKH3uHE2LaZezexTHZJxBgEB0+L
EvNBpTERf1L/8f1IRK73UEJ22uS9JAhh+ATOYB3TMHnMO+byQuWXpunhl+TeCRjwdErUNR07EoxK
P3n0Clr92QhtBZ1lA8YWUvFQHNpheHQduCHxaNQnrS0G+CMNfYIomPYc/36YBTVrVpFCBKKywuU2
PY9hNT32pN6miWgIui7XfR/+dEq9f4kTazUMunxuu2EvAmM4JZaKqaAgaCGmCs+l3QR/3sTahmCL
4uBXUOabuqpesHu8BAhlV2MTF8d0AoKDXnc6ZVphMtuO94FRDo+RN95jXQ83UaeFcO+AedWajpHO
R79FUYTD3+mmLeAM5MAVOB7JzwWbEmCcR/XgcCgM2/paJYax8wMUyxLc285t+hSvsWMhHxqDBx2d
mEJahVnDP6Ane+46p36qxixaoSEvj8EA2Tu0THouOkrvegbxGEaBGt8D2BZowaZMlDrlOu5pSdb4
urUrpGrjwHRcIcem+LoZblufiybaNIn2bMxJn5Uv313Rhg95sC21AqlNjU4UoU+BLs/yNlVX/Bwq
m+s2z5oNBwHoYgjUFx0qn0WFk+jof07k2+PXY8as4uxZ9bpzjn1F7oKVX2E5lLvJ0sRmCrDNthRk
pyhP6k3PmZbfLOSn9OOe4AlaRpmfHoMebFTvd5jmers9Dgxm+AuFDT+ATc7U2QVL4633JubTY3Wt
M8bydtSOR1AXj6U7STZaN1zD0D+mJS5kvZncszTTaJcyZV45g55fCkegBwHCzcxlmDY93D0yUuJg
ya763qNreZ+65leNrB9ZtjleGN5guOrxben5B6MQ96kgr2QVWSQX1V7CtWRE+nEg4m+hd3PmgmrH
XYHxLMgF/XWin02twNvcZL/9vE5/sT4uSVj1PuKGE0ltdZj9ujoAXxB+NGlQXHM9RuRJ73vZaQTU
mrl7gc+UvDTp0F660PgUiHRLmelPHJ7tjSqKVV7g26yacNgPEpqikcp4R0t14yTO0p+Mettir6fL
DtXcLvJlM/DKmw2JfzABrXWVcfnXjKauvsjkMg6n7MsItlYdhT/56GFGjTRyDgy3gIaJQN0Iovwl
1vu7irWLlrvWO42/RaY6+2cmKczNIkhJtDc/myQhU93OD0TjyFMWOPLUVYM8fT80A4zCNS6t3htP
kt7WFm3xvSn0xXesQldOxbUVL2ledrDZhysS1PA5pbxcT3omVvRxxXng6udTnQ9rGllNlzcPk6+H
OIQ1yLyOrzZh0C4G5PY/LOAIFsYep1LlvuzC354VQgcHnRAgn36JKmhI+QCUFMUZ/aMBdOUUxvqK
tCGwVo1+lCH+YV0kEKdSYowp2370XeOApggpvv68WyAnX/lD4CwKUiwuUe1cs5DfEC2pcSpCjvtW
PTprkrmxDzjYD7taIK33AsxB6Oq3vYVI0UNJcvTTAM8/MUYZRIxNF+L6UTPSzvFCoKd4FN89QV4e
p8gthyLsHfhhTkEKH8EKoKB1lsDQFIvoXBmAQQtIrnXctnvp98k+NT8iwy8/66ClfCa1AZR/516L
xnbIFu/KTy+oLqU5iGefF2rXJc60jYzBWAQDtTgkjGnpMRzgVIsvjD0PGZwiqqlUc6vdp/dswZB/
Nyr1hm46wuKjr7Ky6RGkVoeaOKeoKe2PwEzNZWWQ012U5I54MYMGbEMLmrdyP7FFvlKFriQ0iK2W
K7F0ZeM/pVX9YWXCOXkkYj9FVe6vMSDMMwv+ksYwy11B6tQ2mCyx5hUoN2GfMgvF0nQgxJ2V0cFO
lhvoN8Nq9oeJBo1RlZyqrrQhsWv2DWMc4t5K3Jvct26kV3CwqLPgEJZzEq+Z27cK8O82c5bf+9cw
1h+aTVOOfWMNOiRajOaoCKLCHd8HHH/ToVpRDz8VaZ7R1qflD1r+RB5gtUJtGNEhW9ZFHT4Zk+ye
lI/qVmvxFUztnd6S/ufY73sqF7r5qa3yh1IA/a37EbSlRt8kGqi/hdYb9B966zSrZVQ3e7S1bA2L
yFqRuqcWfhvHqCUxvsRd0yHnSrKFMxXjT2VoK7OJwg8WrXjlTKK/NAWZSbGGYTPT5vej49Wq8rB6
IAHsHrqIRouknAiIJagHT2ixjDJMiUgEyxtYsWSZNsr+kvZb0Kj8M1S4sGmEB5dVV5b++fvG6mA7
cDxid9DvwU64RChhMdRXPe7STTCEtzD3bcbDHBVlkr2NSdNfu2GUL2FkLirVT/c8tYsn/J7rwhDy
pe2BQJoaptLvh5Eg2FEnzHj5/bAa4dPUQXfqaukdZBBiFiwrsXHrWtx6DmVoqKBNxhWhG5WLz6Ie
TWcrMsN/zQBGIORsP/LU0VeUF+G2pqMMH2FIl43R5HfhD95t5MXiVRRrP4rw6jtvU2mNLO/psIBZ
/DqF4XCIO7d+Crrm3Sbl9nXOyoKLMrsc2vhi92H6YPCbLRKvPHCiwrMSKN4sC1WdA8x47Wml9TyW
DQ5+334bXMq9phH4sTGt+qlm3wurjBcoJ5dunjY3N8KwDIcfb46odeTa/trs00uf97x7+BN2Nd6K
CZbvqu/LaYfBMsA5F5tHv2L5ZjgHzXO+MYnuqF3LX6nAUOumV94TAN5xiVFwNdiqvDJ5/qkolLp4
rN7bAu2YZQ6QhGijPTEYPGdJ/6aRm7GwU6jLsu0QhbsQ0a2wQN0qkVEgRiBGOA7HPU0+5+wOJR4n
qSdPMJruSWq96E5qP04D9KJpKpjEg16Hc+SaSwmxa/f9UDl1s56K6KYVzL+KLAtXkaz8fdFihaTl
qp0qMI2wChUhs/hlI0vPzp3BJydMHAEUw4X/WI0PKoiHl8zRiHZh3rdtXApMViCd6wi4gKaPwYbM
yOyhbfkGujlz9K6/dJU2oPGPSBQ1Zb2sbWhcbaIduyUJV9GZpv6bShAzcsRAVqdwMHQh0VUJ8kEr
2bd+29wQrod39MhK178mejo7ukQYqvR0FswoqurZ8Bk208YJW7GsI+01Bbm+CacYwlMI4wzWNRPC
3tuaSB4RqwIkwtApz9O4Qv3voGfEkUwUzbJj0ydGrY8fQQ+SChXlFN3ab3QZ+g2j9jhQd6tSQ+Qu
yKQ3Ckznvm1g2KyHH8RatGeDkKR1A8Jmm6VEAgdpt3eFVh8Gjc5US297k6K6WUIdRhVejBmJz18a
4mrkxFJ7m5neXhNcNLpyJJ8kFJAkyXO0SfS3QmfMT5TGdES2m7yhXRxsXJVj4hxd39t0BFbeWk0Z
N6VvvEEkN0pCBCgtzknsLslD3xePdWaUmJ3kMco7ICxssbTRpd/tHUsLaaImMZQJR9zaSY00ajtj
M9ohkqAKs8Oa+W6Bp5SEKHdw7Q1W2/KUJe2h5io52QyLT+Vf9zoYEK2TRztk/YCfGsvYNL7hASWx
UgOKV4fXyqB5WvZ9vsJQbp5Uiv9KgasPybX4+5msmNJtVzRfQyHNk2vqTJlCjfQ3NPb0Lm1QuDHG
/0HU6KS1+sxm4OG6YQyJ/OapohPVp2ZwaK1qYND1a859fi+1nsK6cLZdGcen2PW0e+FNB42M7vco
nea9UQ67yR3sd9ig0iu/EJgGD4C0qXBiKkl9sMx3mmuXTi/MpyABVCHyDhhqXXJCrhtOyPqkB9vc
q65F7mIyKyf/gBPU4QPiPcIpLo7fNwTEF0dNuMyAOS6OSweX1LIl4Pow4Qf680anInLdNGJLCRg+
RNWm7CitJ2nkN1MEwc71MCClXuGcTB/rccpnduFwrWMqJAQmHADUBMSvxU5L/hYS3zOYKAlXCuaL
HSfV6e+bZvATqNrrtO3PfNbL0983zFz/+bAf3kK35NxVs0bBI6r4IDo4KxUrDR3nhTa23aEpje5g
Fz/SxmNuxpbaSefo9XSy8vgNYxPuIHwiCykxWPeEUh1o+gG/cERwUwFgwYmNal2XcFNm2Y6L4oLm
WceKMk8g6bqfHT0p9okRR5cosaw1QfUXABf4WdLwoqGEX3JywlnF3ruAXBqvYDGUC6a4Wz5s1KRm
fINtvKRAgZoRVgxaYxcJvlCbKDOdBVf6StcZL8UTgeN9/KzLyFq5qfQXCupFTpuZ71AfQemki66F
SgzXBRtEv5Kd3La6d3cnP9uWeH8WAu/YkqxdjGlsz7feNcYroJp1w8xirddcJgmDaEtdRhlf3AS2
OHX9Ja+xKAbElOO+C76qIn1v6SMuxBD7OxXmbKGCwb5VXTtMjHs9TD47FSfHwfCd7Zh5GrD4apcZ
XocJPgu2yjbPWOm6j3BOWc+Ktn/Oyve8qMDvx3V5E1r8iXB8ZlA32gPZR5jb6jh4LzPjbpPHe6uj
HjbhOAgaFrgelRd5q7HUqmNseQjJVX1tpHro0XqwrCcaO8T4QXJY/axp/tW2asHIkj24LcbiGhTV
Z9k5cltbQY/Zq2Bt4ETx2uq3bIitx8CGG9z45VbG0GwMwL9bzzHFuX9Vvjdthki39yWmc9g96dmH
RlEZfrqHcc9y49jayS1gOqfgq8C+1Ac5Vg6wsth8k/jmAD4zWaAXJx41BIY7DDvrwBYMndPMPJoG
tYU+Ne86EBd66FZ467r6Cae3w5poync5T3HJm7avfTR2tywABlKR4fjOlZCsJO30Y2Un0YsLV8zF
4/voGFzmKQ2UY9nhIEedYK+/H9q96x+/70mr5J4Yd42uE+zsxAV8aKfRcFDv9d57sOYCOcPCvLFl
fk+0ZNjrKVVaSOjUUbM14iomBgUGJLIDg1Xg+K5cEchKfV/6nXnwugnz4vfdPsbuSVb3EWbfsP37
KbytAYr/+V9//xOwH5z59L5HbW5MDzYJdfvSob3z/fD7phsF/vm6V0tTdjajexxsXhmjrMmL8KJy
hCzyJkrCCqPIQ8bDiUjCH0aH76peuwn2yJuJpmare+Zn1lt7z8yYSk8EG1aoHpleAWwoc5K4at/F
qcdh5C4r1WyneqxWEv1/xNck1Lzey6NN7kNVq3FzPJucMLaJfWwNy1vEcEYhPZhwB4minTJL+/Om
Ij94WYVgt4FexlenDJKrEfnBWTVymebDr9SL85NMqgJZEDcih8FWK4gyrfbXU4QpTbE3cg3lMSCp
vH4omj44iw5YuPJijBaxxtbzveSHIP5QVmNB/3785117fvb7MfGhaqGce2pG4iwg65zg0i8KX4nz
91OFASehtwL4cz3YDLKdIPlpZQ1+Lxv789gFp1JQvRZ0Fz1/Omtz9ETR0mtpIoB0Ghbeg0UE+p4j
8LWJYRF6sdf/SG3rVyHz8aEoOY3YevVcWCbLTFJ5BNgJMwQrtAK3siaqDbNwXbwjJvHXnPDVBkwD
9A9oIouMzyFOqITIKZW+IS1vAQMWLgEvtbijrNHZBJPfmm/GR9oRsPWSkz/fMP5mAFpr+wrXLCGi
sr4AS9RHSaqpAH+AWM7FhsP5wjbcaR0amrbMoza/jkyEIDS3ugZ1yyZa0dWiYF1BddxP06aM3Q++
K33qesJ1jLhdkBxOJ3MS6SodC3mZemFAB/y+C6k2cIfhNKR1DYCqIOIX9c3ODJSx8mPTvgbeJBZN
12Qbjj3N4fsmZ0lZdiBgSjSfZyW9aJ+EZgC3wPvBmxSds5ipc5fl5cFpgeqMY3y39PLDNnNsfw1b
sNA44ZT1qG/zOGMN5XAEPGZ8jONEHKBS0Qr1mvER+AkkoDIcNvHgTQ+eywyygX66V02yVaUXHYLW
tneTUV39KQJL53fkGs4VP3YmR64Fp/B7Vw/UHK3bsHvwkH1n2iMw3RTWIcSlvuhl9DOjsUkQQ/1h
QgtIkFkbs75p0PFEUnznefxCVuqeVvW5E6O7bDWZLvlMmEt3SjZO1vRnmghEdMs0WgvL/dE4brEb
zbZaagg6N983+GpK8EzhgpGz9yD7dFm4aXzxaXcci2Y6JwkQyjKIX31XP6jS4OBKu1BfabbdHEMR
t4SKtimj1yLeUP0YM+ubh+Q5cXStabJAjqCfNexiMCJzxme/MvW3Cl/ewQzYgy1vcLBmj/XZjRR4
TPmRJtrVUI37EoQVzl+Z+YtCs92XppnGbdSLdl3FtkNQUwijM3TyXZnE1UGCqz/1MN42stGcLalM
sBli2LdTkasfKHe7ZQAg4lSbRUnDJRPLhN2mAEjDsNt2yeNQajdwLYCPAy+G14ypeTbvXnk5inM+
wrWHbLtP+2a60uDpD1jxGYsaxRO7oL6vfe23GHjaJw8R2Yd27WV5bwhv4Xo0jQONpldOJv4RHrwc
tZfB8zAqJzDbbDyatJqd4nViRj8f3HCcfkqKNnRe5pHeIVLh2P2t+6Y6JXVXr4OYc1SmDMFIkiR1
E6pJhlf1VqbZ0TDNlKiKvqcCSngxssp+QnfdwgG+upmXrKV+kY2RnFEFhcgVe7HCy0UzPFLuC3Xo
1ssHONN2vcHK/jua/Ghvy+5kBZP5pOFRO1VBhgouNJ81G1et5XsE6DXBWxC4H3NY7XeSrZf7REg7
5s6rYjQEEdokAhPeYjcSx64MHwvOTw8c3a9SDxjIu4vWxAGxMALt4mh0d8I+MRb4q3eB0t03qnDN
/6y4kuiZYfEKo44/WufQrLQGtF6rWEqhoPl23zAY8tRpGlvrwNGRqE4Li3VkBySFA6pfNJRdRxAd
2dKF/fcwOvpFbwNv6emZvHVoX1exPfIZlMULy8xj7JTtWfdbjM9wG1stQRhYehIOLEEZaMzDNVrH
bVcZ5DuYlveSoSraCIK4NiU8qRP5MlyxU+pev298uSYSuL7m0xYedAUty7FOjCOsEzEU7BaEJxdx
MF0yC/iH8PrbVE8UicaYrosSN7Ft9i62vSw9WlGOUnSqEN3NecxVJ55IqorXgIhfJ83OX1IdKVzI
5bugMklu+G13Tg6tmt7Vs6I5hJIyLW5T76vrT8zSYC1RFeBhGHZJChk20IqQVjsGB1NL7UWinOaU
2kNz0o0v4lrtpwZa4spPou5MhBrZUlVt03c0nJXZcabUiSEDkp0ER9Mv0X1FunXo7cl7zUfUrMQQ
rUgzaGfFm7jjYt+QS9c+MAYT98grP8u8Q0c4P2IIA/bGRA9ciOFh7LX+0pLqGI1kaDnRV5SkzlGQ
JzprAsRLY3T1Frc9mtHA667/M2r//8L0mwyfoaT/16P2c/QVFh9f/+vf83/7+evfrl847v4PXP+/
fsDfU/d/jNmNPxxzxsBrUsfjZjDg/g+DnfaHAZtfpyh2pKNZxCT+x5hdd/7wdNMh7dCgwJfyvzdm
l7qcmdP/9HtZNpI813BcSdGCDGAew/+DlG3Rq9MDr8r2+kjDi+Dem3ARsRQ6RHqjz6HjsiIO/Yax
GmpFFZ0qgkcW3gii2tWHfMnm/Iao81VrGwglZnz2YddR/wYIztaN4Whbq0UgJJG2lZsJye/KHpnX
BfYTwUdqYw/kXVW+kRP43WxpJVACM8xbFZ08j4m6tCoxsDTo69621nKAEWBJSi4UuKi6+jzl+XEF
OdJeKp+YDpT42rJqgz0kLDqTwBo3RAW9B67BR1LvHwpt6+ODXCfu9MsVpERT1qhlaFC+5zXHjcEf
8wWgmE9vnIOetemQuZDhOzr0NIeKcN1bxTkNkh+BPNMaK1ZO0PJCxTlYzmwVuBV/7SRZaPJ1bbs7
J+I1NRsmz8pMXis5I0w8+wYi49coDLEFokKktp4zjLDemgZ1byKyTcngftV1ZD5rrCu+DW8MQlkT
ufsIuhaR0o8J4eEL0Ej0CUS4kMHEK+/uaj+5Wg1FtTU8dQNJJ9I9tyKrMCM3S6N2L7Xva/wcrDfa
s52STshFeDdl8EakLCJMhrmJocJ1tY0DN51pjpA8UgoBvTDeQw1lksJGJypx1g1/BuoijS5wK4H1
QJbrslKWyK8rU35VNd/P27MhLhIwudt9hZ4LnCfB6KNkCRG8AHHiBSsCmqGwJD+jFpCQ7bSvKjL3
ukWfy9SR43K9uQs7t4dtr+xLjXZqySRjjzY/O7oyvAs3lqss57AO4fsBCFfzBB6MUlbIW9Hi4POb
FBwX4Wu8/KAI2oUTFDH4b/a12N3Sy5jxW+hj4Z2lVvSaaO+mm381JVehbAgQT5alOSP1dDAmjH7h
SXfxSz9l/IfhOBEaqh8seKutPp3D97QRaGqhaOeCMF/i4BgPLax7BuBuUbDDb/Uv8gN+elG38Qp9
Hn/o5XHq0XswO3wY8COciJVcy1T8toGtEIm5dYHI0PmwSb1Czl8W4uAG6GU9bDt96oBrq+1iWc4v
ckbWJqo6dIt5/co48EBk/FehcHbFlegJJfY2rEVkILfDiwzpiDt9dm/Jt9zQtvxAjXoItHgFrW85
lTZxqAaWRkarcfjpBuYlLYJL1CLJUA4OhqqM1tA6GfHP/qHQBMMFaBqXpOvDcQm5sBLRXYbaOCb0
hvmwGhwOOVNRyFCBhQDZAYpcEk9h5nJ6JDMcfYrJ3wwjZhwbdcySRsQXKR3mtmMyuyhtJmBTb33o
vQHJ2GduNrr4fzpNxPgT0VS7hfEIz2Ja+lZMpveATTIVxSpDPYA/XjBTyzkyMbb7ajNE/W5BWkND
ODLHW13J564aGVXJ8NgWzQa0aLnHrf6Fh1csewG5ya3dH0Pd36pBf5r+N3tnshw5kmXZX2npPVIA
KCZd9MbmiaRxHjYQ0p3ErJgn/fo+8OhqycgWyara98bEgxEeNDMAqk/fu/fcVjXLiIGMIXMTWupu
5L9bNyYLXtam4dYu0Xo8UT8lG3OMX9Mmuwv8GGS/Nh7gOFQb0x4Ih89eY1PyV5p5wBiEcdDWkP7N
18Iv97QWb6a2xo2pPCx3vnGSRazQpp76wTC3WgzEXcFhaCSYdj3aHPqAFDKRufenjJle7z/Xwj24
s/URqRxkMRFWVQoXvzH8DFZ7cGaFWacNoCVYzDaIXMizwQxFMRpfCrsNdtEYVNvBHSn4WCQfP/UC
+lLWwtR2rR1JilyPJNnEU1+iBeIvYkNw9ob7y6Eg3YdNhQ1IvXuzcVtKcemIvwYgymHC0j+qGXZd
a25HWG5FwK/ger8WMQPeEBoZyOEeRZSBAdeltwOjTnnllw4CuOQNHyUdGkYRkxrotoHH8jwhdvno
QdLCjPtauBpxJejAIe6m574M78vYjAkm0Kh2S+qtKfplk1B/LsnTW3t2I+Ht5femizmJpDRQoMm4
rk0bjXYwpfaK1T7cy4rmb6oZJOpe6JNwlfvsAHZbZ2ZNadriJ8L15CYZa4gd/mTQ3uYwZUOw3gup
0hsBB27Z7DFs8ifFVTmwNOIOo01tlMRODLTnNuhcz0M7DCft5+5u4ECycgrbOJiCp9xsUGzSKJQE
eG28Ck9KmVSauBDrqwUSuIYiBq/jbkm/3LkNfeKIu1EGyb3NxhE0ya3/RJ7wmR1s1Tg4B7gDN4Nj
Buuod5g/hGptoknyqxR3MS6AtfE7pdft1d6nsGuwrfrU03hNA1RBtbQIQSuWdNu3SC9ZDeW3K365
Bu4m+leMriC/GVWDfhYZW3AKLe8h8lHfNda50eSXEHCTkWYMCyL9JXsTajsAD+lCv+nVS3koQTOu
gzGV+IbZHBOYckiwBrWKums0+Rdcrd1edhO5aBPREvHcbXSyp+FMEkPnombjsZ+Bem3AgOZj0zHK
FXsHE8qKbmCDFdZW2yFBIe7K7M0g6lLa0bozrecklZDmSvUho+ikE8XIORhe3Wr+yurkSvANNFei
nlVd7tJIocydp2/PLa9ZhYGtDARaf3cj2vxDRJBH0rj+qJz+3KcIikMQSeTQNeeajsy+ZNQ9OTz7
aU90hI0GKUlSQM4TyfNs4Ss6QXvCO1GEqEW85Q/vZeU/y9CMVtVIAGKpGABUmduvQsiT1mR94Sm8
k4qKKDOTtcX0LTXdd9kxh+Euh792TkSNumP8FS4SRJMZDMdLhXkl9eMVYMX3tK2/Eh99k8whhUwJ
5/L+03LTp8HEo4KX8RW02Xdj3Gcd1kijYBgiM3Dc48yuHelsCw3w1qa7yjpN0s4zh5XtVBfnpJHX
YY7HTZO0N3Uy3jPWHiBgrmmOXcLMQlw/LTG2s3sN8/CMQrJflan1bPf2E9IkEOoWqaVBpS5ZRZCv
dwhYRRBT0qfpHZLinCb3jqL157UsLPPI2dCq7GuQoXQxpQErwuj4gAL8fk1cz7or8NL3IFKqaHxP
K/x+KbzUyaA2LepsTSjCup+6g5kEKaMG72KNZrmOED15SWhuUzyXa/IskWnJH2PYN6a4x4GGxZGA
TZE28dFT4e+JeaEo23lR6qndzODhUAdJRVRFCkPGmjJy8AjM8Jy3KR9MLOQE+NgT3emsf636EYFQ
ab+KkB8iZ0ElbjGGC535FJDygnPfOiI7YaFRArDMkL7j+ZTH2DUWvktH2GJFpnkl6TgMpi/vZW0c
OrP5AiJQ31ns1anfesR1Fw9zEucMlD9cviLGAIhqlpA8le6CJTSPkKwXqgC2ONd/QvFdb1oS9mKS
9vJqYbsSp8JUJDol4XBTWNlz3pFhCCKcOkNPexm0/dah4ttnf+L8Gsgv3hLxl5ZvIDzJweO8sfJQ
MG2r9KGYRXBP6iiwyiKhFHdpEaEk3LvTbJ1Tsh5FFZPLuUQMBkvYYL0kh1qS+EFr8HdmLcY1shCX
T0VMYb8EFnZl5RByDqTSYIR2iwjwIbdQt3o2dSBI8k20kI2pz4ItrTVn27vGuTdy95Garl8JSFGd
mlxqV9T9YDjqs17CFbM84H/dTv6pFQLyDmwd9DkVJFujzcAffrOoJw+oH3/ZTnnDkCq6Y31UK1Nb
4jClA+7HmEcm1Rjt5pSgVYgCezdnTkFLfl4Lf+jOBS2UDceKU0OO2PMAjZatiWXK7qG3t3i8VFUA
qHMNnkyree4V45upG+vj7BP+IeiQX2D+f3Zt3z+h+nyxUH3wTEfGI80pYJJkXQ5av4sl/LIhBVMs
cZjQ0gjGFPhICcq0Sczsl+hMbi6e5Yk4Tfr6+d6lmu1zojbzJXQzW+I3GThqwuej9NgZNBS1JArb
MwS8vMB4UvAaV2HzkavWvva1Mxz8WRNjmlkr15t/8w/WSTnCoz0r3AuJ5CdPlqQeZqxI1PIMx+cD
CzGHSJWTWGxdubsuMqJOkR3Jwkn/bjrRBQ1cuhKGn64jr9gE8/i7e4Fnk5Be6RLFbC94C/9pYjrl
1Jh/bOxnO7/3zR0A7U9F4HbT1NugPvkUu14nvgk6Y9sVxffQzO9TJNz1avTVJ8O4eaUkHkIOqTh7
3WCnRUc94Fi7LsCslVq85TQNfaYN6g3NtcPiDo09NMajz1ZGbhjRWRIxR+Xoj7YxvvnKfnA9n7wC
h2fl5h9REJFdVDThmudt3tR+P9CaBKXUxtEdpUtPPB1sEAeAytFtcHH5WYSfbBEeJR7xQyPdbeQ2
C9aj9SNkHSbgibTXj7YH9KuMwNuGj0LQwR697JgiHbrgxfnd6t48+7cUU809IaBfjVOhygVnempN
ZZ7+/GkUnGvr0r1NtBOMK9AjN1UtvEOopHkRonqZWiSWDuAajvr9yWBQiaXMyTkjjOGptTWJ94R4
z0DTk+WLsqgX2gT2SHljxsMHU6MKKCzZMwnChXD4oOIYJvI+GYZcTA3s2EVqIEv5K40L8PHW19i4
t4yJKdJqatGbvgJcDYVfrfhdgHRsd8fcxaesbt6yhnQ/5TO8C83wdyF6kgcj9+AYDCYm95kB6/vM
uce1QMLUHN72JKikEmxVEdhbEZfd6c4egv5+XOxmcc94qfQlwStB+NTPk7svZuKDhwZ64Gg1p867
n51WHFBdnhHbV7cp4MSgehJ1fC3n6sZu7Q8inTjYxmFK/CuNFo91PU8rEvVg3kTIWiej06sw4cd1
Vr5lZAQwic5O4+yU266C4Ckw//X5gprPHLrA1twQSo97UBAEXHE4DWnnV/O5CDtz0xWoiBqxmzQU
o7RhsUuw3bngML1hAUiXjruK2jxbBTZFYK1HhJDlQ+71z0MFgQbyqQIIwZSUwN1dS6DFSoxYUM2g
eIYacq7l3iTX+ihmmy7qpLb5NIWoIvA/NMQZOKCot4KqcVOGUM99HqDM7H9szS9sav9oGw6RK0Uh
b8MG6VoNA76YZ47NJP/xlo1NHzXFqsaJghIXwO6MgVcvkP0o+OsHuEKetBGS7KfCt9hGz+YG29kt
GZLAJS/al7irsH2G1LJ+4mGKK6p17rHfR0F6zPwkOLDtrY2Wqnowy58yJBeGApibRY8ncNfOKlg+
i0U2M/uCeQ6sajjWsSbpeAjolhQ2UeZ9665G9Ixr4YJaaztBzB8pU9Ib13ZI+hBPX7F2zcUA1zt3
feUjmW45Z0RFi4NsPmIT5dSLbIIB2CkrIgJYTCT1FP3Wye/Q+qUVp1Ih8/6WQ0R/CwhjV2l5DQqR
ExhWwLDMFN5L1eg9Xt34zm/OoXanK+2QrVfpNzZFivshIhVmud6e1SY3XkLqkzBnrGfV3BOqQX8k
i4tzXMK16WLErEzeoNFkObEmvU/uV1YQSwbDaOXPxG21EWFhw4yrcjCTY9UZ3Q0F/cXp+weMZtk5
Uz24t36p0SohoBwYxjaLByqQubIJH9dQMOdTN6YGCHadrx1FQUxoD1YMyRrscslCL6FDlc5vCWr4
VZMyzGcZnj2S6GIZP9GYLJlwTPyNXq0t2o+bOMX9L9E/etGwEjD7cIGCXdZoNkV/6dKi3ujIuq1H
ibuhOYwE7qYjAMIwmaHx0f5S81cC7wqSyDBB0hjCDUJzdhjMob4tj25evWsEtJywiaoJZ8LZplae
q9auWZihgytVnMhCZVqY3s4AaXkU+ler934IY9qkcUdgdx891Rb7fRQ6Nz56UCgJ7gZh5i2kjwQu
YPydYTFV6PtXQVF/2TbqgKAn5G6c0PvNl8DzVoALt5UrL40EIZqqZ1PunImJRwdoobLEtupQWiFX
F0O9qSjDuCrZzvk1mN7D1Ia36TxCJODSVE71Cib2z2+WRXQQPFyX6ORVDY1OOARTaeFHUGuBanGl
nBQyirzFt4HaKPAu45BixG/eqxYCb4WD3tHOnU60tfJ672nEQuSUaGoZkTx0OvmFI4hzuYctd/bl
rnVZLRPcglrfdP1bYMkb0OIWdUg9r2INA10roFYtROuhZ/Tc0AcGbFB9FbI4xD5+LWmJ2zGCt+r+
YGC/ZwBG8JiNXyuiENEBSQuqIVgo2lTMLA9qoEkhfPejy346VIDrlhSZktg/Ek8BwQD77bBpmWF1
F7nuvoybZzNgguY3yPmtZlOhFd6EA3GaPXprzMAm+Q2Yy4pq3jnju0lw48vsAVsYy0e0IZcysak/
aBo2ioIhIYcMU/AqCN2FHUNzpLL9h6JwY+gnr5XvfsWmvUUs9TSZ16p7Q/tJCrxbQZD4Kcv0AdbU
s+8nN66QzzCa7DWe5vVMOwjSygs5aryhhD2sqx/8xD2JZjhPIJ9jEAkrd4zPIS62uKcPUttJQk0n
IDTYcbSdr/mkWDMN4ymP79M0uWmc7MlfdIsiKdBkdyufO6onI8NwpuuCm14nWHsJ8na2XhCsbUS9
KzHPj8M8/nKRyzuyJQ4VDYxlqCdfEkE0Zf5jTkrEymzq97YVb2M2P+ZuZm+9vOJD+DKF6RE/1AmF
bWJbGz8LL0gJ0TH/NiWbuUTS2RHAYtJPkIpmtG9i5S9Lp1vpRt25c/k1DPFT5ckb/LHPQdCDAxYf
KMyS1WSPV8/TD5iWOeZyevNvSx1/2kZyn4snHAT7pqATMH8FXv9Ca+yzSNi2ydOgXlh1kbF4W4Lv
XNB6lalZ7MRgnHoxU8BtkDG2ATGLtq2vokL+2xSU9CV4FPwDdNvbYFobnv5uLZKNx5F4DQ+APtVu
lK6837Wq7rIo+jAEDSHbhJxdxNvIzt8lWZU1kcWBNX4lTYCoqF+1cYKjyW5fdRI/JDPsByWLzZST
CJum/ZMhXwOnqQhAgw5fif4zwN5UwmcSUHE2UxltHZt3axkdUAHHvu8Z1/O4vYwDFVQcO1/jUIh1
a6e8dRakVe7gG7Dmm0bLY1Eyc+9mOm5ZeFdPbxKCwuxwpWzvG+J9c0mL/JpZ06maqmndI6WI/Uf6
CK9sL89zSMdq+X60Ed1bayZdJZWO+ZnmrMMmFKjCB2QxOQgUg0VwixWSVi92bVwQoM5zwfBDW1fr
1ZmCPdoKjrjkAgkZncJYKbI9RUFQZ3MrcvmqKXANY3rujJHDcW2g8Ria167nZIORj04HEIUVpGdi
Hcq3Hh82RzeCBQp3eHLK5L5FRAhNaglyigEIVUSK0Z8fJxBxHhG7W2PEOYGS67dXN8mxWyY3qvqG
U4AMNuYsm3bOBopJt2Ww/DTrJQ45GM64OHcsOefeDD51Qb/ENbHFdTOggfEDhbNe6eg7miZvA2O2
WnlyeDWHwliNNfcwNUbTF6RY0DGoSvKBI7ulxMDZsvMNrm6KwHrHgXayLXoUcmQfJSv71mXd7hNU
+V5Xm6sK2vQ8UatJZz0hTV6bzKHWMqGKL6yBZcDMM4JnPf4Nox2qwKa9s8bniPIOY1Z9MvJ8l7ao
DMgeSr0HVsecjuaTFOXei6fu+uefwp6BXFngCkVPPq5i15p2gaJbpaEZIj+YMr1LmwiKyhLAF5Vj
dhiUFV5ar/khuOzSTnZzJHxhOCBmPoyQ4ryg4QKZzdYbnRKsNk2raB76e8S9ypgcciFVvXZ1WJ44
n5YnzKzcWZMmYIIs0wthjclJoAPJ7Paxyv3+vovq74X+iS+oBDKmImSX0Yvgcf1KiolysibfIJVs
R6KOaG+gfgFdywP/ByjR00SrZOudQeoMRzG2wfaPWlrylsChJGgeBl3d1RCyN+h+qTUtnd02tIMb
IvquOU6IujkLZlZ7o6OSmu3cu4S6QPDCqk26GsnEiixWbgJ/nYVtB5fHbW90EP7m5qj33mKMLeKz
FlH1oOX0JMuKlNSkx5/lFVeqn2yHyPqpi80JKW85XVXMil0XMwLSTl4G9OlVRWg1MyTvzjZcj3Bs
OWy6Wb+F5YzmRRv2Ec3MwuZle3ZHmyFfY34ZHZ10cM3fDi3wo3KUf7HDhTA9bj0zqWmikxkdOBmk
5gUBndcFpUmV4JIk2PqhB2SzpyzmVFhzHp6G6KB9HXLjM7lJN32YOCejl87JscyQ1iGjSRUwIPWb
UjzXyrhzyXHTzKDlRkSjWpOFYq0VWtrVkAfiTaJw3oixzrbsDsPab7XaVoQRbhrGh4cssX2CCJNF
f95nt3WX0SsYmYJ4uLtnDAZGYO9rLxebIRzQ0Y6N3PWRoN6cDX0ghzS+7+rORdfS9jvKxHKy+lfe
uL2ZCYg5OjrdUdGjaAkzVDCOlZ05g77MVJNHlJZYGuPvMeFkrIS1y5LJxWvkohWrcboR3P7al05z
X/0IbXS70PZeOLGre3e4BX+350EoPpYAoOR1MMqj5xv9bRCzgHuee4vG0MA2LKu1WYPqpo+vD2Da
aAPTRllbliMOi5BMok4/SuZURGxgNErrO3vEjNqy/IxOfJyH7I6VJ6chONnec0mSbi5KpurCeEgi
DCN9lpwSS8i1rbxbry6IY+NhhHOfophl6BXRw8oOiYOV1Ep3sLVPuadPg3GucnWJEjYxb3iMmBkC
AHmPWvMBBdvWAhZq8v8rqvTa1jia/PKhbeLnwQ3e4T2dfJt4Myzwr/hsMHGXuyDjxuBUcl/JTcW9
LTXbsvbSAB4NJSNXpZwdbg6ax752VzajOvYx45UT5abrundl7q3BJZejyCKYVPTYZveXpl0zpLCs
56gBZyM7gB2Wd7VbijWU04Rgl/rVUuNpstWjqYpPAEGYdYf6WZnBXvKbdk3jXGfcyNsmcuo1Vq1T
SEuQCSzJX23BHMs/phGXCIoIDb+ccE/CAULhLkyt+I1z1a9Ody/w6vCt1c1bKKLfkhgqI8kNJgQ+
mU3aPbf2dLLMpQkA0DMqQM8NsFeZDx8dMw1p7SxewMl4q/HH75GjM0tiupNUhfVAss4L2gpoHnQa
UDB2CBLXNNE/q757T/PRX1sx7UJuB5T8BhaPesSQMROv1bIfuhxUh2ouD9M43NaUbNtJGkQdtlZz
cEfyM+yp/MpUff1BRzg/+MuQNM+5DjUhBDj9oCMk9nayg2ZVJkHF5JqIOZeMyJVkBogpoQyOWbg4
fQiDOWlPrAV936TszEPiCmvttu24BeHDeHNAdUsfl5g0iITZPH47LsZRovw2bT9rBuUCoUmcrFKX
SiPFQ7Ybhsh5ajkmH/RkoR6OO+eJPjE3pcN0pWA7NHGF7uNYaZrx0TrWVbb3RyTRM5qsTezODA0k
b7p0wp1ETr/Ro3P2rOXwxTbD9I53IrVmEJmW2Fzb4ZjPsBZz59ZPlHqJ2tbjYB/PR4PCgGomF1sa
e8aBjXta62y8SugEiXVIZXh0cEKeQ9QER6+kFV2E5pUV4hFGgaAf7TlYG6G1pJNLU0F2j/Xyks0W
A3vfuPvzI0YEzrYcrJ7efNU/NlY6XaOCVjq/EGfmC7dlBy3APBLuVSe0YVwADo3dYenXLvCWZYTG
9LQno7AYN4GzD9CO70lGTzmIVcGxB/TOBDxAJFq/EidGEkGJ/4nAp4My1Fa1XXBXM4Fz5mi46Wpy
A0UqLyqbjFuHZrhrQ/RnRLvrCGNcDRmiVBuTtud6Ubxu617emcNvsifbQ+8hVMTGOt7GywvS4Kq4
dPivMJyVIKUUnnNhQiPQ/o0WLZ3sFZJ+48MOdl6fmafOjUnfbggOqJA8bC2m0CuLh3v9/3Vw/yUd
nDBBLP87Hdxjoj7z8vNvwJm//s7/lb65iNqwNPkWWlAJNuGflHDyH44DCF2aAfEllo0G7T+UcP4/
+LFwYDybJoyYhUXzH8AZ+x/8mE3IXCjlgXDlfwc4s/Bu/qaDMwUwaSSurhNwCuJ9/F0HZ42GSR8D
L7+YiaSpc+cwbIYIjU+jOFfRP50OcBScVTJHklONA8olVI9u436RjokndpwPGbZM8Ho5c6el8hgj
5yWOveeBWF1cMge7T7+MeQhIpTi2Y663tG++o276sGs6uv/05V//0u/9D9UX1zJRXfu//qfzr7K+
5eMIX5BMEyxInn/FuHtOPsdS9uqsu/YH0b+xMbX3Mo4asp7AgBwY9c2oHkAIe4TfDkft8YZKE30p
tvkWI9o9nm3oGCXNRDTYv3FEOYc2dCBW2NHZru09Dm/E0QRcHf0FEedydffxLL+7RE87w4vSi4+j
YjuyUFK7mBbxdBTSdjZUeyukifXnyfZ7AXmTgOW2UR801Kq3MqRRSw8dZ5zDwE1Ng/GfcMMt7pn/
51ITbBB43G58Tcvt9s+SR1XmfqKDRp1HFaudCvSDmoIPTiDtppkDmhIKeUviqhESxMmQVn6Zgv53
pEwmDk0/oAFMbv/95bL/FYJvwr/nCZNMbwJLBDYPxz+/JXcxoxpol86mouochon4GxtYY9hl17CW
zeKfIuPamCaCHKPqEA3QaxTkrpKoDq92AE5G5Q/hfVjHw1QzFoWBMUGnYeKi/pi4t9af5ErXp5Dw
LwAO4qMyhXho62Lz7z8MEaX/+gU7y0eBEeXZHgpPz/r7p+mKwca1gojabdHrC/krUaNzgk0QsHGb
AZarPCG6iEGFGFZN9BzXA0WZz+zpjwBhPc5KYEoxhjt/8la672IiaMLVcnqOa7t/19X0YzvXIOUm
loNHRnKUXTPCy4au3xuz5xwll0l4fHLLIxjYmPJ9nuj6nlJgU/qZPrJCvdGCaHDPEykx/8UPidMj
x+2L37sfqVXljyrMaNyHqX0odEOLPu4DZn/zUxKE/rp2DGeNiwyoQ9taVw7B92E7PURdD1ySbfxF
eosdwVj4FD5NNlKktxxBu9synb/wXPiIarviOsrRxJ5nbk0TnISqfPUGcvXGt2f/jf7+nR9a+8Q1
mIxJyCLjEHy1UW48mdM+ap3ThKrwJULOByoTzHo2TQ/kx//QvTjHXnVvy9DeqW66Y6ow05VFUJCr
xN9WtjYPChXou8lgb6o5JxRm8kho177FzZqsfuQUpFtUDNmlbRicWknbX0oQQrdZA5vOmT4sbONv
cYdYDUqxHXb1Lpajfrfq4VB6RoVs0pyQaDYZYpk1ORMltN4AEzZqQDOtyair/Zf/5LYL7CUq4m9a
Zge5tQfSbHmKPEss//6ftMxO4mo9+351GkJ0MqglwLeKODqloztuett1WKXwNRYNMxaUGB3mYgdY
njinhlve121e3cchjSmtiHgnCIQpdOkQMZz+KLNjFjQQ0jq7vb3H38N5pQ7sU808YBUX9KqaKW0u
eZAMKNZO1US6paUrEJ/4+EG9cGwd2yU5rt+Sflt+WBHeY9oydEWM14Kt4SdgAW7ZCGTr2D9k6IUB
7iXa+aQIAg52HXcESiWjy9S2Twmkyp7CN+i94hchKQDGZMn8UACZ8HIMs2iExWLWksK4s0zvPLjC
Rbipmm5nOfm0gRxuYW0uve4klxeDpR8up2XtXAftKDaa6fTnT+RHTid0jPPJ93W/CRmP0GpRuIKd
Kb3Fvo2opRXd5q+fRSrb9iU9jtLBF9FM0YJs2BBIuAhswbYgQbW+krD9xSCfFKWAkEoHaZTXLcSE
Bkk5AeCp+2WmTD8q1gAUTHOWbXOn3IRxctMl2Z10UELIs9UO24GRxdTa920GoZGUxcfBy7855/xG
duKuqzl/9iJjn+TNuahciKts7g6Kr5WR7MYgi1ZAu5Gwob7tpECJR6wHCSGKcKnofg6NnxqkIeR0
/TaVasnzrr+0dqGohHTkcJw9myG8Jdl8RzG+tYLcvIaM8lrceZApfad9nSrGYE1IfwUscbJ8QkSv
0jXuxwlutTHRViGbwW7NndXkn73O3wmEP82osND6MI8AsAkzGIWUflH4QVBr1R9OClaeGWuzZoJw
b0dicXiFL62xBaxAJ71WdyTg9eiG5LttkskGbX/lowdg9rqDmz6t3Nmxt6PWv5DL0shSDQPtYSGk
R/tRik0/9R+6g9dBO+gnB3f1JHW8hEbBxiXbFPQntEqRmxEQ9+r/vEjH/x6jlLZs4t71+TBzcuo0
gC6/WtU11P9VYggsUVNjXMZg9M+++GpmbDi+oZNVUQTesAJ0IVFJxtzJc+1dAG4ZyH3CYW0JBO1m
YF07ukPP+HleQhLPu9GejkXQPHqzxS5id1cJ6mVbt90TBc9CReYzhUZQ3jGvdvlewuwTv+RVtXoT
yyi4OmjFotAc4dd7m56RDmvHNl1w6nmaPaYTXq6RbGQ76uWLbyIviAaaJCQz7mfd+Xv67DQw9Cab
2CJIVkBNK8hk82ZRbnBmzzfsHfISzdlDF/C3E99rcB5hbCRrTG1R/dQkNH7athEdGLxx90Gkh9XX
ktnoZcGLo1n5zcTeEIVWksBDAmBgO2ztyVMcZcXlz0tY3pQBu3sWZsbGBnq4y6yWrEVv/EadSoKl
fHVBxu2tOXo1EXM8EuFsj/OHARPvZBm9dYWJxqixqEt6z6U+YZ41WMZ8Y2tUg+aBTFMMfwsCj+YV
lHP1QXxfASk/4cRvPeOGv8Zt8Aw/rrgaQz+yQSMH7t2EMFk1ejB4548mQ0QlsKdBX5Tof8k9xhuN
IJYy6An3/wYvLhicjJjnRj/mTMg2SKIDxr39IYsteStnQ95OAKTYZej/tj3osMSo/EcbRBu5PyX/
tocYVxvqhjZBcWO12an4IFVUOi/goZjlC9ffhSr5PXPCOGqENjcN1zhjW93WgZFeaxO0TJq1m4yW
3YOvGJuRBfRZDEregLfdx56RwIlrxoeszBKEswQxlMgEdjWCDRJ4c3Y79FORnMtdi1mYIKINdDe5
8H4YDFUtR3q0z42t2TqHbhVpaNdMKtRqzEB/pBq6I6SAXQN6yzZ0emO57qPDEeE5qFGU5LW3tUzU
QBkqcX9Sd05ZRDvajfTtu52Ks7uGeGK+upvFaraeiRe62GO9n4YYS8rUmC95aDy04YTlxjR/+bQd
VrnfrLVo3L3bNcgXgiqscRV7T4OrolNnbCBz51eODTZwug5CnW+Gx3FS71kTd1uyH3BdIHDfTiVW
t7Au5N0iTpvJkbwtUvHKsX88ZKW3CXqCmx2TnM5Gz29Nq9q932T65P79pcR/fKoDDimtskpEbkZ0
NowqOaowue8RCjXDzD3qN/oa8ySfeyd5JE/buUNKURsiuf550Q1TjYL4IRM1IlKJdBepoN/VKUCJ
HD9KRw2X6kdnDjduIq33IEIcYPWm5oSWZ9vJUNEt0cZ7D7yvjxJz4wVWRnu9CHaxXVo8dIrQkrJg
Dm0x8aZXZb3nDpw1XAhnRiLJNnRAfMsuy5EtiZ6evToALUbrYmcwX5XLGIQpUJgFzBKY9zL7PJkq
Cg9lktw1BlHYtMmizxwRxBjwECHnyc5+IU8TuJzZRWkog3pNUE55zjycNMixHscUjY/5C/9rtqnZ
97c1KrqQ3sg5WF7CztjPo4N6LUCtTwohU3t8IpWVrYTEZIDf4U6F1Epl59xNYrp05q/G9cYzhzvv
ULUzts/afgBdubUlp9/RGRJWrhJhpEeTD4nKbU2L1GeitcJrwatPf9UZUMPotEg3NRi+G5xVn6DE
2I1ar70ZmgyUEQi4m9HM+mMe4ZNE1ml3I3317iaTPg09A7p1KxXfE/zQPT2+B7DJ7ipnir+16ziD
cwXmEX2GbxZPEQSOq5XlIaHkFqqthIEfwsBlnD9j0uVUESmFWacLXdDJvY/lgNSN4+BmpwqD58VA
A2iRvm0LuYvd8VtT8/MM8vLnT3UUkt9cRBjL9KLUWXxHTU/XNLScTeWazpoMsOaAWuiurR/IL51u
Cq+abnofRe2fP0VhPuBDu/bG+BAuSTg9BihcDsl46heg+dQ+0xgvftHZPAQwWTe+rD/LJvF2XtEf
TcJ7KLsXpndT7IYIlaEXZXzfngq2YRH4+yxKzjTx6d+XiqvIS0mS0p0b1+CVNMj4Pz/DzLwO01Hd
FosbL/UzSE6Wv8vK/pgY/rUdMucmKINfU15bh05PCkUGeRx57EyrKhjdFR+NNmdm7GRaZA91FaK3
tVukJH5zHP83e+e1I7myXdtfEfTOA3oGBek+JNPb8u6FqK7qpndBMmi+XoO1z5W2dH/hAo1EmS7H
TEbEWmvOMf25elY0ide65xk7p4B+JTznOYo6olIYVxnV8FGBbFi1FtqqPFZmULcM1WFPQMHgN2qY
YuJV8yNoWwDHDrZjzQcTaVJK0grIp+FgNmL8snPvS2ENYZzgWTsTtD6slHk4Y9OWFzX0r2MyKiSG
OJp1IhU2jbMh7d64TvjqNSd7pkO1gjkOJqMxVTAPKkRtlGW/iDeXQL+KryJWZMNMM7Y7Lu5p0pmY
dun0TG+4fK2SaUPGnLWOXC/aD01VHkkP6wM/y/G/j7CkQskiPZGNjRVgeBvIk+CKTXSiIcf5dMLj
oUtfmSLvXJ41vlcsj3Vk5M+N756IVLA+xORMa+wdwFstJ3mq8AsuQ7WPqoIArOkQSMbOjx415b1k
wEI/GoEgxPEG68x2FD34jf318/Gyh3QgkDtfSpwU93ZvZqufTzBixwplmCjJko58O2FCYVh+chMN
6BFZ227SMdObgcx0NZD2cnBzTNo+gldaOwWvskLbAuAJhOdPa3YTanfELUwMzcDG63X2XDiwmoMp
mv7yfLCns+vRz6GIRMbUdJg6MvJfm4jjvmmonWBYTHpGVa26IhS7UL/CcEhS4uykwPdZiH7jN0yC
GBWAgsp+ZYXHj/VE0JXdCWUTernEW/QVE+VFeNPJ+7D0vtsjh5o2HhrqAs4nequK5cvPkVVFlHEZ
uBwy7ORGI87UA8K/Wb4eZTw2J27QYXj36gxik7UIpA0rhvvbwYVQVhp0TdOc07LGQlchMapbcDtl
vKXk/JS9VMy1UO9r0nvQCtbCrEyfp7o5AMfLtk2C8ktvSmtXC/eBi3mAR7HvU+Nc4UG8mB2CdzNa
x/i0NqrpKILQfwe1VvMHK7u/VXq5qSSR3bYap03C6JcMPlY8tDcHglVus9e5227yvpAua9fWNdmv
8vyY97CfVVAZqbxR6YOykwOR62SySEt/87VU3WgkEJs84CxhANg/JhW64rSF9ZXPgjOdzMNfJNDc
oVaOj1rUI4e3GJKbE+PIBj/Esa6AaMSlnaxyRBX3lTN4d15+pJd7mSDkP+Sd0xxdumdooaOK0aG4
OMrrDijlbhmlIEjCN6Oz72snQgcYOXYwpS5OgLxrThwmYY9OxR4n5WvR2/6lsmHsGDYzIp1ggbuq
NM7M3BlzT4m+syiwocphVcXmgweltcnJIGZlZZsPKmrv6yHTt2xH3qoDzpsn9lUPRVBgSTnyqrNP
wul5sfaP9m5oVPskZokX1tHppAhDcqjV4Arac40E1HhovGLHydYMLLw6awv75MH/Nqt4Popkfp8R
SDTbpoOE4y5UJp3ZuN+FwyHpssAofAu9X4ps0SJ0Oa8x200Alq36gn5swuYH02if0Ebxqjo6xSjR
HG6egN/4gvHPDFy234BCfj+p5lBEiFe0ahxXPbLShpsptpH2ibz09tITezw9JFXonXtV0QZfFKDn
cfwlO6lt3N5HKz3Z4QWNYXLK0XN20ioeLQUUxmfGecgwYhmoOe5DEoM3ELZhmvqI9ZTb/uIUUmxl
LA4xsX6LQqvYaAlC91hzfvmdRnJdi5GWWpPCqHKAa+TJ2qiY3hk+ytrY1N5yUbhHVnPkl6ralzSh
UmXo52KoceEo/y0fi9eS3vDGdBz+xNrdj8acb8EIZ3u9u+bsNWtdKhe4lQTKkuHZiG5pyBDNKWOf
17Ovr3qUfRRtobXVsY+uvDZ/oyUw4cFDl+KkPUZuiZGkALMa+H2XbBKNAKjCjfT7JEcciMqdfIQl
054qL3aHYg/pARCvJDbTgaCD0lWt7bwB3qtwYNKbx/lbkGrV+sO5TBTENmdyVqoavnIvmzZ+Xa8o
IeOLp9dvEREeu0YlFZ5VAqfqucf21nK2Ef0by4x9sKLXzMS65Ef9b6iAKGYjku41dxMNCe7lSieH
m7CMjTL181DZaCMzMqZ7F6OrnoVriH6I5XDiS/pZyN/ljGca/cGMFUXFfBcO+4HnASTBOEVKPLqw
VAKYLV3UQZpL6HeWEuW1Hh2PLv5C68uU/qJEra8ngbZqkd7OofMHp2bEONH5JHoMOKrKz/3AuLSY
cm5pizUYUnW1zyvc6o5XPtJa2hANaq4stlFEgAarptfkv4CirJ3ajh6NNBqZX4t4Feq6/ViExG5S
oqKhlacyKXRoyc7Wy42vfsIxYQFPAoXBCbwTEtdvQ982bboLRz3ysC047G470MUizruJkGAaFQSy
wmv0rT6ikZg8Wg/gWpkNV7+J/FsB1bCwPXHaQmmZEfpKg1UjK5PBY3RBM6fjVzWqvVlRRWgV3bQ2
0gIiWPgzJ3ZDtgt2vAYzOLoGzpZut02Mm9OPSH7ajIsOzoZWn9ymienetXEeAQlZbk2tOo9koDcG
lYXRUQmPds5K1KfbEkw4Cs3i2IXxcVgmUrRCHjg/+cAGGmYlg4BRtjzZZhJvAcGrXW8lHwmvhUE0
xlNhjJCKBMtn2f6ZGFOpSHeusQWXsrMvToy62qpM+EC9eKnDdkfREy42+11YWdG1DMEFRk37JrJB
f+o4UBcsobrfFscsQ0qJpmFe2SP3sqp5Kh0UpBi/LkT7ajyvHpQUZtGFcTKEWz7I5DbpJe4B3a5w
+o74U3O1HCfx0rQGTQyprAtmyIHUQX4KOdPtudPIR6qdEJGwytqN7MeM4CCm5J6kIeOyxY1ixmPa
oo3U3LMjimzDtNEPsFmSYoBHeKy96uZ1lY+Gwkcsofrx7jtysumuajH7hlN7V9L5vGruuG8HmNzJ
cgVqGbpXaxHS4DnXgq5zi6vnVg82rvTX0YjmzRSH4pTlWocqLj0T/eXsS7O8ixU20cgJu4BI5Xk1
loh8LVaznUz9jzrL8n1ujJRCxm7uMQVXvfaNJrU7pKRRr5Kif9diKPUW5/8jiskm6/x9gj9xZYTy
bSg1d4WrmAmGQZcytchqm3Rg7tT12FvvhqI7tdCCJpyxG0Okd5ZfNxuVmodea72Dzf+bSgqfKF5s
RxLhdIZ6jV6PTHFhTJFu7vJp+sSv9YCU5lObpjffdgH5L2e+odOzndl4lzoulgzicHpzMv1+Srpi
17sz7FKuOt7ecWuRg7cj8wJ/tg8FlV9E7AqN0rFNG6oAoh1XmGy0tcv8a9UYYbzO6BCia5NX7OIA
FxhWOFa61aD0RFVDOx2Z6KqOy2oT859pXRd7ujGlFY+7qdU1/kIUC5o9fOgyOSL8UBzSk+vPfl21
3YSQdaqDCsDvhnDAO+VE16aZvCfb07Bwuuc+bv0H0yR/r22h382ljU+jp78Gs5okND+95b14nhFd
7pyB6NwkY80pzW99xhojXERnZvg0cv4/ixDx/c/VCsWW7Y8OGJK1lU+v/xCOzGSzPg3ydkzWNPTu
VUVPzejKb8f0nmYPaVuv5K/Etdq95TcRrVAuKBmAz6n2QlvtyG1MeUbtspl7FEbiTeWWtSZbUx68
qcUEhLBYNLRYmzk6ZYOnr4n5g9ZHeuyq09HETyN9nGEmDo64so5r8TFxPT18oqvc8eVlLLSzw3Dq
EofNp26o+KCNbrzXvlhmURP28c4fnWSdOm19zUyAe85iFNcSK7nXRutbpnZ8geq7wB904jhxbzJJ
cwrojxWn6nFvlqP+J1pA0GaRfufUf6AQdl3uWR+4q79o63Jm1F220pauGmFub6PXqqcU7QlIRaEz
zs7eJb3mj2aJ0/TzZzXH1q2prY9SCx/TBhtpWlFhOcumFYbl7y58b+fafCBd8ZerT59xGSUPy4EM
LNhTd3KXn1OHiIPQIsy73Poc5kqcEx8cdtfkS408JWAd2inwJeMzYi8+K9WbZ69otQNj/HPbotIl
xVG9urNBRoUjngb6EVcfhnvuoLVLWnxrCQgJWk3q0Gf3+iT5RlFvBRp0LlCXTC/Dpl8Nbh3iccKS
Dzr8igLeW4wh47M1RBjCK7XXK77QWSArlpGP29DPfXxIzEoFCaL7iYMlIWziQidg47H/wNnvw0OZ
la8tpSXNgJMcrJ7iZr5vDRYBawYhF6GOeBhT733OdjWJsE/mbM6BZnXVbuJc5eJk3+vQBlMaBTuQ
K79cqd0mBl9QvJNnsj/1HIdba3flo0B8dRTu8N768Rr6a7hLdBRaneQG1E3MSKjBXgybiVXh6O0h
Rl7NFookzASzenSqeReOJQcx/JqHthHTlmfyJDi2b2oLoIepT4IsCeeOMEaGoekdvMJ5o8mBAart
kXSMwWVjOKZ1MIzE3kTsGRuR5r+rqkg+fYjbZp0x/sAiVmpR/epm9yId1BtNXHFsyFYIft4t01gF
bp6ixXIU9W8LpKSMfieqtj8cg+6vQbt478vaep25dX4+3oHT2CBzUgel7O5lKvtdYxT1bUYZs0Jf
XkIlyOIL87OZNGFmDGkWGocIrPumLZuXNDblm1ntG9/rMDqBDEu7gimY67s7TcbhqyaG91HkzV0G
SuEJ+gxAbP5XP2OSAEoT4rob5IYOV4syWl1np/BfJeA4STG7BmMWnTNNCGCeMHii2vQ/ZM2JgePv
N+MX3AO+8h6wzhR7EmK6vQFK9YE+AWGi6maO6fBtDy9CM9I/Zqr9sl1IMlh4YQSVHlOkhuhndAHY
HrR5/Cir8qsWnb/Rx2ja+TaHRuG5b6kk6NCs6gnyPSiEUpjJTnbZnqAkbwPBUp2TESHilJYPDUJh
yE8sZHUCXZzuf3SPRxcalBUBjEUKuCGrtgyKDgKUgtJ0MTTTXmlNln8o1T77JgJ4m5Lxqo095bRB
AxX7hf0igeIFdnLzCoXKRTdoZvTeoYx7SU3hu4d0touHPGKxDmft08Qtd+wtET8bSbkvEkKlYWdW
a7WMNGO9ltTKDdLjTmQ3xPv6rnKckgi8ap8SrYzYbnI/Zue1y1wTmF1h0PehjdxU6oZ5USO0lOQH
Lm2AhNpcC4HTtRyReg7+PtT95khbsA8SWdyB15Xr2OTMoy+0iNFgbTQsiYO4TrvVmBrg++dw7xYu
BC486561GVZ/GnQ7vxFBUumYVvRo9m2zy/o5PLBqFje/qk5kqoDwQRz4khUaE+V5yr9HiJ2GbVsP
OpMqLHJF0IcKCYJhh8cae+3XNJRvbKfWR2tlzcrskjsUqNZzPJOlJVnYodUeipJMvILjThAWZfYw
jvabgMccaCJJz0arMaTsshIoFKuml0TpJXYePVnf/GKUtxRUyWWwOIq4zbxL7Wh+xt9Snsx6M6M8
YfVX3nMR08YG0VD9toYnvdMwhUaVe1eaJzdeLKa4Ase6vHDnyp2m0c3O7kxbk694wdms8VfezzJK
DhHE0R0JpM22iMxh12C1LutaPMC7x2tRI6lJc5a3sSMCEehEGvSIJM7uYF2zGJUv2ZLmExkdzWbw
xmk7cpg9uPUEv2Q0xFmX8lExyOdlQXAgk0S0N84gmClV54mxkkNI9XdhR5+k98zPec8YKAJuuyMV
czOHfnoCGCv+Euj8/+A8hij17//410/QsCX4y04mX93fFYkuR9S/iUrWn93nv/wlf7x+FnxhECdx
/8m///eL/kvFaP3DIqbH04VroDGxkTYNv9vuP/5VMxZF4z9li5bxD5h6PjJ74VvA+sTfcvKcf6A7
MwwkkP9XB/l//v1r/Lfod/VPXV/7v97/u84PUuD/Fr3oDsA710YmKYjzQ0j2P0UvFRoHGKp9eCz1
jCEHCRUbRuAj7aNFpmA0d0rPuwddz60tsEgiEgQOviovHmuMuo/WSCpKDtlTA9J5avUg85i8w6l9
kS0yoU1iRdMGuvqXsq3w6GreURQi31c+sVjSkkSwtaO1Gzrjzjbbiw8Kcxdh4D0y5mAPKuf26PPJ
fcwTlpbWSCu5PUjLoTXsT6DAsPKNNMKom3HQ1lZ7muUtTyB89LUUrDcEVaWp11xyHJpRSQpL6+Cb
ST1J7L0FDb2LP/wsmi9M39MbC5lHv3EYu47QHMJ68fFZjMkofKLGz85a9FGGekXqHkIG2ohnvQyN
NZ7udh02YX+D1Po56rT9TDhIDrqEld4xhhMh8nAPX+LbGDcHjCZrrcpmbKmRRAJAFOxA+OwaE/1v
AqgPM92JN5yDVDrYk0kfP3a+2d8sfV53jVDHXDaHVKt1JoCYMXWifDfOwiY101wgMoFfgBTWXNce
sRNW+DLiXg8suwBigIIbaNIynE27AYnkHUmD1TopE2yq3lITWAxdQB1oT5Tyd3lENT61VoC7x9/h
hUW94LQnl7hV4s9hPthB2rC1eQjWPU2EtyhcPDfYaIIyIuqI8fOTBnjxQgxhdDQNXCGtApyRxnFA
FAGRq7B1dnJQd4k5SQi5J9VRz/oVwRI2EhKnfQFOwXNYKEKjMXvu3H7utnpv4JH3BhqpbaTgAkfO
lkRzY91W7R/F0Q8TZfsrymzv6Ltyn1lPspTWpyEhs9ipWR5cg4vL8Nze5U8YDexT1PS/7Q87Q2Za
mfRERs8cAJswguja9gVEXLTvxRhua88dg7Q2igs9Zw6R9Mm2niqAgzH7mxKt+wS8AhijVS8VzbK9
z/l3sazR/Sai8tnHNfZzUiqT+dpTAT9E0gXGG3PwJa83gPX7kPpzf5+0cB8Mi0MXrVvGnFRG6UXX
Bs55k1c/1F4Ps9my/J1LOMvWlcl4Fov5pveO+iJTSQot3tYmswGuV/ZCet3h5+NVAXUHIX1N3lb/
x4PCGShjjO6rkRYW8KYCuXJJR64b8l1ptxX+VmUd4Egd/al88QGl35MuC2vJeHawZV18o97bGMFu
k9c8pUxrgxEnQTCPUh2pm8Vq5sBb947zYOXcryC6aKqJnINYjTXRJLq3mB0XI6eKd20GFGJa3kL9
jO5BNGOQkSpN57I0nq3EuFgCarsDyuNuIh0hoJOctfsp4c4rrHFtFAWbtTTiB6PgRMiSyjSQ/jap
0rp5lBF97oyE4UyKZz31BjQX9R7TK0GZCYiUfiBZyrg4Q8UiWObZnginfeh3v1h6oPOOGU5ge62P
TOiZa8xB23tXGU0wB4fQu6l4ZIqExTdWRr43XfoHbcOf2KsJuQaYlGKMDprWGqu4zdotXahjGKlv
PRnmLcMVMtVKZozJ0LWo6oCPeyEpVN7AqLnKtqOPB0Ebsnk3xfOF3n+yHph3rkHqbDiX/GFo3X7Z
1T5L0+4zDKGVp9pXh13XHejvJBbQ8LFFYekA9zsPgxxPaJR2UYiXox1FectBNjKuh+ZNzCZb0Zsd
hdmOVMVXEJQLQgGpgHGs9Nq+oGSDH5zB+bS6Z83u011F+a/ZzTs+bQpMsmJGPXHvYjf9MGuwmUbj
umQ8h6hlkkNIEwcCtmNujTrGSEmxeVFGc6kHkhmTtAw/sVOu8hHdWb10NduccL+KkRrPIPdrDMqh
kA0W9Ibw50GPtANhP8yIh3HnMft6tzmObfzcNFGbK+8ap46B9UkN97Tkh5UV3koAGH/SYfjqFLby
uTCWRd0CTCk9okrliPjHdjdqkPNKURH3irI2RjrSTVc9Nqaz16QbC533ccwRTqEFgdGUFuUJz2Dw
3x+KvDkLBDorGhV1ciEdRSJtpHY1HPKexORe0853ryW74pYIVBk468FT/iVp9e86/O5R4O7UEvzy
80A3FAAi8hiC3t/jCXF9OHKUp9c8bdWkIKU0/XSpNabgIhc+95hYc0zPkTwDiEbN/WUv7BnbXwZa
U8a8NO1GYmN8yo+BWBgvw65WahCsdFDWyBSQWoGRo2VW1Tfn9BOK56BoX7n079aykXtwuxxMO2BF
tXC2/rLu/yz+sDQoFyNENvEU3pxwoT+2Gq+0mdy9ufY2mYNzAA+TfTcMwr5LvbDAkSOXFry6g86X
xYLfz2NDEo6ULJD8p58HMQnM/0P5XphVT3ca1FsfLoLoEeEjQVYtLNDcCnARbdneWBtu/mzWNjbi
ObnNA7QrLywZssp9iHj+1HiIfHBd3mqnqHYpOSQrOKNwAAWvV4uAjzFvEepWJ7iI3taiZgs8x3pw
iQE8glUvLkmO+nPx5ZoTbAOXtJ29MyJ2MiWp6QlEvM3PZ38+Zlczego8s5iW11Ulow29eu/281AU
XryzBIq9n3fThXNOsgduKeld0PLALaNEoDmdT1fklrQ26vxEy5iY+ULX3s1C/xz6+VfXhhqCq6i4
QioXqAOG6INk+ZdWa495YtgXO0v8Ry78aQoNZLaG3WF2QrZBxly1kxQf7wRJ7KsiM55QdqUXRRM3
QM+cbupqbA8WM8ughlF1djyveW64I92qqt8Ntxx3Ji/3LTwcd+NnZr9PbXkWnuY8MiOYL64ixZKx
bPMOIFYFvoO7saezuZ1C8imhgWzLyvceZZyfQfhTNzUpXtc8a95NS5w0js+PkQVHgJkS1GN26rtB
n7/9ulJ4Ee36DO6pfxbdsA3jSL4nPYe2Cs3eVjekBrqkdhAr+jfRFQfa+Y9Zk8UPWNq9m5MYyaqf
GBxO0sk3M7PUgzOzJhlTwrh9EEdL+xQe2DQSuMQBECuTtNI132m4vJYINR7kKGrm4eWrNB1QnJP9
zqkZtVCkyouBb/sxqbs7DD32u9Z3/YZRotj2hoEbo26aTeGxloUNkh1iAt3xA0voTpHdgC01h0y4
hhz9h3wUpM8xRmeZAkb07XM0Dk8DaUZbb+mQkKC3anTzUxa4U7tpryVsaiYkxqApxW4mlKTOKnrx
enQWXQlDvg6fGxtdglHRh5DTtJI4C1bsWh+6VbFdzw+TTI9G2bxnyra3vYruHFDCs+ngwkQ9kI7h
xiuss28ew6L9rRXeEybTC8lyQZdBb3YiiH4FPpMwBkFV1oiaGvsKsYYn0hrppBJ9NzqfSLOEZLUD
6xe4WdOQAwKN2IujX6Yon+0WCJuroQOMoSMCkwoQr92A25U7MQy/PDKPsAVB8Rzrg9ezhoB+nJkG
AHwjAMqtmPCOw3PowF1xKyYbdd6eEGgU2m8vt7eLtSywGUmuQDJwIKcJe2sGkKtwv2q3eY3itF0p
x77H4cykpv00xbjGAoX2T420wspu6T1+uZTXDE5YKkKSAkCwvGTSuSxkZJjl14qYK3dA4xk1p9Ar
L2iTt02z5ODUBJLGHpvwWP7S6Mrm1nNlTkhXWwYVg9f8Udw9JkGRRJdGGMQYetNVeTCyyFlRE9xA
NBJijlknrWB+TDzdXXZRqv6uyzBfCUIj5/y1ZIxw6AsACbperH9EUUkMr7q1UG/otDDSFBSjoOkV
o4PzM389tAl8WBeFfy62mLw/ZroKK1SdEJl5B8jHiu34qWP2vifQC79v1p/Db/hW4n5p67jdE1YZ
t5XJA3A4BKmajltT1qsSaeGAj3qh3inTW7S7EM7p4c1AWzABtMoaOD86Kz+iJVsynALt/Wpr4bTK
G5DJHjqFMzS7fhH52rxo8MpePARexKqaW8U+1vThh93CL68idZpjw9gJi5H8oPsPbYxl1enzvfT7
Z9NkrO6bOi8I9P12ESHJgNLu9lEXFOnCMo2qm56zzTBl4yXwaqQ0yMRCj4ol5zOAttcwZZ47zQeo
1TuWhXPd4d6WBiPQMn7VSa+m6qKctJdG2Qyuu0wyFZQFue4qTt+VH5eBW5TEbnbRB6LWeyXyAIPF
ncuTPuf1a53RfGaLJKpK/I4miAudWW6L3gJCW1WPk0/Ha0Jo3rUbAv7yvfLqazJxGUdPJB+p0gDU
aE0fZI0kpgNwerefKmoWNe7txN6ZUHcmN7qq3junMmRAl6nHUGonY8pf0poenFG/qqhHBaQPb/og
z3XzhS7nJJloANPqd4t9bwjJ/ZUM0K4jWdJJQv3TIrc1hozcn9Eh6leAfJmh+CLFarTFJLUzwW5v
8mgBjPf1fc+ujx+yXEcO+FFjCX+2UTV0ZFqO2J9XnU11PHbe70rA1alLN10El/edaPlmEBdbBiuG
1SMZTNTGgX6wG6z4ccjw26lEA/XWE2mkVw9zBeFV2cWTrhKATvBwFXnDzfzbbsb3Ks2fuyL76hPz
vRPcbCLXniHogKTGTGlHzodvVhNtS3c75ERayrbiBOnk+y9bomdMNY50tXmH6cJhKkaQFDEvqDjO
PfUHMH5CCXSJn66s3mnO7jN9gOzkkALEfRPlT8ksP6ZPXQ67kUN46u70ChWyZ7eHwfUQulSYyqKk
C2KdKPO2sdeaE5pERG28aLxYhYuExA2sauJUJ16NyPyqpv5pnrscb3n+Iv30ibL1IbIY/K/jYkyP
QyvfJt27Aux61yEJrHDuECo96tusrp/tGQsD6G32SXvnGPOO+u2pdxNv5xBHTariBoLuuPMb46xZ
2lfEtr+22HK4P/EPQYvJ2Gu5XWQ1oLWr4dj0iCc8ZrBqCPNtHHYdiEGg746e7xORF2t7NO86aF8S
OnRpAfHzmz9NXl1Fi2GqLZKb8g9GD6+gbpBNVBlN8KQqkBwjnIsAcXoRzWIXeywDdV2vb5O2eLU7
ABOU3vhrza01aCS4tV7JbM76bfrzGSFXwHH4ymzgcSogMS69E5y4b36OgyQ1YpahIsyApPWcrNFk
KXY0Cg6q0M5D9WrZX7WWfWeu/Q0pFflVvh9cvQm61wGY58pLzftOy18MmtebVufuTViNosFAKEP1
SHrVtAbUagVdW7wyxVqSsPIIJU1PflGev2kA/yHY9dSaxdqY/eeRzm1AMHuHXMYhKoFL0FYneEfi
LO1YX/e7xEYj0eDQXEW2dlB6Dek0U8jZs/STU+Xe7hMbHAssb7PsN1KVeLJmG7o1ea6Ju8h4+nnr
pNra6KY7sy8XicvwMWfVU2Lt5l/pXMb7HPfxyiynHUtut+p/jG2sgx74YcD9OOiN4eKY5LUNuY8j
dHy1dOva6+57letrLzT/ZBU+rGli/LjEJI69WBuu8j9DYzueqqQztsPUlie/iZ87k/EIdgORx1+6
mVGQzhzP8m/TKhaGl2IQML2OQwbKIGbbEMZS6dZHgWwA/L+db6VtEnGZ8VTYL0NjPLi2RoqAF+8x
bcNCi4i50Y1RZ7FqyNlGh7YiIycOqhART5x2L1iltpx8CrZVdfV8Yq1w63aSZaTLmmfyEkFJsc81
ROoo/bOU0yGa/XbjWvNt7ND6A+QUEKAQ3ziqpHpFRuSmRYgOjGUt8l/mOK9x1cJL0H2v30ot+8oV
O5Jm61to9eg1dP88k2CmxSClpsWEwDcMU/0evA3cJgbjB+GX9J04zdj7sJn0lTnObzUWTshfZk5D
NP5OQPkMrhWfRgNxPmbVXqB3mhXBinr02eQo8Ik8+jUj+SixBt0rIhfb3rmoEZIdeWVwcBofob9o
aMEVBkaAhJ4ojkAtof0ymd2rW5jAdTuyzvVMB7toZ9qugHQEdWNcty7K56yF5wNo3dFTe53EXh1M
4GuhqyysN4MzmCw4wtZm/9Uvha5Emdw6Yu2aCKiKeP7NatJdSjVvWyTwIdq8RPvT80meZ9ojeK8A
+ESIm+zY84MQu0wJ8EuQbDHNXAUf0cp5SjiJ5uI+LkkytOySZECs4RTRxDnOBqVGH8stye6grCZR
7Dv2540Isw9FEkpQFOHO0iiibYreB+w7ajqMAG1XiKUgXCV3Rdd+U0lUQShQqFCLv/gj5qrRjpEM
2G4LEFXgao3LldDqbo8MaJodscPxqsAz8VdK9WeW8WthEfVrqSWpmN/ZrOsRpTt5lyn8t3giMFpX
PlCyFBK/8t87TxaXXI1/OjHdFsFbpImW7hnhDSSJMBWL4yfGm/uRnhM1Ac1Jw+IPj/lyNlqq5IVZ
U0r0JjNRb11JvmpV4XGdIyDAdMLqrj8vumuzVzQvqolbamgY1tvv4HDqQMbyQjbawRjmZ2LrVhmG
JU1DXjYbqDkdc9FiEjpZd8QRmJg6o6HoibW0S9hmAQtStKUPxZ7dZeS2yQ6yufdqu5yw9UFgbnbN
vRhm/X5iwIXnrz84WRfiT5T1xiB8hqO2ear8xgG6EjOtnIprUlkcqEG3IsIuLtVcx+c20TH/VA1C
4oytkpfQbCydGB0SZDGUG9+r1cqs/Wwb5uNTaejflamHO0M0IBZRK7Ffcu36ikPkjI1fIDmdHS0d
T3rrobKFpAAjjdPbyeQlmdG0ogU3AdGy638+/LwL/bLO6WQ9CNRoB01ZixZQ2fXxrzdJFYOeUlUP
nqaQnoMQyPMV/iQesZaBzA2hMU0/WLKkJeTMgbAamdXx50M/D/nyrrIdJBU2np5clMf/foidrDqm
y0MSTmArKSF7rSmPaprL419vtcnf360WNbylmYu0aCyONXco8UzLm7rjFMdpeQgL+LXhMEZUqUQX
/zxoOET+euuvOOMlxLgPvzpnLg9axX5TFx5hBD9v/jy4yLC3iDbuCJCo8CNa5TFlcwMpv8Dqa40Q
wuWhY9Tw11uF8Mlt+vmgKDFX89Tx+dwwG36h6aNYbjqJlvaYNRB0/pO9M0uOHNm261Q0AZShdQfM
9KPo+wh2mSR/YCQzE33fY0ZvHG9iWh5Vqrp1zfTeu9KPPlRWBguSQSYZATj8nLP32veDDUQat/bJ
ykJtPdXmlwcrkITtmFZZAELQayw2CLgBlr5KMcdIxXAhTcdTDNCHtmeBtrehvewjvEFEhrvaHOZh
fX857n/w/RFbHf50Bka65uA57dClBjTNwGn6dndIVCqVMx4z9e729kvdwK6mRYG5k0kJTqh9FybW
AdOxvcMRDqXIj44D9Ejk3XBT/3qj7u/W/QBkKSeskFF/ZprOCRcGtcZIzqzgcrxqMp2vVdAEhEj3
wXIOTXF2w47NZV3nT0kwnGmmgu/P8ckYY2We7wdx7GQ+nbPRtjZNzxXdzgZx247prY2hNDG5p5/a
SNZHgdHkcj8QMxJcQjbq5CXSPCPiCxy0Ymvfv6DNQjv7FNEbAKZIH5uIRrzDQgVP2To/je5kneml
0Oqb+SfnaEhZ3gk7NmXoHezKWrV+gwG6JufEz7L0PLSNucMqwORqgjmgsZ+8ajEi/VlRgXOrSE41
nodoSl+G3kpXGPff2xHyY+YUwU1ac3CrGGGc8emsSreOAO56NuzeuD6yV0kVLpMsDPXcAmjb1RCe
dq3zCRBb7B4LrXlqYgaPAbML7Pcc3Hl2t8yFXlpNVCc7LKtlZNMe7DINKnAEqdDsxuo0GSP5RLHe
d4ecDUJZYd8c86neJDQc2ZW6wTYB9KQ5utgm8XSudA27/1BIJOzA36khM1zrehH/+fj+jPvB5kaD
7qZEZ1ubwzEeqvSIsI9dvZej/N86oUVCedRpvx/M3z9PP2BN64zerPqKDAi+1HxyYzPASedQgZIQ
A9Im1VZRNqTXTHb+Tm+R2FhYUy4avTFSc4S/mbtmILeq0IuNJP5jkbZiPt0PuY4z3nEiJk5Tx5wt
TPSTbQ/ziRt1vhvIJChoN5PNNp+MKIZ3aIlfiIaGlWNHtMubJhgWXapna9tp4FDGgYtZMkhBT1SI
imTJrlcd7o/uB83s4yNtb+rpujzdD4B5SMMoKdU8MPdhmW/ckDRqXOrOpWlHDoihd2Pp/BhbGops
jYkCyMvPMZTyMg2DvGj9p0sk5kUfLfOq6UCO3Y6aO4YBJ8BoYa/H6sosjToTVjZitkTq3AqynYoP
5oeGJ4MtfDGa+lUO64hrjsRX/6aZtX4NLQ4yc+nACWxgbUa3jJ5PKeKfpEsUGe7qotHTbTHl7QrZ
qjgR5laCby3G52xqwx1SRudElhp6QaRp6O1WegU6h93MBilMeGgzOBPwX+piCvcRswo5pvGp0zqY
2uPEZsp1M5oAAIqCPWgKE/UuLeaog3UyUxkyiG7FVTKk2bg4os4dwzRSPEqoK9UgDgNbNqLc4m0X
2OZidoyJ6ttq94pWNvk10niCu2mUDcECCTxATFklN1DZI+JWI3tBgn3sG5r2MezEqzewG8oDFV7Q
F9rRFezotGn8AgcJHiCxHlpYSlDjhdqsYu1ixPtGtfNpNgyHZRkFKwelO8Tu9J1OsrcyjZS+FPd4
WWTxGju4D/cBL2/T2HTq/Eh/1m3syg6u/0YLDm7iZ9+ruXtJYiZwWhoXnDYGOGi2k3EuoVymj4Jl
f8usA3Oj8UxljK4ytthIDQjSx5oMbmNwwo3VYjNSquJFFgWfU+xPNzd+c0NEwU1Qxld/SvsFOVDd
ysjEC7b71A7fkwGJQwhIeOjpYorkBXLK9y7sdGyIHVQOAdXYrmHUZwg3MJoSLq7HiXc2TZoDufTW
Sd8xrzClpBVCmp6XJpvOsViF/T5cjvxxTKRZneUgODUApa8j3d8ZvZ7vJrP/JFmqOhuSgS4ZWvug
RhGhN9u2YpbReBoseyd7c3sHlyKCygURePUWu961QzrCWQBtIKIL65oZQgV8n527qTEHHgNma0Y2
u2uyeZq1Lb2vrqunr8hHxtVZ2C+h0AwxHLleOTNdLJoacPJNFRBekzuVcSCdiJIsZGSOKkSx85XT
c1CeT0z7KAKbrVBuUDXym5U/tFNO0V55Rpm113t0YatS+Uld5SwVWExN5TUtlOuUsN0ReyCdm0Z5
UkEVkuaKTbVWftUQ42rMH9IzEWEcNkKPwNvqKZfrhN11UF5YoRywtvLC5soVe//c/ZBjmY2xznrK
Q5srN62jfLVEvMpFoby22LXlcsZ+62DDze9+XIy5THR6VK3ablaeXcKUXlpMvL1y87bK10t2Z6YU
Co+5e+Pt7ZmwlOO5VW7g+yP+tPFcV491ZV5z5RwulIe4VG5iv8ZXHI3aUznjNKbVSeqkch9Pyoys
q8P9Ed23n7ZyK0vOIBzRGICQris7s/I10wZkSNYrt7OWYdNg2LKYlRPaUZ5oU7mjTeWT1pVjWkPf
fBOYqDl3K+WpNpS7OlE+6145rl2s14nyYGP4Ekeq4XZDuFa0sNqzoRzbKpEHkvWR+F7wj8rV3Sl/
96yc3h0muy2wnY9SucAn5QenXMqWgttFTv9JYQjUscw+BuUkn/EF+Mpb3iuXueFR7ZoYz1sdBzos
oofRxJNeKXd6o38NmNVj5VqHRs7gHR+7iaG9QBEIDpwVTHndM0zvo3K/Y0TbSuWH99SBOAWSufHK
k9WNLBb7fA+PVrnpYwpgX/nrLeW075XnfkgeBBZ8XXnxe+XKT7Dn28qnXynHfo51n4axv8PtzQbS
ZJKGuz9SPv8Rw3+lnP+eYgCkwABmRQVwFR/AU6QAZB8kkxMsR0wi9bDiCRSKLEC7DO+Pog1QKRjw
qCAQOIpFIBSVgKbPVvMkOpseZzIzsjuo+pdka0U45Clws1+oARosNLwPXYmlXu/YXje9szIx9zI0
0n94UvssM9LDJgzMRmZFK68W34i/ONozOwPPB1rOFZMxyBzi39F0/199+J+pDwkkQAb4v48SZrr8
4+OHihE+//u/jdHX33KEf//mP1SInvubh9xP16X5e3Ywmr8/VIie9xuhtvwn6Ec4hiOQC/4hSjQ8
lIe6gR1cd1EmQh7/k6XIl3SeStwr5Kzfv+ufRIj/oShR/2cAnDBtR+fHmbblScwt/wRTjHohHXuw
PZTsEOXD1tSeYhUC2FrI5hprU5gmjBu0H220nSYMB52YnF2W2+kuThjv8nf4u7wHNB8QGNygwz5i
CMxXU4I7us79g0Zuyz5xb8KIBWFEq9lL/QOX8AgA+LuF3TLsfs48145eUvj/qAPsTFuEKbkPQ7jK
LCwOxGFOxisowIXW3dwoWWTbpjqWqOlQBwDBfmVPtID/Pt8S7YfFiGWcTyrhqSz3w0QFVVzylFA4
OmkZDVJXg/pI986y0r1Lb8mCn9YRR0Jw/LINyF8PuG+KYLrUFY2hMrNP8QAHV7bNbs7MnQ+fTRZN
/DZF6J5DQEEpYO11N8oI5Qdz0ihhk5cCZV0gIpSPehpio28aE1MFo12j740TKbC/rBNmdHJwT2MS
jt9nr17FqT7vadQMKOz6nSGcH7GP/jhO6GJLzCGAfXF0OdiEYqPU9pVdPzVGxsJedbxgPdHuuqdT
ELsfbjr2m4FBRUOhpSX1RnBvQ1Ct7wqJQR7Lq7c0XPcTg3O3bqOA7XzExBHB+KLBLnkZmKkBDqfj
q8lurekaMfR9G9OSUijZGuryQEyU3nYHK56/irnLVkXt7iIrJ6algbuRncG+JdDasxfhJBZAAMlY
NCTLUneiBeHC26Jxk71J12hJTlYAvhGERKxr3tXqi8/C3drebN/aNNhMwTQ+hx6aBFgRiZU81WTX
5aVVnHOHHlzTmwotxBwaZN9i9NjRsJ1fYPUBtzIFj8IfgjWKjvoakTy/q1GvIEnIBqJZ2c4lviuI
btUNdjGxsZ4UNQrKP/3ouCy3Tp88w8RM3tPoW2zH6rXF1e2ZjlxohpesszkwGaHmFdPCQT+kTskd
s0L2OQBUX/W4njfkNIiLMiHFQWHCeOua433h+ZfW6Oci4///rr7nC4lAHQVhe18U/vroHH3VJEn8
av/PnvW3H80C88evp2TZf/tgnbdRC2nmZz09/my69PdfA8G0euZ/9Yt/CL3/E4W4KREU/keLtPot
/v3f2o+6+G//o25/fgR/04r/8e3/a5lmVbVMw3J0ZgKC9ZUF90+xuP4bBZCkSyDhfbLs/rlMm8Zv
PJNqxfQUKgV+6z8u0+zTDS4i3fYsQ6nP/4VlmvX9n3iJgqQ1D8USoFjd8oT5T8u0PiSszE2R7duk
jk5eJah04A0C546fDO3DisvoHXxSx3XjRGx8EjoEdUugiN/vapzzhIUg0xDCMH/a9fCOX318NVyi
rfAvkcWO/W/d0OJih2Ew2kbDvaxSPVmlkB0vTK51vCsT579yao9Q266lwrWVDbGsjrY3Yl2A6YjG
N6OsPxHHkEXUhPEuatmEKvBMdQryKtgQv0z4VRpXp/vnBvWF+4fYYVCeCc0hXs52Lxr+F1c3wheh
5eNjBH8mr6LoJRnKbl9M/RMqTmvRIWrQNCjjwFme6UKmyyo+ZIX32bJTX7pz+4lSYhfpaYBPXJKG
XLVfA2mpWJ1gcPs9koMIc0cZXLAcom/D+sF+XFJPzi+lUbzCHGCuTShAk3is3eAy/JBkNebLvPEa
PfbChawRHPJYPsx61y17AcDEypQqhDtEhUcF7HhTch9gsvqeciPzreRhxoKzDK3gI/Omn+jErwwk
3xsfPIjHVHZTTyFaJ+IXmffztMLbWZmNgIGwot5yT6hfWzgrIzPFESxpkZ8nKFF0t4JNMSewi2nA
GfHFnAlkHWM3oUEIFdkjrCg8jTWue7S24WIMYyWT7/exFZ4c7YMEMBcvZQhMxbSfnHSkKDB/QsOk
GMv9mVm/by3lNdFfrBDta+ilR/zXdUzHksEEbgFZL2jYkFFefpNdcK5SsrAroe+H2ntoBab+hHzy
WhQx8APSWvJ0IsLPzE5F8xVidGbKwN1HNBkaSUeA1Jo6XnEs4AtjpHlaBTazWwEX1noP5knVIuPP
PgJGV3cU7n0QP2RJmW1G2G2rSRtWkW9cBf7Fcc5WdKDBsINiTB17Y1aoufo6P0uc36oGPpSVB7yH
kLEgKz6KiTiCGkNGijAvyLtF2mFh0EgZzWbvYwi1R8dllIu8JUnGh6CpXj1B8kVuMxlyEuMlTCZc
Uub4mE63ENUkURJIlMckoINn1bsGysyWCbndOwvsdLciI8eqKrq3Mte2Vjwd0V/+Kkg32IBSzhZN
3b1x5Z0Nsokd1TiSGIMX8RDurLLHuuFAZ5bNszmc+rADfh1F666uDvT/aGHo8bZnYMru5dGK4vFM
CIhGqxNVn4S3Go72WSuD6kobcjNFwt00TfvVJv2CDgH3Z2ZjODImDKOTDgxST/di+Kgior6S4JM1
EuZBtPNmMpxbch2ZtT6NkQNwYoRbDzR6rv2XqC5+GKYoSeJ2zuFohUutdyoiVqtdyeSABWc+moWc
jjrtEYxp6mFi+JdoAOcfBzWgPZLn5hwxfuVRagMoOMrIia5FahSHsIofHPWRPqM4t4J23joSZKbv
1sRhOpN48i2UuF2YSgQdmnhyCnpDvW63/O3Na+VPeMsCvdpHEbJW1A7N98RzpxV39HB//yrAiI+R
ndE1N+232mXYxojtq8CwgdTAIy1wMTMfWdlkx04TgRRW8t0ANrLQp+AMexEBgigL4HDYZwjLWKdo
/nKUzMuSTDwABcMWmlrHuTHmtPXctTfWT7FdHGXeP6fTcAAX+VzGbGToQxpLg7bE2nRFvq5Yh2Ls
QyQgw6ogvhS3W1Xui4zYqkGnRaez75UEm29Q0T2kIY0+sgg2vQFdFd0pvnUf3d8IB5GW3FqQ67bw
seT1afkMv6hcAc5JNtLh0hye/FDtzqfgwyX6E/oNHAKgD1MNU2pICoXKNM551EkWCStcRJWNppM2
55al8YfeoVUQZMrBDyl4USRd2Jkcs8xRKuDNVJAyMIHy3UasemturdgZcOpo04C51NKfcStuy4x5
L9nMKw23L5ZonA2htvciCAtlOxyxZg8vtEux2Y45ERWIpbDoho/k9h2H8pTMADR9GsGbjNJna2g0
UMPQ0VZ2kYe3IM6eRsbc30ZCtFp2e7umDKbj/SDbF+oYUBBqXhClgYHCUj2Uek9/HjjXpld3LgvF
Hq9Io+9AXn4nIHfC2sA1g+BMO7KD147D0J3t3iieHB03OKnH+0iNC3s1cvS5Q2zbIDUOoeinazQK
YujfKhDyL0NDX3TUvb3eyWItSxJOkF76q954a3GxPXqgVZGg2sbWEM9JAAgSc8X8amruDzf3cV5G
04/ILcqtJuGS0sTTFm3f1gdm9POGsFQFM5DtKRNje2pRlRHs53xvYUf3lAqI/zgdZzrC6TRH37C4
GIfZBTTdkYp6TLo+XvdwC4g97TIsn+BUOVtKxqJVcaLh6QN0Jso3SYNnaGufJaTs0bPC7/Bmano7
cl5LhHnr1JHppmri4SE3BJShJSiGCt0jJArz2utfIArIrTG16TmI4TdlhrZX3t0j/XrnMFVnMOT9
EcCts2In5CFmEP5xCLuzEN0EIyMQq5DfY5EELsKMwvwOpCA4DamIABiq6EZ9vnaIN9amFgK0QC1u
VrDyqyl456LrD25cSOAX/ReumQSc6DOFTfLE+rWeiEvDNm7PLIGeDhmK6hcb6mXyGHJmX95QIV5P
q7OdiekqbREuJqsNAXZW3kvTUJfU4bNRVvNZs/t4l2e4x6nemqNVSvTzg5MxSG/GU1g0bxPXKW6n
yj7hNZKPmmG8TFFavkc+xnktN8pjYHHy2SOVn+hBpbbv8KsedR+WhFfXMwoNPe3WWU18fBwb3lMd
lAmpY/W+YCgSlYP3UbUZchEy576ZjhWsAi92r3aN/GsypyX9PWuv2yStD/rgbVMYkCujq5vnZAOr
1Vgk5fdRtRLLGYXlUNvdqrNASsUQJPa5G1DHW2ywPP8rHabxeD9AZOKnGqA0Sxf5+zRzdibytaUn
KvxCrh05AJMczfjm5N6w6ss2XFtBlmxYlciqJJa6Bcu6S1RStVe/Z/0IJ1RlWFdCsw4TCmLusZhE
VNL1v15m/ddqqP+bYuz/wTJLda/+oyoLkeFHHvy9AXb/lj9tuOZvtiDggtaSFIY0/jFMRP5mWLop
PQdl1d8aYKb4zaWM5gchU/YcEId/Vlam+ZtlSpPmly2w2DrS/VcqK0OIf87fgMfuCEeXnmUSfKGr
Iu4fUfQR/SkvS8z4EE7yswAwu5XNoN/cSeq3yE7CHfgEcyHAbPrcWXPz2oQPOtx8VMrhZSy64FZG
MQF0vS6WkaU30HqzdjuVCMruB+YKxNQ2Vbu/fyhLi/5FQMe8AIlE08AmHACrZv4PHxtRRraPmRz/
ekoYsGAt789O6cwzAJHWKvEcfTeLWj9g3ZywJnUmffOsP7LB1za624z7yCufzYyWieK9PY2T9sC+
3Of3PJohk7OVY3jBvoRRkqWzf3QGBrnxZMmacMmA+efMhPz+SQ3ECopAp39sCmON6iL6hlYlO9pl
gCDAjew33yOF2M68/hYgoL4iZWKyZmfWG/F/chnr7VNgJtFt1NhzONHwVuTjwGixt4+FDTTEDOe1
C2lnZ5pJAEHMnQ6Gi50LnYP9akzMwiKfm5gTNI96D5ONktg4EfuEPUNk2V6bw32vRA7V0ONWNMS+
hTW7Gb/70tZAhxdIJOJGnGtY2Fj68dl2vfNoBg+m28XfW6NmYusEw6bqpbkNi+qzL6biqqXIKaVT
ax8k313h+NcvnTt9SKOGHuHPwRm6OGATq77mmbabGq86NkPhEW9cphszt7DHlLOCNI3urW2d5yof
g7eqt0FLEjPyENBqWtRF9jmkZnmTUc+tzHrLsJi8kGI4Mtyd+g/SYM5O3AbbrMuGQyjrHapSpqhJ
hv+kaZJjaGSfikW+94zmSuT4fISe8xGPNaMO8OD8A+lbMsVfBXPGpUwSbLxhDbEeguc0pJdW7y6k
Bd+wTVwbwx14F6gmzWi+fiPxCsQRMDFpJIL3Co+3bqT5ljiA58yxtkEwroCZnCV5Gouhxh0hjO4j
9lP0wiZuW+KKF2gxnJU7xC/SMCfOJeMS+AOQVZfJXdJtJjT5pwnVGkhyi/Bb1GC2md76UdMOppy2
bQLHLSkjgKou07EyCqONi86BlPk+vLhD/yTVFryid9D4rRJRNHREzRY+LsqocVaBhQM0bk+ppkiN
35OzV6x1gxmz5kU3H0tWukA82x4yCH1LnBokn5sjH8avLjsGJuemPDbsJVpvBHjzTkXfHxBf4A/3
cas2gJH6RCsxLWBeRz1UgQMqy2M/khI3lqf7oZjFH4/++lzSDfyO1Ex+snPipDr9dUCCCvJJ0fss
YhvOkeySc8cAd9VSvCyzyTF2gjtygpAEvyVSosQr5EmSAM83BAHTZyu/QTfk0nCKahMjs8LjH21J
KlnrM3kR90NfExXhloTKxX7NCRljv2eIyEhN/HmoSu0x1mBllbnrH4I0RdXiNFdnRFtjar7APMIY
9yALM92GScd8yyjoIJjtxRwd+82MQfUzFwj2iT0HD4DNvtDo6iQZvQnNHHdxOmtoLGLxVnozGjFP
fx4QBZ1qtl+VjpTVlk3LmP8nWy96HixJB4xkKEqoTkIMjCKCVO+rFORu1OqTTnhlRPLEQeSd8zyO
CE1SEX/kCUgyiSfh1JbKpkpa+SLSJRdGKKIbKxl73Toqr0C5zUuvxgrCH8MPq08vxMMjhi2tG8O1
Gw6HDmglUrVYeefoGvFWE1Y75l7wPS4l1DnDe3GJz2Rs383wo1CQjsBSDQ+NDggC6WHDBaeVc4J6
hG0EUbk3+7Za58ov6Ms3rrp9PQQ7X80kzLl/y0AKeOi8ysLkzRynj7ZqT7lbfouc+tGoTKou5xwJ
TKrCZCbvaCUVrbevM+cVEiIJrwB1l8yXO04RPDg2IIYKWxPxFfnbEFtIxWW+FR65hchuYzb1jgc0
tD5Iu9dAtqfBTffcndDt96gqhs1jY4/fay34VpoN9B29etS9TF/lvNcgKONTi0CrCetlQ0NsG7iE
rmtS+fOsFyn0T7JfESQYxwHBxM50WmMbZ5TGUnfAxteRvpqHX/TjUbyGLmETVobaw0i+kbD94TQZ
XL96FZBnuYpnLVrRM7kinVwMTvezImFj158cFIUZspJY1lejht7oj+VSzK+RrWJsSgWnosMAmfxo
1iFY/KQJmLNCW+ClWswlJ4/nlS8TxfbSBi6O8qugA1Lpv7ArNq+WW26agDAgQ9fsTYT8vAbzcYl9
/VKO0aKslNJ7qEpaneayKFttDwV6XFs+EvKSHBOvM+S6gXrkdssscJMtyp2Zwh0JbNEkz6kMyagw
CxMBF59yhxDfPHKjXcDrWQIW1cvwoyUGYoHY8zC2+rk2GKUITRuRB3SbSHgDCpGnsmBRGV192Bec
+v2g7W3kXWRV9Tu3zt5l73wr2tFfOuDLtsSFrZtJe2+DENxE8N3xoDXmNnCSvLj2gFx3AAVo2rgR
MBIWdK+H9ZUjSVxS3gLitZq9hwLbc2fexqA/O1r+M/JjyhakxUX5ok/oR8zIANlLNmyLSS0i6m/t
GO3IuhoQwZZ41fswGi+R0TrIOdzusaQ4MYUWcI0Gv1rZhwFS4PCKi6YkbpnM4cENLqUTnHK2Nesi
MRNqGTpq4RiuaKdMa/Di8WKwahLM1q0RP5P/cBgxreNC6QHxxW9GyCLt2tWOtI4UUb4F89yd0Ioi
G+J2inaDgaVkWbQcYusRbFvtEQlVbSKPEWJdpoKrlfkm5ssI/BmWmMD8olu2qbSahok1/3KzGEWV
NDkn5/gSdXnJXbzRFx4GuCFCjJuEt1Tam8Hrxn0PvmQtIWYsZpjmASX82jAh+Vaj/9gsJfuVk6X3
X5Gms0X03GHrauZ6Rjr95LAE0lTQq+bBABD+sO9JoVgbHkvbfQubtfbOmZAX1k3Hiaca7yDkXbi1
lr1kQ16e7od7H77QiVXw7BUoJHq3wHuMqCgvvQBFPvHLraL7xjiTFJ12exXBK77a5ltNgs2Dm5fH
+0fxqAZ8kpyeqnTfsqD7hllgOuIcBNVEQChJZyDkMIhOBWJEo5rNc61BZLBC+QrmmqxIojiR7ZU3
Rwpt25essJZfeStU7NoBkfUreBMYGD8qSXxHzqRR9wW4qRgoctkwvp6ZJOqlLr6S5DJb0Wvj6uKz
r/Xz0HGPSOIGfVCD6MLHul5Cj0NbiXI4ZYZrChTvOtSLDj/2Ev87Z30w/wzskKUVhwu576W+NR22
oWFOaEhSd6jI5LyPer/epiNs7D40u3Vh+fTPsjnCrwZulA5OvdEVIsBSsIARaoCn8AEVikqcySAF
BgUXKCZWcE0BByKFHhDtW1kpFIGCEqBX9n8/9ApZUPk/YggGo0IZoJhUYAOQr9OG7Ym4YFgQFxP+
QaZACMEIEqFScARPYRIGUzEeuwCkAsJSlZqw9EIvO/71qbgu3ENfRWu9rSd6EJdYmth0JjY2stpI
Kgj8NaNYT3k4nscKfqHdGZe8AuCABFJbW6L9YheS/pLz1WRMu5h0Ojz0dIiKNRJ5cbzGPNp1V6+t
poze6N9t4yiY8f7Z/l74EXEYJUKCkBhvuvr07K0JE7ue1A+GoGlYtq33JhG9VK3tfbRsIBa1V5w9
zItn7HDy0JSTucEfYT9pBluO3j3TW+MFSRgOeWVIVLPl3AQpReNAfndcFW+2y3zEyWOqgfrFNEg2
iIDKBqNmnZvmYOb5MWiBcxTC+V4EtCSd0nl1XVHAbQDlgUoKkG1+DX38heAMtuMA9kMoAMikUCCx
goJIhQfp2LeVsfalwQ1JFUDEga6sgCIOZBEfwsioUCMOgTwrUQDIIIh9OykgSQSZBJCCg6MCWMmI
LScewJe0CmQC+aMGXKyklVBOEKAS7exBKa5xqPkx5QjtzlOXjVvC4TAyKlxKpMApbONVX7k/FvMs
r3lFdUuSwSVWwBVDoVeIanYVisVXUJasqj8pZLYzMS1kTWjeoajB35vrqczTdZKysE4wXowYX3wK
9QVdJEheuvI681uam6BhbAWJQcjIDlSBY7Be50tNwWRmqDKawss8zgo1I24QS2WnGStZzueaJLaX
pKjMfdBkIwF+JXuTumDaBcdjk6hHfsjgsU+HaGdmCEYKSlHbw/0f14bAm9sCxIlwCtUAqjRBX8/Q
saQlCqAzQ9IBxe9dfaPcgezKznB9X2aoO74BfseHw+PA4+kUmKdQiJ5ZwXoGhe2JFcCnHEH5DArq
4yq8jw7np1PAn1Khf+4ZViU0oF5hgSoFCIoVKuj3bCtwSQoiJBVOSCqwUGXRn/byHP2205ePCWbd
faqF50piZtfHowmhKIqy8qK1RffgFOEj/BTO1AigUQjZqB9AHBWwjgyFhwS++NrrYJA0BUTy0Xku
iP3Qd8TV9998uEmzAigZCqXkwlSyFFxJU5ilRAGXKgl6qVcQpuGOY2KNtxWgaVKoJjCU445YZfBN
r/ZY/2ycxj6Gj6AVbTIiXFS7QZfvRx9hej+75odePY99tbPzXh4KWFGDgka10KMIijLQZQKUClrQ
Ui6SbiDksLgjl1is2vIhfyXYUNiq8s6pG42cjPcxZPIj051n0ZUv61M/tjdIziHEQCwArcJdkV2i
b3yd6wlUxUEmqQG0OX6uSRtYY3jmtMPYdxUKpiKYB0QKq5Xr3OkTWJHKQqzAW6Sxb1xO9G3hoWcJ
G0SJoXebs1p7DkOWKy2W44HJHrWtSAvuKLdJYb5wTzH+UugvjAWkVCscmAkXrIIP1iBTQd8z1KwE
mlyBrgAhFbpou21c9cy79WNIWP0IpIx9xrSCp9BdU9eqDmSRFgu2FTkMs9fZ1vd6G/4kRVOuJgU0
6xTazFeQM4Gfe4B6JhT+TCoQ2oyyB6cNcLReYdIGHRAX3DRE+x17e1Bqs4KqsZaebIVZI9S62PrB
u4Zt69QhiV9rsW4tCkiIy6KhpQXI5sw9N4/j+OrE5nS2Pf8NRgO28mms+RYst4VGCJftrPN0hDjU
Jc0Cj4WLahtQnF5fHQWOqyHITQYouU4imMHluwZ9InjBKjo4bIharMvugCNkuEPpKF0Pmjq4Ej03
zvgzQp5bpmB2lQXWbiCBbokVON05MO86Bb/ToeAJ7hlrOFvGvO5zdiKDpSEBW/KPp0fJ4Ix5Xvqc
Krpeljnpk2napBsO7ilxSeJEI9LACKuqWy7jpcX6sy56u8PfFHIPtFBaktgDnkypL4MexAFEvKOP
MNNUCs0ZqWalNJtl7n32iDgtpeZMla7TQOAJlrY937OVKGibTYgMlLBIV6lCxzH85esiWNQ1Mx7A
HOqEZ1boeNp5LjRip+Z8fmk8pmfk8hhvOGOB1DyFDv0HrDqiSL0lrNkOtmWEuGm0LlmapSuN8Fah
NdHtfmAWn6eDfe304MkojeTI7GO+9WVfLEyWxtgPHnwV6ZWpcK9axXyVLoFfgCPmg63iwP46CPUh
dXOztYjQsTEeqzyuboltfAV4d9gB5f3OGH68QKbCLgJkZFBBZKmKJCtGwsliFVPWj/mbqYLLTBVh
lqows0HFmjXaqlMxZyQ8PEsVfGa36Aw4U4hDSzAaCBWQlugEYfmjeErITtOGWv+GJAJzt8pVUwFr
o4pa4109g5tdZ2FyRWIAwWj6ZqlwNrxyV0/FtenktiXktzGfEg+WinTDlYe2hpC3irQ3S8W+kUX8
3Cf0JRpNRcLpI5SsZFZx6N6MHI4SHQsSumV3yeQCoK7JTrEuWV4BVhfIwDeDSqALAwv6MVjiTsXT
oS8Dzq0i6wIVXldhg01VnF1Brp1QAXexiroLVOhdSQlUqhi8+B6IRzLepCLyRhWW55Ga51mAlFIV
pKfwPN926btOwp4WE7VXaujx7+F7JjF8RkYgX6ii+WoV0meouL6BKeYaexYlbWh4lwqGdKzi/TBh
4AWFFI2o7VR2cFSCNgZ/Syhgr+IBMxUUaI00YkyyAysVIuiTJjjkkDpahxWIBiH3IRU6SJxoRnPY
Zbxa3tBLzCqe0OdCAuiQvxsR0YUjQASKlzreS5dEbwtgzaYMNUKrVexhpgIQWxqV2zATxq0udTZp
ofFOxd5Qdjw5XkQrN7W2aat9N0lW7ElYdHNghuagQTSkTbgqNMKG/ensdW12uh/g6T/HLhZHQMEH
jdCR/8nemSzHjaxZ+l1qjzQMjmnRm5gnBhmcxQ1MlCiMjsExOp6+PvBmXbvV3Vbdta9FhpGUmJIY
APwfzvkO0kcWpw7JjukS8Uj0YrSKcmIfgyUA0lqiICP7p1iiIXGHlFu6IMC8vqdeaDjABE35I4iD
8NISVHTnLkGTDPS4wr7DJ5cYShZflUMs5TQTUJkvosM+JrTS45sZcISvA3mW6RJsmfMepxNRlypl
ktblZyzbGyM0xztnScVc4jElz33+KQ/f5EF7JEITVlh1Py2xmhqp1romaTNYIjch3Ty4Swgn2tQn
0jemow2r02zS13oYmpeun6yHRJKHUwGR8gqel4kfe5eEmSh7NbQFBYyd5UECyKFZQkE953MIRv9c
T8SFJktwKCAJMkQHkzjRYAkW7b4jRpewUVQ6p0D4X/6SRfr9Yi/RpIDMUBMscaUpTJtgCTDNlTs8
M7j4ozvCTTtSTgfSTv0g2pU+/yaX01kjZN4yRv7VQZfa5ktYqkdqKkFfO8bJLSMad4/K/0e/BKzi
bLqXpPescjrN0H+1lihWfsetkJ5ai74DekdeK4JRg3y3+TXP4V5ZXX71yXZlBbWSWp5kWv0wyX61
QKFBk81XERKkJRw2EeENduk17x1zNdH+xg45nnZ6DkT71gB0zxuHZkjsYr/C4Ontwrz+gkJOva6B
T1A7Ylmn/+ybz3EJr01Isa2XONuJXNswI9/2O+h2ibx1Kof4UWgE+F7fhyUWN0p35Ai3K4e83AgN
HbmB6uySpIup/CVbonVRD/zuYfEUffoUYFbej6Tw9riLTFJ5PdJ5A3FoyepFZHVHojUTFISAyJUa
sZ0zkBLjYH+6a7kE/mpkwyAweKtsHe1FrRpkdO0vzEifuql2mvFI321jUoQb0oQRiJfUegQM+0vU
MDqX7CqX+OFoCSL2l0ji76+FS0xxmbvQGqpGn+D6TCdrCTEGKMcGaHmRiGF2c0s2SjIzmMfA1p3i
bMlxoXWd2FrLj4Gu8lQWIaTq5SOvN//+6P/2tQRLep053R6mxxPTNqQeAf+z0cnEYzBZ7XMzNzxo
EeifcZt2uNIY0WYFh8b3r8qccO7KB7YE3XtRIYfESRFWZnpj98xzsHs2y+aW0lRcvz8L4XjSb6Cc
7BLPvtQFbMUApMtu8rzkUTujA/pkbN7wpGUrMgBrZIr+Xo2iT5iuPw1DTCRaaCe7vi2A+6DT707V
8mKVcXdqPKUOSMSmDaYa+Y5XcOm55JMRTcODlyYf31/uTK/cMz1sYUI28j0G5I7ZyE7v8yp2n7XT
br9/W0G8EU5zGHiMQw+paNuVGsv2xBjAeGzGhIDABB+s9lqmgMPwmRJ07uiofk/YUDCf+p3aeflQ
OgPrh7yhNxDqTguvBDzL16des20qeEPZXoWdeC1Ig7vvA4ucGoyCrZ9by5gzJ9JUlW/8cPKtC5to
ciFwVTaPAHuMn75f5Ei8SW8Xt+/PtDUQhq3ygcdsED81+DlP0pb9ya8Ry5mp9QmZz79DdI90axhr
ffofbcDXt5D7/yHBtlzH/S99MqefRdr+Z3fM39/zT3WA9Zdr2YFABWDC2V7A3P/UXYPfDpEHOIS3
crP8iz0GCQByawQFpiVMJwDw/U91gLX4bVx8NcJim0+Z7v131AE2GUNs//9TUD19gvf9V/RInvo/
hNd9JFTTW4SAeDXgKKszXxOXXNvEbJItN5RDOlS+W7rzI9/O8D5Khze0L1k7EwKXaHcdEz5xC9rS
PNimR7xZq8Pd7JgQLGtomAPo+j0DzAER9aVnq3fh1rzAZc2vHenkmxaL4m6ocKRZRCxRh7kEGBSc
z6zAcqZQ3PdzVIv3eYgQtFrCovQmjpEN4rSEdDPKLZIHxELOy+z2ISLoFHrRxOgva6R7kq4Sp3Qj
TNgV2p+jj3GID6JhExIXmLbtFi25ESbBYwmvA95M460UoyIiuOG8AV0ix9hRzXmUuLClPPgDMBpR
avPoZs5XRmrq2pcsfgq1FLyBwRKOVCYsQjbcCm3vwby9m32IRdNwEQxgfScVBsIKeqOVV3ThJVZy
SbPvdij4xocpqKYHcw6fAbDkOzAOD0VfNKdkIeWa4fRsOnH9KJszSenJnTBFsy/N5Ksy0iWqlo0w
VC1/PRHufIgrWbETSQn4mlH42uiP4p6jSpiF3CNRVWdShfAWPbS5Yvc950TXudVW4crknz3X95Wb
6h2zAFrGZVfqCx2AT0vHY1HaKJYFM69kcu9Cz5O7yhzIK++ltXWE8pCuRtZdtsxmRFlp1LTxa8XI
xspH54ByhAhh0X6RB9TfCrt9AgRzb6ophcPRKPjGM/BU9mj/wJZ4c1Sd3AzbbmVM4ogPNdEDE6KJ
btMfBXtw3WzRg6lkPYpHo9WHVmdE0jCBPTKAvXSe+jOWVsSod8wPzItYvSlS9jLGjztnQSxwfTWX
sDTjFfpe1OkKD+jYjw0NvWuuARRkz00RdA+Ere2/P8ORL63pxnSJkOPa6o72RB1pFYAa6MTzY51z
YgPU4D/zVWrL37ieSV8dl+9eq7yNbmpExQUxrADj+/1UQnv+/oVmTn6FUFsfAtt/QsMfQ2HyfuRR
RlHn1zcr1fVzKzZDH0HYK+x8jfc14T6Q+V46Nssf2/s0iXfcI9vdMIiurtzr29AgGN1WHtdjQ/jG
HGyI2cT11eb6ADrxaro5uvLG34fYcymMciZxJF3tTNlYq5JLaSVHpMGFJxXW9hajaJ9E5wVr0/eV
wLRvvOhygtI2OwAgDUTDkYr3jtf87ns1HHyo3lADiYK0ZJMdQkh2K6A0bDXbbzY0jXpOIIpyE3tt
w3PfIihUh1lPd7nnrscuhJfkKGJHuQoRftubZIycOzIGXTN68N0pvjgx+z6AXVdvcmDiptJnXsLt
yLMHiIVj/OCnNDzV4EhXsUcn6HhwCHL2ov1MEFnLmDeYC8LEGB6RN1YUe+6m9xgl7AUA4Gpq2pCc
NMSCvkHJZ8zNTuPv3jcaup3ZwjP3vStCBH0fqQCtLG4vH3DbOlCedQyrr8YjHLSHWUUIaz2tHCc7
coSbO0wHHdg7VoxNW92HEUmRLYqLnZm2X1YnfmVN/ceqLymF946RRrWzk7rbGVbLYrICJ1cL6upy
KNEe+Os4Q2jRI3/3w+GNhVHNqnCChh5/FWVBMqzWH2QtMQIuVlpiBu7M4Kftu+emS3fJOJ3nGfVH
ElfPbVV027J1N9h1oeRVOt0ncfvlgjBP2zk9OlPxO3M7bs6qBXrS1NPBDOk1RrsBOv6zyZxm1enJ
4L5JbyVNDrmL5QYtcbIuqnflA1ONPIo+lGd4F2UhVsh031wzU2i8YQPPFQaMMLkobVAdtddZR3JP
S1xCCUtPbLjWUexUK2cK9uZbPFsPUUHmU7jkiOF235AA2BF2bM/exbJJLavQn8+Q5lLAPcjA7J+D
YVTrhTmY3njGPEwRO6RUdS9l573lZfg01Idmqqc1yaInCCMPEQu1S9/88VwqWtch2W9aKrn7rNMd
LM32UmbGsQgNeuD8JRMoJfJJxsvRgjre8j4rAYA+iOM3u3eOjSdQ1XVs3ZGjroHnbucmyDYjprad
b52tevoZFaIF36jqzazenRpKLxsChmRLwojq106ePc52+9ZiVTpgwdFjojZBPX/CI0q2fCzy6ger
hAS0j0nyzsD2DL1vCX/7dwyIdOUyjAVLjpJeWcz15tn+msOYkaENKGLOMK6QdssH+vsZ/KACXBJc
uiaXcGV9kApznjTP+zrSWH5G4yuxWT40vlOu2q6gUjr7XfkTiNHr/Nmihl/RMe7d7CUyciRk+U/v
GrNoZyYNpT2yHi1LP0zYulZV533g17pL7eCFhAj2/oAnpfrUqrwvK4HqwNcSKEGa78oxtK8NcZYj
/sMstcSzmlouzDRj2BQl6iccIF7jXkcEIff3WEjVow7reO02UfcI4PrFLjT3QWgG96Y4Df4UnyPX
i8/aiy7xQNJnz8Md4faHg/AOrp3Aa5vVH9JEEJxYpQHBvYE+nuLWH2LH24+lSM4O23qeUM3V12x0
TTQ9a+4lNOQeZHrmpGdWD+NmLmJnJ0rY26PRpAAiZfcazY0+zCYhRwXYlFcvB0mSOnBVKF+Q2w39
e0ofZlJdflRZ520BL6pjPvIzHj29//66R0LbxvMGfCFViIl/sc5hnoHwahghA0ULur4uUHiL5mEA
Zc+DQBzQQpKXgvjzZhj5MaeyWNmdifuu0g3oh9IlE27xFJULmqoZ1dkI53WfphZTcF4EO+WDnRRX
o84EJ/SwS7IyebeiHuZqMnVHyke97luzJu0XHxO5MOMLDBextsa2e/KbYQYByDOw1h6yoamMnjBa
MYlAV7NFNk2UuVC/LFENp1I6CTMGQ9KIwQ0N7S9EHMBRyXx61YPzVLuKLDYXJUsAWvI2gRpt6N9P
NlnL29IbnFUj51+FNLJbRKLDah6DLxaONWyectixKvS2feL8sIMWmlXFprKXQ7curD659zEiI9b+
6Bz/0Y02dS+iL+ICq/gdueL0zDKUhG9J5cpZwpzCrgB0KIHmEoldp+qAgQc25DzK/yBreMrThKIW
OlIRxY+DLTIknaRBBXA9fFPtlIk0NEyjRQyQTEce88zDwOq5uCZ3jS2tp3gY9mPifPbF1F/dSOWv
bhlcR7MbH4q2Tdc8T2wsvVZ5rwrjI9N5jEGC6VPexXC0WSL8pEVZwxsqaI7kH9esCvLeUAMUMeqD
hs56XwUS0H417Oo0hFZDwKE27lpDSczpPEA8nkkuJoobIrwUj5ipT7lnANpKQ2ISUsAsDoG9nLhX
Nza9Z0HietoSBRgZQ3pzrbbYmwR7wfh0CAE22/ixJ9KLOcS1BRZqoknaZXqqiCgdXlImDnubJTmR
IVgpoijhDh/PCdXgzSj7ceuMeX40ndepls619Mm8CvppL7lJPl2HtQzwN3M31wG7y7AM7hXyIvQ8
PYPufE5O0IcHMngvuGp4bpbQztvCrq7jEnMDw2ufo7a4JASF740qfVfZcuwUbERlntV3DbCYFduK
ekeA8HQhNIAk7Dl4DL/TVLrbnOWXNGY5MDNzu8Q5d3lX3BF3NwAnGuv3FieJTJrTuMDbiqnT+6Jm
a6xUnK/9eXGM1UQxAPbb9fG4xDgXWC3m5IMYNH1klNfALasmJvyOuvi+CPfdND0m1VSdsMsHh9k1
XfQ7+6DC+x3XUf6Y66GgYyP5xwakVTK47cbwiDGzvMohhVyTPFaz6Z7JjPlkOH4sKkkP14/hLYLD
fMuL+SNIPHX+/qwjV/iCtA7zIwo0z/UJ/yuaVT3RqqTUJvMyXRmL7Ec3Y0aExNRsrQFjGNnDjLXb
PDjUoYPsFT8m+8VzuhTEmKR+TGqW97a3LskSuiUVEaKpuJO+7ayQkFqkoWhnnwxMSYuee7pss6Mb
pDVhf/SJ0RxwwprOqZ8EMxbHBEe9vJgBZlTLd4Z9VznTU+u/tnDqPSXGnTvVV/KRiA0d9JtVVERt
dDYTXF58bf/90fenVNvoQL8/nPLhHC9KZKcrooNwyjdf9h1Wt3C4xyRnb9mnqz1dq/HKAA8gIU7j
c5D+0o0pHnhwrD2yZq+1Md0GkZUnE/kNe80Mf0c56LssrD+/PytBn91IOt11yWg8pxHyGklrtYHP
vJmWlMWZlc8JCD8mStxPtFzUvi4x4JQzjr8JGsU9VzKfNHKwdsCpMw6ryHuaql91VXWXfHFGUWpT
PMmIUb3FHixIqPlsmzxUFQvGW0hKv8yRLA8059VDVzIOV+b04iybXeHMh9x0MzReMM/Rk4kLSoCS
eVfwJuwu26KCew78or20E9G0XorVVKYM9H0xBuvKs5tdO4pi69RevM9C/SDtMNrFUzNfmyTMT66W
d6bhu8TS8QJ9ubkQxCmtWd0jDftHvsUSckHfoFlie/oS2X674y7SUCDc8LVvAKSaxEU3xZRsyZl0
cCQkDnGd5SL+Gq0by4ft4M39neMHj8LL6leyIneqTMMNdjv7IanZNHq2czUtw7/5fSPXHHPxGSKi
u8o8MBoIqkzmxxS1pu7d0+CE7YVjrgOvzp6o8/qWrZfZnZSwiORMhz8TxiHWcanaDETrfO5GmYXv
U0K8k6wcRtxIcpkKXXuArcnKXMtoBOfPHvlewHYkHzB7NMrWOFNFvPd9gN4GT/DWE5l7qA3j8j0p
XEaJ8Rz9lI0fvzdOGnHZat77Xrx4c/UJrpVdOBwQFMzDJZmj9Ng08Z86RiQalNPKDpx9ULsBP7+A
TJvRNjZAupK9rJPiTsb3rZEW2yivw/sZxMlge09ZrvRO1Mwz5i6T950oz2WYFA9kgwN06tSfsoUR
mGRZvIF/prb1mHYXBsp/OAiAM3auOMNVXeFWzvEIcEoRtVHU9VvqoniMCtCCIQUEXl2DuRTqRCc6
O1Hy1riCe70nzroay+e56M37vuOx6NnjCSLzn0AY1nFwqqcIkvneN/lyvQj+jVR4R1Uk71AvjDt7
osazrYA6BBsOtjlPlAj32/aAlzIA9trVPwphPCYznqtWYDjEnBBd7ADWh0lw+YfOgiVmVxlrpzP9
/aQqzfIEJi7obIC3iV8ezDmR4ENHn5RGt2e01eq9aLvgVQneHdy17lkVcfCalPoe2RqxFu120BpC
bjj5Gyc2XMSxUp0c6529ANbvFMkVCLXpUPjcRhIdn4v5/VTlQc7C2SfZKkyy3RhVxZbBX3du0fqf
XUJGyayK2vbKquM0xHP61g5MyszpTrKdOgvTT6/SzQnrFcFtSQ/uIoq3HPDN7vtF903Dup+U+bny
PoRh0GXMMt46ku7THLJdXKHdipiAr3k7lv0wpW+RoxHOXsuw2DdNa559Yzi0TfBYQdl2qdOBoJFZ
Hce/QUIPq9o9KajVPW/IMeZH8Oz35AWhOKvO35+aqPW28Gy8eTtW1NPS7pAvmO190nveoavD9NR1
8Hu4JI9RkOCqgJZyy+pk2kkEMBvpuvrRR/9Om9Oh8zfB8QxJV1yVXZ4Ly7X2ysLVizLXxA7FOCws
2586irLnMuyOyhtqwKmx3kxunN71RvhRJIJYZKfIjp07jndQ9deo933cmjb2iuUF15PcJTQ1K5Lo
vPtYS2cj+zo9ZG5Wr9FlqwPHPOG/bYh8LrKuhm4c9EzLh6kG5mCNykI2TrmUp8XNsIbiqRvdnwar
+kTDcwjMJN6amnoq5ybYkygSCNbLGTv/bDTXDX3utmxsayMdM9jFsRFcbY1Sta93GK/VVRUtGmBl
HqXMIOkZcX4Jl5cKz3JE9otd53+mCotsZgrjObA7JhY4cjd2W7wjpKWu5Hg4zigd0Wckxs4qEPPD
Hja2k9f8CMaA8YFZb01cBoZItkUTgvV2hUTAazUvouqzDSA+fUvm4KuGH/QxjX63jv303oqj5BgU
0uI0oJ7Bd7qkmkMtmozKvItH+seqO8wDmDEiTO4Ac8SYW6JhO49VrlmqgK6pnYYQB5Ead3XUGne9
CJeWrrp8f6nzKXDdFpdMjiME6dkZgzEoo+/P//Hh91e/P+/0uIgxM+8YDQj+ym7Ejgpe+AYBJFtp
zrCDKqpyI32jvEJoqq5DMT8rtCnH7y99v3CdSiaO/Vc+AxCuzPgOzlp2bycqIz4GRUkTZyVuBlA7
3y+Yyc1T3jFEp+o9AmoJkc2fK6uq9mWIE0MNDNjFxKbNxgZMRzT4q343sM3b9AXls1Ny7RodT4dQ
taAWuZ/OaTcwztealVxCMqMvmqeMAD9Gf828/f60bnXA8SfW5fKL31/SGnC2aTrdAZszPKgWo7A9
BDOR05hcvEGlCEqMEmpnZn723yt5u/nCNf9nxn/w4pImR4NomCinwsd6HKoTFYo4EqrGSCEZk6NA
3Xqeu6g5dJlrX9QQWASw54RpjvkdJdO0TWx+sQLv+tT0U72C02H8olJkHV6NrxKYl8+Z8B45F1oB
b8+SllHl0NYPAwXLaZjlBzq6+uH7pe76ZlOOmmWwS1ykkMFvpxY56lqLJeCATsEaUD2Fc3sYybTm
+ECDDdf9CaOBeYoVeu2IineTeq44+lIFb7Znn5pahY9TFn1MXWTjGhDy2oPv13nfn2M7La+FgSIs
18GwG5Q4NCqfDg4g8dy/UEL6B+bGoGQEmO8JtMdEGvdhlPqad9lDxTMCDnXJ2U69OKOXK9JqevTN
7GtQKHuEKo+u10JLDpOH3iL2hug4lslAmpAk1YA8DPDj4UDXj1vOQP5/sNH94ack9qt+ClD3g2c+
iLq5dmAcmXgMR990XsiBPuFHdtdBh3JQLzehCzvRh/2OQsIaCEmJhnuD/HasO8Olm6Dl6iB476j2
J09yluwF2VDb5dv6BJxylzdIBm3vGhgh12x3Tib1FM7dfoYTjFtkvyQbSHoAHWTvrevQRtuYfbgK
Eb8KqyLahQfSKRmrPdUH63GkH3t/iKl4nTOaQbHSoln8MdYpGkt9inIsMwSpcbR6eIX61OEd6oY7
I7dQYfTOI5mZ+KsrfXakB2ak66YLNHQHf5Rsl92sw6ldc00ZYCa8KOmOTm7Dg+kWDlHnXmpPTs8c
aneMJeuXABb0sRNL2B8efIwMyc3y9aGYMOV5dpFfIi3yy/dHDMIXA4Te+vmQX9zlBSAe6ioXWokY
twETVAyg/i4uzqHZocnRoOgDm7vHXgLe64+2MWegK2aK/AXeR5lp2Pzdz5b13H7UFQ+6Ot6bNRFV
mpizFWyMEholCrT6qXdpVAxHp+coIcS6H+aJ0pkRfR9sW9p222yg6E5DvSWqYT+m9nQLCJvIMW26
hiE3piRaCpIrhBW1HS3DWPNwJmEo7M/5xN/D5k4jc4aTuhk6Ni4vYDKg1LVYZRxYB4MCGexAyizg
iFU+0hu3/ign39tERICpakQvmqXY/KGvBJqcDX/4Dd7vqXF6eZmxUUID3868I6gxKvThOTa51vP3
Oq6fB7RCBauCvoDmn0XAzEwFQdOe17DnTkEBRo2gOY+6ixliXVtY556TBpWeqD0oOhRynmc9TXDN
Bju6N70C7TcyImcm0Ls331kvrCM/c3F9VUdzeTpbcbchRT1AWsW5bbTzOc2nVxWZ0XbeB33cw7aN
bhnXqtll73O9UHtshhqO0Hty9eTR60ykVb33aDn4k/zilPreU0La2cZgDoo0JxCM49uzduvxLEX0
1hnhb9ysFR66GZzJsEACjacxTdfwv8hbriklgiR+TJnCZRb5D6gVVi0KjaKJz/BzX5nm3YHFeeYY
kbQjalwH0/QbHPoTrN9Xwi4F1ibnF0Mvcvpuw5nbDi2p1+1YwribIUBcN/UnS9QPZEMBrHM5F0cS
xJnSOBBIVIyOoZ7+BNmLHBlyz1H2RI7ehYGDFgOepa7cOy0YZCymi6DdfyrHT1OrX7TAt6QlPIAN
wr2LgWxdoxte6fYOiIVetVZ5doQDklgNj7VDVQoMDjk5eSLNHyAu0x5YNFthFpYoMePU1y9cKEdl
5T85QLpDaSPUjpqzFhoqr8bLnmcfhfaqtclaY1L8eTRkKIzVY8rhRAtA6I9FVchSsAAeFfaXIneO
LarYounMNb2JWBu1gQ9KxnIHesRZ+UnOW4YZ/YTzgO8mYCUpOjBGU3ibYTTtDaF/SVf0QKkexmh4
dQIywMfJu2XRU4JVbFXky4RwFnrXuLzzXVTUm3YOTVowIt3GGOBe7aTwqKeE8pp1AXmcam17wFwE
9nmDZi2MvPZCkiLRL8l4j6L/wa1ZAOomVPseOhcGPdXeLUvn732zUdTNKnTbG04A8FW8HRPnQ81T
kdVFGa7cWACcUI27yy13P9v6XlHUspsLjiiyCrbCzKPgbpvruGBX1k0PIdxsvLvTuTRsgrCSwjr0
imw76ZdYDYxsx7tebDkS7aPgXti5TkNg7GDizBuzYJO3U3gXDuPAeATPZC/7BzdtvLOXGXdVkw0I
R9kp4nTK7YQkHjZhF58xEQVl9hrEjnHMW+7bvYryaF1JUsb0XO2iYX6cBYZLq7HGOzlT2RrmeBvw
unfkN3l1k79guLmOZTRuOS+LfSQz+zk0nd95M3N9eNEpje3+3bWpfWrPiS+T7yJrDM3fdD/dRvFH
/6iEv8hxgt92176zFq8exlgAJ568g0P8JPyhEOoM1si2EjVzlhigcN5zvbFcdKOKOG079TfLsgD/
LnYMaxiQwAGy9hrvs0hdOmA80A9V+Gx6bf27rXvCwWsVPDjD9OowB27Z/c819j7A5e08V29qxiNG
K55EsXEwgBptEckpygt078Kmd7TRMIQ2Y1EM+GAswQQ8yPuUMeU68Z3fonFhS+vwjmH5uEuRmncR
A66kQwocDR1qI7jVla3crS3ANdT4fWM0d2Nxl8SWeldxVcAGDmJ2NQ6gEzHv6n4gPbVqtiqzWC1B
4GkD9n+eoW9iitHfZf7enPwPowTvbjcBG3Mc4Ns+QBgbgzxCmcDBMsAPddve/O3+SNLp2ApGQK3D
c8qA0POMylbYCFq4Btdhi19hMHlwV6yziRVztgxV8z0ppRDPJ/VJocDm0VD4uINoXgfxxHYpI0QL
5XhyrAF8h55/1MwP17rLbmgGSeOrwpqf4dJr+JvUhYPmzcYBE1GHs8yvt5EFlwY6DBv1yP5B0Ad5
RinU8FyY57HBH+sWnY0Rh98V2e4iUAzY8w3au5g7X457BT9h8MPonHfWsS+d7kZtal/rINy4nW6O
9mzmsH+w6bpED66DggzExCchEZost3dcbmkXgVBYCYzZgNgMsj5Wkzl9eaQdr6B+sfqxmU52YAPz
lizNfryHtV2icHaanQqGX+aIHzGfeGO4YgjvjHDNWA1+rRBjsZKLi9GGzzXnuM8y70QOTLwpZXVr
5vRdgM+wf0ZpwtbNmEBIOffNkKLntx4LVo7R+JOtykGxItrC0VMIiOjlcaP5g8RhXgwTNu/kxO7k
5mfyR0Iu3EqJkt0vKQ6m/K3tINmoi+cUwSpESXfknj2wxF9Vw3xo0vwQa/U70ngQIwk/OnHvCcg4
DNM1CYgmEZIzPbGsTzYUJP3pt6E9hIn5AsJ8n/nll0zLC76vJ/K6/zSsb9AikTzgWObW8iu1AQ4K
0MISW4UUALveVTiErfqrVPaPvgheBgs/aTM7r5yu/DiHDc+n13j529gNWvg6zp5r9od2WE+bquwe
Mis/On361eoLUY2szep9VFefreCiAE20slJye+PhIwxA8JWl94xWnCDLkDvKH4+yaZu99N2bzotb
MRP3BwIRhxgDbQtimRJqm9biupwpxThSsnPsxO4dRrl3h93ZaqiIJo0cuepdWoU+QfPfdGDpl5pf
C2gndR8i0eBHrGMyDoqb7U0vskIir4LmpiJErclviTOfqARy531DdgdhLc1/gngGRSzLawDFtqo/
XctV4BCi54ympzPnxyiCYqkgyq9cxrqZIgy8zLGyyJ5QWgtV+5TUu1Ivs+HG2BdURpBuxa1uC3Ej
mxRKRMZEOowHsuLH5iltg+YJq9q6jHxYgdJsj3A67RcsfuxZ+nxZKs27mKHbYxHj0pIT2muv9/Gu
U+iqipCdOmEG3dXNvurzLWTOmUGdbz1XMeeeW+RnEsE/dYUYSbYEbdnVYJ+tWNpnDt1hz531R2si
HsRI9IHnpx35teFp4C/yMhNZGkyh3sdOOJ3NVK+RU7WMocabIb0EIK+fX6y42sORaT4ztr+zf5cD
EYxHR2LECoiRFl9R0g+QAybSLpEFA+KkYwlima3dOB62Qhq4TizfXIls2jF526rp1tjEMxaFDtfs
ZAZXDCscTc3O2rqxRUnBYmnlm7C5SOdYIUzt98wQCCvr7F1i5xz2GWtt9HtbD/jXymvJ+ip6xrJV
nF7jssT8K9+KDCKnNJjT1URzJ7i1UaoUBzmaW28UwUaOccujShZbN01wwBvn3JtPLgpj6cHzLIMf
qkU4KPstUxx7g8P8TD6I20i1tkoPWmIQkjSIiy2J5RaL02O+eAvH3tlZRvDCiUZD+9tT8p6fxDHr
icvq1Xj1DXWP45RWNl7m5An9LHNV1JbOoe4D3DLI6dZ97c6HoBnGrY9Hg2F/Gt8lmDKvHK74UhtS
yLvmmI1vZruu1CA/iMrci+GqEHPd2Mq+sn/pd0XK1iRrwezoN0yrxjbE5nHO0sndSuCq9AX1q5t8
9Qxp1/8jy/3/kuVidQAP/F/Q65P0Z/2z/be/OcvH3//r3/7xLf8BQzb/cnxWWe5/aHL/hVkv/uLg
8m1PCFPYId/2Txiy5f+FgFcQgGELK8Qx+C+iXPGXi8YO663/Nyj5vyPKdf53SS7VMlB8nxELXDE3
WNhg/wrsQr0YyEUjta8zcmwjWLxzwIHbPiStpCeuVL7qPTQ6k/cT09JXoNDj0tXWa7+MzaesNHas
WeYdWULlHiB/v7baJ6cvmNHj19jCcifLt9/NEUttkzEGaNgecF/DBDt1WQJKNJiSwnTf2rJ9adyP
8N/ZO6/lyNU0u75Kh+4xAW8UI11kwiTS05sbBFkG3rsfeHot1LSmT7ciRnoA3dSpU0Wykkzgx2f2
XlsmE2KxNcLN61F7GufBCh2NHWM+tscKYc7lL+/W/T/Ex3+rxvJek3PX/4//Ronzf/4IbEVRcVDb
EL40VbP++UegFCvBfEU7BXIkPRdCY03rvGC4qjtxVxflkJAnUT9t+18Ev4fOIvsM82tE9Axmpyub
KWBn4gjr1R9kGBJDc8HVfNBs3Gbr8NRpjVdB28Ctz6eSj6SQRTZeU2DCaBw/60R7uSVK/5Xr7Y0M
oJBRPpNI+1IqMVaks9qtO5Om52NuACJQAiHHBHYQ+1nF8AuJMi0FrrA4GKYooEdRh+hctcpFaW+G
oF0G5Ychwm8syU+HmknqRr160TbflI72S5meV7UFOM90oGBfubAvsLgSVnN1We/ecM8FOU6ZnFZ7
zn852UcGjGJ5wZhpRYiuTkUUGs0hFl4r9uKJCUv2YwHxiySQ9GncvlN7K+413ywHZCo/d8bv2WY8
Bs4siYJYzr2kf+ikm9Bf8QgrTtA537JExnO2Y4AMHCqDYNInmH32OUIDKhUTFYdrGYE9I+8UzPZj
x9fswd2O0eWQCd6sZD1VQuVKlt6QhINdzFzw+2GDekHp2arOB7Q/oNvaoGHHSMzbI+FPz5OhXZSl
DBod2CNxMrl1wJLhzTAsd9NoH9IpC5BbPfTFelTX/pSnqIRT61lnrjet0ebyoIIDqMxwtJlOfTKQ
3fQZSxKi2IpS+71BToprInAyMGel7iJn8nqLTeRY2E9YjLlTDtz6hw7GPycDMgCaROaIfrrhA1Ye
LgrMr/rdqeHUhgXxQDE+bm6nFXWDpN7FSsBTjJgypjd7zdWKBFq0KSCWrIQvls7v8ZIjQb0VGRy+
EaXyPYrj15jJY5zAbZrz+TeLnSMn03caTyx84JzEjocmGfqLGCNpp9cW/9rqmqwmnXI8LQuXC6q2
1z5+Q86z0wwU1y9GcxMTK2xffdHjvaZ/4dfflGYQaX+OcLNLE6hmXO9y9Masmva18j5WFPgjWO52
D9MDmq2ndV6pPw/dRy5etiFB/Nmb92l4xqdtv87U55jbjfIBBTFjTJZxHl+MIkhyuv2QXFX1FLPz
gdmhRaU7O+h7rFPLFIV+dY18nDkWP0wG61X0QfBvjMzgXigfRnboyl39Cdyjr7F3+bAhgL07e6Pv
DnoLFUU3lu21ROXgDmiiUwlFYAFLhvsjBTrU5A5fvGSLQn28LaM6EhyG/i6latDMr3IeXQGQ7e1f
6maZyiEJGJCUVJa6Ru8vkeNlA+NULT3kg3Hkv3yLoJapfxK2V/wYFpV9jD54ea/RdPNRKQZEeQ9F
yTUKwpomboMCqsOks9OoXHauocbln+PDzLOHuuUM5aDTMfFmAJAJfKDdR9fijKFEqgccFFeia8u7
7GThcl8UoltXBILN1a6UuxmZYauOu6SbUPWorHZBvQ/6UyzqYCGHGyKXO5dJUBQMaLi1Y6lypQwh
CmCYdT4rOvtWA50zUDyYDLcyedjAL82eXM06ObQEODOpowrq0Tvvuvjc0KInR7Y+xnpOnE+2s+Rc
var5j1RRjibj3oqcVRQAm/aa8CR9bwwYeBEVJhETW6ZxLqHZFntwZT2JwuaH3WWvpcX+qlei6KMy
yiBVgERpM4M/fRl+FUJIzyNxQT7HTDEbmqe25VOXJ+ZDmcp49bASxmWco2Bns4V1IbMjhPyFRl4S
I7qwnZSRTJHum+FHcYebOD85Yg7brM7OGRGn+2YCzqI4ILdkuzxqMgq+Jl/MHTqCUMBHC6UK4pSW
IdRAhAVj20lf2IohLrWcEL8lUxq5fS/tVvh9lOVBVzvYALreRmg8fQDDVEDg3wBzjr6+9A3J9lKQ
tAbiNqd7H4ahAGuI6qQruv5dNpE9gIJE/lJW6mvBHv7PhzUErRwXKYPft31WLEr0ISkZMdMgQT+w
BA+Y5ZSpyfDGOEM9lzU9vpXNrxp7mIdatJNbEOEYClWf3vUWB0o/my+CHMpLPevoPImWf58dAYFF
HWvaPesqZEU8sm/zl2To3HWchK9taav9FP/9Fy2bbF+U2eXPn9erI5E7ShIDF1avWgE+Gp/WRQTy
0oT6RGptFsMnSCUj3Rv/+ZU6g34ZImbY9PlnJC+yZ0tAGyKbJIVuzOgi4vyrVjdt2/YP//nEP7/8
+bN//O+fv/3Hny2mHZQxN/ig13VBEoLc7o2SEikmr3JF0k/SbbyxqiHiwy1iZUxPaHWMT0p6EvfP
X/1hWf/5hYEnr+TPb6th4xzVPXQcMY4kq2/hs0RgSoGaale6RhKhZSRqg1cXkVfrWph1D+bWcCaA
EUxGqeYWApDsBuwmoPSptGLGK6Q8kPc+NZln4qev4+E6qxoPVjRENJwjBoSqRjxcz6HM2FRSP0aZ
mki5zFSJ8GSu2LF3Eb2ZPWI6UuHGfGYqKaWDTisIqFORfaPVfWBPz3WrhZtxyUDQvHYNB6cD8XQ9
1j1qqSoJtIkDw1FdRvJk2GAE1YfDqHYBP0y0G9QCfbAdV4w6vVYGMqdgmG7YuaX5Re3APeqnwk7O
aAx85skkq5scgr2PuDewpCzoJwxGtMMkRqLwIuCCAV8xT16dmLRWgJdJP+jycbdWRqDoWFsyhuaR
HjSwcRZWn3kYN+ZnYwAsmzfkHKR01LqI2y/rCpBuM0EkEvnK5r3Rs5sp9BsCY7BUzBTk5QZAmc16
eyyBBWC8e5rW7qst70rXvRUjz6lofY2t9dsoXkaLxaJtn62+D3AiB6Wq3BJpYPbc3FNzDOP6Ktoi
YID2580bJ5t9TcP0gpzZTDrP2EZAHuw61cF3Zvnq8jyJwi+N3mWtzGZx9suNMES2DzoHz1FR+TQ4
x6b80NlgAIDwxtQqTpK/O9nyxKTooMCgkNmgx0bgQBtykL3MpV/8ypGYWdyzudBRV05BGsk+Xu2z
1dHFkw0ii31iD0eVgDygMkf8t6GRN95itxSTZMT3FfMRgyt1JxlAsKvGKyXZG5x0V7FukymHNJb9
6gej9x20S0ADpqujm8SzvJM1mfXhFIzs1eLlKFUaob+Suyy2CyPbqcejGieBGU2BVcq+M2jwRTmb
32fFvrf4VEiNo96sA4l7odCEL8+EvfACZ5lbaOj9rC65ywJVQPDJiEdY7LMiFb6VLK7TcDQojExU
c7d926NA6GK/ylQYSp15zliBnMP83yleWQKdQqY3bdWqTXC03Z9MTZxqc2N+MM6xmEaO9xX+YZVB
8XM4H6i/mS+7bG29FG8SDFK/gRo1S5MLTMJ1YomVApc1o2vwaB1CKGsFY1LlTJ1d3tJApn5xWjmQ
1OXsCOBipfzY4ponIuEM+cM1K472FAQPxT0Vaqh/shsn4au5rORvtRyUlqG8yIoSmuVwisj4GO3U
45xm5iwfVyF8U30gKuk4k5wwMGhsx08HW41oancxE9+JiKKVkyc6ineZRMKmTpjcIZdrbgQnB7jI
uduJvMQ2UmJBkPX6Ek+85EkNrPmpJv5i1BDDYRcsJSnoJjJF0+Wg6jUlvOIvw02GZgb3YKPi7rPJ
2k/biCl+kGSOKbJty+0ZmwARLoqj0an7Fsn2tORHW4sf66E5G8ObtOokj13pMn2BTElfLb+MudY0
g8LHPipjdlynhaLH3NOBknQzBkvGnL+an1t9Daq1OU71K3yTcMrWx3gVPwqzC50xPZVOe+cdmqwS
V4jBoFULGyPCLSgC3s1T0lkPxGNHwZwDhEAmr+aCt7ULdA0YrWpuKRnepGQeynE++Xur81UQYGh7
XJXNZZSzFAElJqd+y/kbk5Yj2ZwwzcTGXPdKpYBPdzBK5nAN8Ay7DwuOQGJ0rKj0lFb6ap2IdJEC
1RFEGJ2M74L7H8nVwNm8kEAr+wOBJ0WBOrEAns0MoP1iRvfR4matxwWTixouUcWzBCIaZKR69QSG
TnM5kf3GidgHFlTHjectFRiJhAePrO8td54zv7MWnHTaDb1hshq/5vlJrzLgT/FO76vHJTHC1A6F
qQX9em/RKxCLFG566TXFYSV/y52JL0WEpD66NSnis6x5xmAEYF08eNwuInfOpkdIFTdSd45lMwPh
2EyQ46NhsdtVzxn0JAxl4EgKvTyrSPtXP+pmamK/06dDE8VBXHIBr9UNIPJnR1pKqqJPgr5mNrTb
ii/m2u0ixtcS6mm5DCqi47QaFkQ0oM0XUBMbWtW2uDgiOQ+yfFR17SycZK+jimnt+m2akpdcaE+J
TrESac1Bx4GfEdOquPrGeIYt15bZM/Xgg97q0MjWm1mMu9p5tMhzNoAUAPyJoyOsyg4hy/AJFMOD
gGzOGC73vGKR3+zuxWG59JDRhjJA7rLnSCUtPLDl/iKnpp+b6VlO6xfJKh97pUFthUagWE8cyGEq
20d9wHShWD8nK/7QBQ9WGYB7t41z6/P2/BPteNxmDUW97GEyHCyTF5OwbTSsR/wRJ9E/NZwckgeK
3WtIalKwKUz4ANLCOPRPutQDUDXcVWKmuQ6hMRePFjwMs50BhZKRbifPZv+hZKsrTUuowlWT5YUJ
CGShPndXa/AiYzoazYB0EA8uvWXSk/SS3oakel3U6Wqrsi/h82lVm2XsehQlQqTpUIqPWnPOylof
pAiklRofFLnwE0gteVEcWopNS3stnlmwuI2Ru7Z6qiBq6klWgl+rX1Z0lGLOTo2RXgSK99IGlYS7
d2IMlSn2FSUpeXQCVly8T8vUm4wDxaQ7JTw+CyYklXpgTHNlYfU4LUrYJagJJHGHZ3RETHmwIPXt
9QraQ2SBO9JkX24ixGDkYMkUbNjOusgJYExcWC/SnkvPkhThoFAOzTocWL0dDBZucxQ9S4r9CnTi
bk3WIxvgW9rm27bILUYiVNLKy6ThoSydy+ZvWjWQFw3kGyU+2FkWFJJyb7Z+uYP2Zqz3Qh0OrbVc
yUB/WaL1Ic9WBGE74HB3K9OfI1yOhUENV2ihPtMFtdxgDKpsolcdM5wtnDbzciEz5WyrRrh2Z3sy
j0KyA6VWDnLUvjh40WySLIjDjXumAXF/UyAPijkoAfQVVXzoLYFjlN4A+aM+GXtlQmpbL2/aGh1y
6CAs2z6azHgDuv1AaMhLr9SPvU3ttZ2UqXwp6RmXWv7gpHx1qOow5KEJzV1zbk9O1H/g9b6D1wuV
oT7Q6qt1f0RG+SAPyslOfhfV/JUuQE+b8d5XpOoQCmYmzUUh97ZpD/KMzzQeDzEqPYikD22tH/MY
SHujH5XWegSTylfpXgervqoj6BfMeZtsVzcPM66eEQwNI1c3h9/RAYDsU+Why/p9xBA/q5ezjXat
kKvHuEo+q8Q6mpT62yUuZ/EnrIIQjZ+nzNbjCBJEaKE0DUeClU8Qi0/Qqu62ZZ56mkIhXmQejWPV
+hVfgSnhD/J6jxDK75IasY0mcmFwFW4vp0WNZEV+qoKdy9TQEN9E+TSqFdp6/Dgb/WGMyEFHlT6n
aD1453UcTQy8s10taa5jkeik+cPSkBPOTEBXTwizCQMdarSqu6lIWHuyqM21Jyu2AmnOdkhObo31
XNjGyRrTS22rYa8VZ9OuLkSun2U9OkaOdIiWYGEdYmHyxc3gykowaaZXKabntCKwfoha9ZdZ8wYC
9qYs88Cn3cZYvoOfOrF250J/kRi5xcnClLLCY9wEhdmHes9YWYa9S06xAcksx+aRVosfm2+1aR2R
cAcO0m7nTdHXUyTaQKaCV+3iSKLoUVKba+dg26SRpcfbZ5BoOjM7OYu4IiGsnSxIwWjqMJzjdD1p
Wvcqcb9h83elNua+ogSUVOqcATVWQdizcszP6EOJiTIPzHAq4ul4hKaGr8yRtwxgpesEFDGEBuVu
AUZs05HHynhRekBMBMYoPX5SmPDgjH5O1XDKk+ExZ0zRk82tRQgmUvneO/LN0rSXolA4p2dYSxYH
rIOkEH4pXBjxWsh6WJTrTZeB46cTc7iIxNWkxS6CpJJdu7TaL5ZlPcZDfVdmyV+U/LFAjDdpZF1c
BYyiadjoaDONO9PmUjlMy7BNMkFYzF7eIBQvqbV7/Wga4jSV6yME1Bu9+LWIkzPEnVDuiAhLzlOk
fyzl8myMYKAH9WDqy2GeojMixoMGmbJmLLuh4+fFOGbKm4Srzy45xPgGGhyO4zhRuPWcVMMpbJwG
F1B5QiO2Z4LrWlIb6ONGdavOWcEzQSZGUbwbjvEAefZjraT3lASSjSvLbHUJpGzwGHcJQb0lvOb3
aAi3wR7H0E2TDa+lmGg59tKFGkjPgkE16d3Gq2OqeGSZK7TSoZ8Sv9Z+SeXvXsfsKsu3gsqt59Jj
2emzljUYdUjYOWA+iAiikDoeoHN5kWwHPUWwIqmn/KHV6682iUNbqrkKHXycMlS6V+7BEwfUXR37
Q1orj+lM85PbpFFUNI9XG9JXQ6a8QiK6VSkHAiYOqmCGVPEoggxfr9M5c5SDoXyhpr1ZOQzGoT/D
znhKiKsiVm8XdQxQKg1LGEph3ApQ7SLw9GN8s4uIlrPkMDKy/lFGKOcxVdHIG0OmsjKxDiqMOkJZ
oVtt0iwHW6uoz7pmBrmlnlMNLXg7JjzNdMRftjeMpNVrKSjWxYgNt0czc0QW+JmWPYM0+2erF99r
yyjqSsZKwAa6oXc3vUIypAB5AewxkzZfX9+zTj+LCL1xhdFvjydt3MlOgvJOASUv5yZLeNYxUGh+
xSl8BtVpzQe0osbDiOJlTkRyE+RfoHKQlZtSMA/Z/q7Jhn4P1BbhMDMITnjOoSGG55dHwy79MkcM
qwuUGO9PtYXH183M9LdOdrlY4KN1REKgSjrJxcCjGkhxPbnWmODl5oe5zhJ2GwYpbQ1HA2llEzHc
NCk7hw7rJ/rbcUWtZ6v5s9Q0n6yr8C7zvWSl+U1B0riYob6AcBArOPg5CMOZ3X3DmpqxjwPOwBhv
EvfhmHGsojYlJAwgngJKBugHqxBDJj1hhYhKz1okT4p1UzqajDL9VU3ri8K8RKuVKcRti+KZ1AYv
Le5N0g8nu69fK8Zme8aVqTesv9HZ7juJDXkDYjm2qod6AF2fGtW3VUbxPU0SzuJDNk5eOhjgeX9K
KfvwuU0BR2ZniqTazbVM3cM0882GCnKx49SXu+o3lNQtnxJRi1V0pd8p831O4fbkpXrtAR3qtNk7
nQcYfO0I00ebfUu4O85N3H8WdbKHAlvSprcCz+SKGi0prLsep5RPu8ogRiNVviKDDQQqu9Fnan0V
MW6tlXw92FoT6Q6S89rVffO7LT6xG2I11ZU2dBAVQNoIp2ZoQQhaw6HHfEDtG+NcrJlBKTHJnJOF
1C1S55Oams8IgtNwmIEykw8pYahrEFsW41103wrz3LvRLg7eIdIl4FH4RTtCTY7SZ5O77YS0Gvat
Nt5TAywO0sLFixPlkgOl5hmpz28eWV8frTAzLHUcI6weAmrCjn1ETZJcnPdXMeQNw/Fc+mAscOh6
+OeyFH/MZVUSQMSUrSwi+aQBqb30MwqJ1NKtdz77lDum89Pum6earcJbORPHORhqf47Rq5wltc29
tU/MNycb7n8+VJH7Kz7Z+h3Ld+TKrZJTP5s6A8jOPgzjl6LikEakkXubZcRFAIGopRYgNER6MwyD
7Eyz+VEyfPmtoA+HJoWAbDBu2ka4p/glzjXGB0ysz/ratSwLbWE7QNMe4yJVLvqs9NckYjMkj88q
0T7nWoJ0iixDwXBJ6F0M8whfTctmqG0Lv1bI7KBd4SIqNAWozUSqLOrI/WojbecH6JSHGI7L3BAk
pZVshKTpLV2XX2mnPrcTZyG5LwyHSOWWuB0663uBfsNue5+Nqu5vElY2ccqjBPwVfDjUApp73GcE
bMibyotOKIEn3nQfSwM7MsHC4XZydbJxHYZmwkErXAIMXOyNzlGHujj06p3rpSDnJP4Zi0Sn4DjA
rCeos0WPabc7AnoLxg3qL3VpVL8apgZiDDQoHILGcV2R/2Mgc0QNc8mB6G+Rwj2pww/HRJgZqYyH
rdJD05u6s5Havo3nPquPks7TcNZ4kkaK5YuBAr5vXvSKl4YenNUvidA79OilK43p5zKh1DGoWDvL
iU/GphUfahIV4tafWiYmmQRKCbznt8zocGdi7gO9br3KqfxbrVk+EdZwMEtMfFEfX3vCU1184a46
5uYunuPWFeTPIzuzfWscgVhTbloVvJT4EiGfhPL1DlAVT3jVVuR5pJOvIfTZkWYaVlbzOvbih6Rp
2l6VLPTJzuZvWNACrUiKGjwhNW2LRLyzQ105m+vrzMQ1FPMiB7PM4tAyeXaOAwDPlrYNwrCO/VCk
Y3kj/Tfb1/nmDeM5ftaaJoIQU1waYWH1qCplLwGQOddG56HWHt/6cro383qxBzW/FLhHFk07Rpip
6I24sfWFX6K8QNwHWETfHJidUoXZNsXFWrwbY/0zU+SnQocDgTF94ARGg4+jp9ulsQGeR4bkvQjU
iamMsn3K41dLyr/sDDFXBix/k5035zYhOKxobQaRtBCl/U5OZvw7NrG1xWL6YarwMmRmmI9GD0IN
PLrNPCLriQuYSy/FVHZcagmpqV1/S92YPskO2u82ZuOGM/xtJHkgAPwSBVYNKrhA75mMVvJdKDKs
2bxZrjx+oosFZXXPkrU/TFkduz112DbOhAgs4Ge3vUDcZQyz1xvC8TG7V+R2bqEW3adjKhlmddEc
1hcyH3RPzdXCnYsNAZtUqi/h5fOJuu0Rw0oT0AjYNF39pY5j7yUkIfvprCluk0w8t7QLdBW3QrO4
n6OueYKrux9jhuhoDZebgmsGG4qJVjWD5uox4S+CSsUNNI6WHpZTebGRze4qs5DuktToPOdBpaYw
VvbVCPvAIjQG32+newxhtIvmGHcF5XPIM8TwJMkqbk6CxwkoH6zlOr1X6phBqsGlnfX8s1OVJOCb
aifUs2TajfPcAYD9LnQe94wU3GEhXUDV2fvoNWecmTmZlwkrc0uz/FgjEpfNYmloWxgUlpqKpv9S
6E63S7h/PQdcHjlizuKp3Ti5RmQYp6SG3VLk38WfRLtJ/Y3Qd3q0u5AdD3NY2A1LIf2gWUXGIJ3K
CMnfWqHGqJhgpxu8J2tIW0K1rnnzulwUeSWwr7daTFVV7UEKuEezDOKPSY4/gvcAvCDJ69k2Vzto
4nw49bbZ40PUq10clfdWqBI5q4ni0y0SjTKYFvSFYup2kH3o6WxeRwaF8GA1jXwQ8prtR5b6ZTx3
X4k5XZJEMOuUObUYfWoZMT+pNCfXuMuXIFKwC2CROSSVMl9Fx968yybn02LhYskcsqTnUaVvd3lr
G1esA9KB59W6b6WMUeImYNbG4WYkDWtx4sr2oyT6BxkNqmm1C47n7YEgT3TaeD0fqpijYIRIF3VC
YRdOmHuvKpfWeKmMOWIkhOij7SSFVLzqZ2Kl7RX0LJg0eutYta8gFDAfGPWDaQCDluUMqYBhH3sz
y6+T6RAvNKIjFpqun6oRbaIAHdG1EzyzNpTtyT7m3XqrGYiEyCzlvcRRwJB59DDT18ctQJX1Xv8b
eorYm6RF3JVsejI6IbsDkjHALtxV1GlBa0Sgi83xp7VCO5c0jGKk2D+2ZLNEqpb7C0rXfXlaE93G
kDI9NI2xEJpgPwhrVW6dSDbBOB+y5kzF6sJN4qwJDTTmtZLQF+YyV2gKRW+DOc32oh81JJ740lc/
Q0vrkn1KXI3QPntoXLu+xOu7xrOJzAnq4oy/H1uiLyIkMO3K0fvnA/LFIvlMAnm8m1fOtckCJTdk
GVgE7IpuWrJ3QIxJNk3LdCw22D8ZUv1bYcOyKavMSzSl79Ggrs8NSHHkLY4ZsGE5kYoE0KUt2nNX
cR40TJwfo9Q8dZWJlTwdhpCHu/yasbIl34OXrCjIOmZ0ttACwg0cchfIbXYVZuMfRtV7lFnTx7KW
z+bMk46zzjzmTVI/1D2ejZYF8rduZLdCK+tbN2K/6Nm1oNWSDqWT0W3JFh1ANvY/lnK4qJmcvSkL
nU8uI8Xr2aKRqIxCuBhnzecq7x5j3OVY4jr7cymc42pL5u+R0aGtWeCPp/5FnwS+vZYppMrz12u7
WEe9apHYTJpuWDnZeMGkrnuRM/RPcWJDYiIvhy2sBi1Xcx7jRKy/jfhXq5GhtxMsFOtFT35KiFbs
H6qwpfcIAS47njZ+MUo8Nwkl38O00dmziGjFcSrSgybSBhtvioqtXLTDgLqqdPiW9aWomOzLZCCP
c4IBdShf8cKTQ6lge7KZ7/fjFR+j+Kol+/faD8b7wg+MulFNX2wNp6HUtYAvWodTODbFdcTat22F
jRMpyRqiBWxYUeG0x7FvGoryGK+osT2q62kKx0wqTitb4lBZZvnU5UyFYqgxZ9uuSXOpi/Xcp4kT
9AJyg5QV75VNYNvS58Xlz++k2cz/43fzf/4ZNzqlB8kx+2qtigNVFyxMmXjyZFLF0YbrfRyJbwoj
QXyqhRNkb0d66fdYF3nykgYCX03FARqNYY0gnzVXX51ouXcEsMVBqlbDrWyWgSW6wjQ+1VNXsI7y
rJ5otzUifhxnTP4tEi2UVdKENdoGYqt7///riv+fdMXbsfBf4n5ff3VfP+hp//bz19/CuPr6kdbb
b4uvv52Lr+nXXwXHf/9a/1txrP0bUb+kfGziYVvWzX9ggB3730zNhOcOck9XdPmfMcC6hdbYURHB
QoDVjX9ggC2ShW2L4t0yaRi3v/qf//5D/Pf4V/13gW3/L///V8GtYvCVmr9SgE2Uy4Zuqxp5xI6i
yeir/yo5npjdtE1NIxw3NmE4a3yP8DALfXypzfydYJlXLS+v+SUi1L2J7bM+Ve6SIp/H5sjX9HLT
/rEQizfrx6GqiXdpT1FvfBIZc9KAX+3STjmxrkcHMu8bQ4XGsj7nRAw6Rp3vjEH+MS1QXVJr3Qt2
Wa3Ir7gKCTk4d5b4LPP1KbWVSzXQeOoGREAklJP0pKor2Alwp+D0HtpGOfZD+TTgBJ1f0ES7+Zjf
SRd/SKvcb8wo5GxF74n32FFPEVKI+qFwymBVotvQ5CEiagCAxWmBOFCuQU6oeD1hx7bPmfrCwu2w
FsPFiZoPbGyXiSfrLp1S6F17rShO4xA9kGfHBtF6dBTlcYwrxgJqYMOzoZY6MVhleaeQshcdKNfv
BDY/V6XqSndmc0ezT14c2XyVVucSyRlj5vggx1lQGbmfN+1DseinzgHWgQk+ie5G1zFGlbbTIFe2
euQbivupIxCsmT15mvw2ry6GLd5MG0dcm9JLx2d5LH41Eo8zB/Al3+JoW2FiIW9Wm0tb9J+pcQTO
HJgWrWiTP9MZfG4vMh9NT0kbV8fBbFfJC1ixhoC1qRz8KB6DjB+xnDh+Z0qEHta+0ukPOP6/+qqA
jQZh3cGoq0BsNXleaUX4X+vEFZm7818uWxsHrmYqBhctLSGS/L9etoO0jOhJ9TgUxXiadOPZjqKv
XljemnIxVjWGE4bmkVgvfQLQqh0ZbnUzkQnzPO/pL1jrqIxMSXxl8HIdJvFkd0R0kUhAl2U1uI+h
+S5wpXYFpAR2KwYzPsbbUpMQW9Ff8u6nGstfKub8UhcH0SENw8JVV47tTTlq8b6LofqGda86R+xI
FLpavcJrUk5glfE/wx9m62RMe40nbNl3j8QBh9lSvG9Xy6KrF5ztr21s/lLQFkLc0/eXAVnybKCI
NYqvJW+vWik/tZX1VhKYxdhWmfFh6bdVBdbZXcQaY/olCLDmu2rI19bNQM7wB/IwyRpKYooJmL/6
mrHAIr7FrVXjOYK0mKfMOlBip4SsGvGxt5BH8kZbSsGTOn6oq2Vfjg5T8OpAA+jDngd6KxCIW2FK
5kfZ15AfwTTmLorK/8v7rmEF+Nc33pBVFU+eZdmmaXNy/fMb7zD2GYolYVtqWeZ3HPXU1mO6Nwc5
Qn5jxmEh0+3CSkDRX+OMWiYB8muFbkMWBAE9/Utlrmhs1ja62GKFKhPp1Od5m37PSnqyt55YykUU
gPuCpCeW6m3plYPdmHB7ezOFwtN9m2rGeEnrnpuRabqQxsZrY3g16aSRID2N2+Rzzw5OouwLhp4Z
he0AiGrx48tTf9+mbHrr5C+lp3KyHUaTVo+l1YjijLaE6CMWba2OBXos7niMglYu093sWL9rE5XV
tJ5Gc3zumEwdhmGPa/hOPcGIQXcetEYpUE8hKdDn+ssuSbjOhuKXVQ0E2LBytpmt1d3W6DMNJjhW
p4tHuwFW6ZhL0YuTtIHdDTegfX18TlH1dwNRfGUmPXDxlIEokVKn+Z0qn/hWGR3zYN+oIa+MZ4cd
Lvs7E/X4aNMU4JwiC5edoasPZuJKFkKfVlm8LG7ynd3E77g/JzAX5uF/EXUey5Hj7BJ9IkYQdCC3
5b1MyW8YkrqH3oKge/p72Iv/bhSjnm6ZKhIE8ss82cCOBdO8HgfVwK+ioT2ay3hjEoNtasKKRkeV
oyS+muLtpqjidexmAhHMElKBMX/wDJdiHkpD/MZ8pv+sHs3bTBwgth16M4GK+JX+Y6Atr2aO0QyH
uwn6VBi10Uo7dFTOVXo0NVeBHcdUn87WvAoJxOwwKMObr5Zr2z8ETVZz4BszfAzrPC8UaVrRrQR+
xoVy6azEON3CPo13KnUfck3PRoujnXDfqgFhvipM/g4a38nO2vcRoDkQjNJZW77/bsgJr+jCphjP
0sx+VRY9RlMgcC8qQPDlPTMLsiSAzXRty7U/tJ9hnqVbHZRP5sTpJm7nV22r5NmesSbYNAErmLxq
mL7iPj3WzdtCKFo7YLC2vWNeEnzpkGVoqKIYuQ70pz1U6APIGAiz8THPyjcacjlaWZwppT/8rZpu
78pEbCo1PiajILmJdyoPMW7E3ZMWCec05mj0jaywej4BP9r5cSE3OAMobvHLHZYVf+V43XfB5GaY
0s00YvWspHMJUnvGMI8CGwhrrdATN4QTJcFBKrvNFlNoAFWo1BYcHPyOkddB9qOcSL30/XAMHYyM
tee/shW3N21bcbSsyxHnBEw7s25xJJlxtZEwveBo9Z/wCGewbfI9DJAsLffEQXrjeFqRMEc0SquL
6YVno+pfWON/dbW3vfgiKnlyTc6mDRbqTn90AdLxNAc4lUzmGwZ2zqS+ZO4CByncNY9m52gPwU9g
XApxHjP/1Y8T4lyWzfszY7nOIcoLesVK/CKRzH+UGqCMiQLXbGHAyWDs3+MCP1igSy7AMgZeKhPK
esPStk4bv38kJDrDd68Uw984FhbdC0xlu9wNL+B2xBEA9rGSpXH598FIgMUoOiGxy8TRWQl4Q1Uq
i9MENY9RHWY9ywfSXhZI+YK9AcXgWX8PGJY1QbqhHaI7V5EcdkTX6IOLO2erPeb3XVK8WzEFA4oh
dS78Fyxh975mS5WpttnIFFZiJVkNmxZgQpgBR+6pAx8xDbwKzYvESTWfBy6pNrnLAKJjSmfbamAW
G9bsKaVt6kta5j9QwByz856YVEOui3qxN30MhrUsbhTDm/TsLf2cxi0BO7PDVcNEqJb3xLP0uROd
Prfs54jItTQ8l5It6L8PevD33ijPAQ/cG0dXcasGs0H3Kbm6fHkaEnzRk3D+xnS1HhmTvjc871ZB
jbII+M9YpxgI13YJYqaXVniILW0zkPDfbGX+lqRTTmaO3yNqqscsxmqj4zv30Lo2XQNCe0H/U+Ea
awZt+hjgUVx5DsRXWMohEIUyYoNgBaz7k00/T8c3s3r7TBE6wL7lw79P//3XCFBaimwxcEbz+d8H
06rn87R86Cb2GJN/ZltTQYmxNGE53GoczRt0Gxs4n8jZCVYhAApkWDQ15wmueHv1l1ocKqGjraUS
8EVU/4ZuXL2RnnnjRPNfnZvG0TBfvTRsn6KBf88g199OYUtGzPYe0tBTFzsE8Ihvp3oMHAmvX+uj
RTnYriQZ8WGD9lJUdW2myqluUhp/8K2xB+qZCPj5tnOakko7zIxT0fTQ3mgF4Mo8MV+r1iqacI8u
H6BxHfl5nUOvlzt5GsW6noG5ILcGoNJAnIqk6TaOy3bdTUE7hkGi6daxV92ZYG71GmZFthKZRckY
OYpYBagLZhtsUg0KPi/tj0Waj2Ki8SAjtqE0Pu3ed2B+l4gAebTlGiQhieK0z5tJ4d3+m/Rz+cRv
Xm1Ka6lMqyhFFS2sR+caTNN8TMmSoFPB5OHBfTI00MgkhyaJA2g8hWNOK5xZPOdwoB6TxPwytS5X
7TROp9hO+hdCGxSfsMvFZZw2AXPWRl3JordX209admbGAvTMoUoLNB3PcubrVC7paqbAPcOtbViE
f0EYhrdAEKdO3cb+XdzFZLqVZ60dixq/tCdMDSRl3gRQVKSanvKh7uH4sJuEkgGkSPAeaCvb+RGM
uonMzHp0UV6zHrdprdLdbKTzLgmjGHaDEAduy5ekNOEiBaG7NtwcUn7VPHJ0XGqXB+NAiyBRncru
KJNm31iL8E1m7jvP8/oXLNGthwr/t3DjAzXc9GNkoPohv1sbDnvOxQ8hWSsQGdcFHMdOsCupJAtm
rmZ8p6qDxtu7CFrEbv9IL1C/1lLY5lEfQ/7kjOUA3IEE7qUmZR7ZlQGPJgK8inOVPBnN4B95JcUu
CZrk1hXjh1fFbATIePBfsCt1UCcfCRGQlVX5+aZJO+NoRS5uOu3Xn0FpJKuW8pPvxtUffuLnv9VY
P4SNV/y18/ZgjkPzlqbMTEd+ApCm8GAiNmRVhVluJo6+GpfMG5mYj7aromNL9yDHsrz+QimmrBGP
6EP5jm9FvXkQIzjzecOH2ZsVgLe2/SrT/jetcu8+Z85bOWS/1H/lHyk4Fa4UmT77BfiuhgfaxUon
58hox0Wrn1gYDXA0KWxHn2fXU5gh2RU6Kx+SLK4v89C8cirlOBEn8FGc8SkdQ/9Kb+KB2A8PfOIB
1jsHH29Hb/W4zoKh3MMdAEPJClQEU/ZSSr42LXnGpcStZLPq3R07+RuTtrnWWJ8qfLmlwzO02OL5
CkijsEU5MTGhzkQ+OeyPBQfhlfDqu4Baa8AJgC7s6PW4dGaMrX5CO/ljl+0tiGiD0fWzoznMsi9u
Mbe4JsjhwxhykUasPgRYw27LRojwWzRe8w01rfWaUSy3aMSSP+EY3qWN+q+0xPRadXLrtJArmmTC
n92JG1Ufq9gpXfb1zosw4IcylXzzY2T7UKujjM0fAyTfyksaxhA1AkIfRT+cs0BtN/osM1KSjUTc
oA1k2xKxBU7F9iTjjO8TtCaySDmJOxFrYz/eZfmSSYx7tvDFszsXj7qOnoqK1GIS5dQ/97y5ucuY
R3BEZFJ7bhiFRzGUwybY68R/r5z+PMwZXYKU3cXDQJCOSEK3zNvFePr3iTSTNxe1H9wM+mU+4xRf
PJ7lPyXFn8xdNTN78ZKrazjvlGw8+rPa9aj7JkxktNmGKU+gjb+enk2osISVi7+++1N3pbsCXkZX
cFXCc/h1hvBlLMZLWNP/GUcXkWKyidLkHrfdtZSmv0mNYRf7YttO+jOt9RPHWhOgDE1JlvkdCe9N
02VJRvBTwTJj5WDagClutLMTcZsXgfZRRtFDE4YU3n2OWbrL5vzi0+GYwsawQ45n0UhcAdP90OVf
OpzOjtXeO0t99OWqyPoP9gR3JV1GCKF7q+vy1Rgph390JGukmbKnV7jIM1/fy5koZE52VXxEzcVx
5XmRvpqiOEU6/DIMpga9VV7Gadzw5aN1n3Bqbs3iEQVprOeH2rWfqf67pCLYxfymXGw7NdRri1QI
4tm5bwXic/KGt+PvpOInN7EpaOCx4T0mTriReXyY8phWgObuEem1LTjEJJ0DZ9cAiR91QoIWBz2v
TKGL3YDQh0l6N5KZSstN6ZVHJv/v5RivlEVIOtGPizCHNfliZvLY9TAPOXpGmUWCUB1GHZ9cjmwR
pYqOgicciJa3AevAosT1ibpURE4XfaAjZGvO1Xn5PDeaJ7d5sq3srm8L2YdO9nvata9x6R6cDnRd
ZkO+Hx95BJ9KsIjuZNwLA13ScMuzzkg5wI/CwMbUqWsy5qvtw4SjKerdaq0t8Dr/1L2mujKtOJLx
/Jz74cGQzm6iknz9Rfke5nSmXNKma5sQCqiia1GmJ2nN50Hkx+VXhYr25OFA5adEZyMNIXzukupO
fch79uRJdWmq4SmP2IoqYfGb98mjo+2r0eHwUXRe58iB2mlvxbRn93mK/Z6OdCIUUGNXjQq/esN/
MaPw0JXhWZMH0K442EFyK+k/NrLhexE+3Ugtpsgd6KoPHoKfWqovjx8SqlSwDtz71AXpyvIgUi5P
Tqubn82E4SFcE0ZE+jXu1W/hD9fsvqiIQ5DDFEe2hLcqG5I6Oj+nuC2yOrunKAaYprB2BWiQQVus
I35XMAmHGR0yq4oniLebXsZnLwtWHgfGqJL7OKHJacGsZf3bBGGA/sarNZU7N7Z/56lB7rBY3zEp
Rnn/7LnJS9wGj5UoflBQaFDjOWLLX9XKvWqMk9O4Z/fuMO4nRX/IJFXiy/dODfbxord/iiz/TLkb
S2tQq3vEt4Rvdp4rpq1olouM6XoExL3T4BIX9MeXgDCg1bRb5fUvdra0kOsHStPxW4zOaXbuedMe
J8Tf3kxfu9J463keELj7mev6WQEoapX5lAHSzFjYFgU1i8StKQzoht3FcNVbnPcnOlmhHm8SDvjh
88Dt67bBYRF7FwHY9PmGiKTLPx7s+pr7JLTDp3/fC8yhGKrHqfWeFkV2CNEqkvkvzgk6YkZu4Cz0
3xSuf9FbBxorViKttjH63jyEryTQrosIbHOvxCyZlihxhprBtppdytmt/qcP0Q3S6L/M7w4Rq8jy
MlksBQmO4wBdHkLxdi6yXSDnx8VgiVnL5MxZhNOzMNMnwddEJLcCKqhZsbZNgsRrElrtDeNuDP0t
4eVH332K0J/RzXs6TMwo3hK1TeHLLtK0C6mz7vwnwGzUWjRrxTpFemtNvyZLh/O5/OxVYz0xZdtE
sBIWBd1T2Z80oSquuqSaQYLCC0gp4LcRDY8FL/NQ1/u5T7/HNsGPfIxpGmtZpZZfKoQ6t7zOAX9V
aBhg9NMkD7rlYBwlv4kFHqyzp29pDJ9JK//anbnxZLUmGbIXNE0pbsIexJnHa5dM6AdD9pD4TAAA
x5egVgZV3QvuocKX1zES+xpmxTzLlcm707k4vSeDw75DmqW944av323MjZWV7vqwv5dlDFokfVJe
tmeMcfOr6Mp55CKhgETrok+/tPfMBvm9HZJD0Vh3oqLP2vDOTu1s0aSPgodMyyN70YbbfsQjRMFz
uTBHehabmkZDbrpFxrX/wVd3odMQD+f/jaV5kXFyEFN6LOroF1TvLhhfsXiWhyEobdJTN5+2Db/m
ZXDNh5pBykoFXAlRjzZGj02zy1LvDvAM5ApkmFQC05MwXhlT0O+UGOhvjDj8hNmQM982kaGuY2dd
WjrZZcdg0wmXTJFZrGkFwD1LU8Aq831Ye40RbHrDMzeNJE03Gg6Jd/2njqb+PdPQzKfZxmVAcDIB
u0jzWp/iGw559sVlv4KYyT5KCTT2/KjbYd4GgdE94/CPt5kPIzQYaZ6ZXicUp31LlTOZLIPMa+b+
1jqjd2dJDyrakB1CNIyn7guUrFAFTi3KKQ0nGOgzXNp6gpNXBt+aTSQB5goDLZUnUmyDgjGsppcD
Eq8aMJyS0yfD5d3CZomR55wuQnHmLzIUFH/skIMpqRY1ldEvnNmt4wLvcfMJkycPK3pwui3b7Y76
xXKBB9N1XaQ5R+3+0xgpwJ4btK+u9K0XN/J+TPyOdTJ9sUJy+Ve+sy8zX37Sz/jvj/vcsNhPoFK6
0ooPLjmuD16ADd3c+oyPiOY7A5L2SOslXAsnJ0uG2unKMtgCzwXxIWKKewq2NkmrD64bPpR5ijOG
yuCHCjtuzL75YUAMnUTyyEwzhnKliXc2prhkzXQGzmftA5k+llMkt3nQXmj4awFSo8SPWCXICdlP
tniJx7rZmXEKNBf1fK9Nt4TcVR+mYZC3sv07ODHvsPka4Cs2R0HXFWZCe/Y+as8SnxAHVswC826C
9WrEnzRitue6zKp14fpnjYkrqgKs4+Ck6yr5T4QjvQhTYhKRAS/cTywHtaQdjvPzqrZBS3Inzf9U
7KVtDqxXvwtLm/jk9zSA8fACQRl5hO8VmF7HNZD4ymFXf5WKlXeSA99PlnuX22Bcyk3swWZbaP43
R1yL+dzRzojhYBU17kuqkC9l8NzauPlriIFRPm6TAAawA4eUijdBFBt/XZy8DzHWmSQe6ZBC+dzY
PwaPfipg3FcMbrvcwnESkiMVxnB0Xc3stadVNATUU0mWBUM9Uy62t91W0G4BbrJk08eEI+cwDA0U
lodvrLo6/KDGiaBIJSHBFJdoIEeEeSEghEAcHYpbHkwnXu6jx4B6O3cxE8V2RnLtf13s0LV0gZVz
H8MlAS+ZEIkfXWAvxmvH+iWd12Luzijxxy7I3pffnZYpjxZyuKVx/1658SaO32utTlYZPeCPH7Zs
Xn4YQlNxxG4uquVvUQfPvvp024ziy3F+STwKId2hptIAI3UtzGuZSc7LyxnNFsatXny+mFOsh4Cr
JR6+zHRc9/b4ROXQienJY2VhmxhMJBJURzCL3d9ush6Kwj962MpYFIaXdCY9nRU/NcVbKwGcHOh6
xQCMyAIdh3XhUuMgQ0UNgvNRttNyHH1tR71kpTru0PpAUR3DpZWwOzjegSHY9EPQm1i6KKjsfDZL
YKAlMFjxMZPICmRO+x9guiGMT0yyOPqThB6C4BYU6R9woJ+ILT8Zzu+AwZSXk0apY/tFd03E12gE
VSlev+Es/Ma2ah2HMEpjSQdiWLnPlXRfQ4v0b5Is5prGbRF0gNaPAU6pqG2RUmV+M12Vn8cCzb7J
TP3q36KgeYkrWb3lUZvA4F+OZsunWayo5GW2umopV9q4JohZQQPUmtA0wUjY3ytM/5wNtSw+E8Te
LES6KYP6b2s504U51rDWDVNqu0//xEFoXWzXw3guyCClpvdFISGHDioGaG8d/msxSq2jCk1USVhP
jQ/3SMftn8psL11ZU/+xpLrJGJjqbxCy1SwEGRWGQ1MP/zxU1geG4gsi6GPvawAMTAtQV6josP3g
EJsUqnqCxAS0AzIFDx6b9QjdFPaLPzKrqY5Gy3OQ8BoHsD48iao8ZfiuJ4rUSDsxRsVRqdoZFnHR
yTUzfdTujR7m9ki/LcsLTzKrGf6IBUUU9Cj0eIff+oL4bVBeo6iGoB/Vp8kwATG6Cje77M7mR0M1
jq2bF1P2RzHyAJ1zl3wjeTW/FsUmCNtHI8seVdAGK8BgUDaL9Ik2rx3VUMXKkf2188aM5aZ2+Ibj
f7aH3gyt38d5hNBdX6sJOSnNiR2FaoZrlQpKCxc4qvEUizlY4/76jC1ybiZdR5P+6uPkwanm5zEO
8F703MF4sG0A9WzlzYcY3DjIIl2tevzcwDiCMx5TfgFWUkLXMlN0eQXTwfbSaqPpBVPRWyyweQbt
IvmOPoiMT+CLZy9hemId3JLDscb/tU3j9NhPUbJG4AO8VpKHSp+jqvhqIprb9YzaE3Ac1fgoaVLJ
HBWwRQnelsOQyNj7RV6GeluTVQn7Ha5TKqtNxSCzcphfVpP3HYC+WxG5eUip1klnm7OoEZ/9ssjW
LFjPAMy5MO3PIGG3MwefMoLtyX4lYgjDpZwruqmnF59407qH+z/X8ztSjWTwCXACBlo85QB2bcJ9
4jBo41Lbt8wWj/MYQPXO7Gd+U/qC6u+Q87stVp2XY53R1HAx2Kw6PHMRHB2rnJ+Kki1fXSd/pmz+
6pi3JIx2x8H8Nf8yf2DIhelyVfNomzreBtwW91kkQAvAaK4YpNo+RSGdYWO0c85N0O/T2Ni7GQHV
8T9k+2nbz9UnVjlOeu7RF1iaQ7BaTB2wyRI5Z6i1RCCDgzFX3ar1okuFY2ZtzxFW9cA+tgyOuQZt
LJuq+mP33YWOAgDij8myi8o8iilUeEsbMS7NO6ekKD47/8MvjzVI65V2Wxt9M3tJEsy0AWh92vSE
u9U0aCO3mI8Vt0M1sS2pqRrGwEyLrFs6zI5gKU3CvvhDole6N/Nnv9afJiPEc9w7CWsCNczpZMN5
Wj6ES6/N/39ae/0NyNfWtZz00wErssL+iv6S2RxE5pyeULEpJUF4UdLK1gcoAaXxXzt4e51PtyYZ
+2M+VoyWmLztuvSGJp2gpwR6ZwTa24eJGa595XEe7eOTqsab1+r522uYFo+lVb/1/hRtoooNCDW0
HU+Soj+NFXDvJCg2JalNmCRC0aaX4ertiKFpl2GDrMl3UMzzYAgmMvCC2AOUKYSDsXmRk7T2Dnt4
RgL+fVKywUjFpEHRztTFQbMt5yl/FF32ogZLP04DTwIR+t7JTFXykERszsoKf7UVPVrnocjfItdh
TpqzrXDd+M9QVgdaeY+lmxxj+yOnhabP0zseSoBxoC5SrFn1m+XrAoSTceupoi6VbnfuI/cnhJ9C
bAKEbi5w5RELIdzbVrtMcgqp5fRJ4wsskRhoEZ0igvW5/cVZ8QvM/JKRj5Sk7Rwkw4PXdGIVOfgB
zNqiYsCiND6ZfP3o5Km/K7Px0a8hY2CFIYuEx2bpXqWhpxvrYA8DYNyHFVu3TOknc7Tgm5nZpfNH
kILdzN3MoMHX2fyU5HF8awIjxOTlDrveHKvNv65HX/rjhVkBD3NHgZlp+vJUEsvCz9k1tyxvdjy5
hoN0yHeO4eAQV8rKfUICDJ1bug+py43lz544cjazd7Vq/W0k2IAWDdhrLx9extqYGIckWHBM9gq+
AyOkG/xilfXzsC3b7g/3ynAy2fiPzR/e9/BZ1s5wAnmLPTmhbdHxqRKSZlcSBeFdidvafBmyfk8b
OceUKu3Rg/kQxbBs3XGIL0wab8mLKg33j4+EwBhkFMcB1PARRzuYCAeKcMJI49t8dxjpEtpKycAH
6fQUZW11bFyuaYxODzprnK+o3uQJjpZJw6xKh34tpxkrR+E0J6vwrbtHHCuVyDJRRzWvHZlHqyae
Y6YwiKtZB8eME+3OdqQJVA8HVhGZMyEb19qQoXKfOknNsj0UxZsrs4RHBnuHKBn+Y9JmPhPjfqMN
vv9MAS2sG27ou8APPDdQxp1xOXoXVXkoaZw6jUQ3AE9QmDrbCh5boh4sylyB1KfVfeCKIG1mz+9A
b3Js3n73U2s4AJGyKLgMyQesaK9uCGj8lzgINc4cbO3J1ph2sgSlyEFkpkHJ6nsBQ6llvGk6/T5q
guYJ3PZzj209FbDX8mxEpCyKo+HV4JBIrVPIqTYcPTyYekj4dhQNe6ldecUX724wRbGQE0yl1Yq3
lt16uLfn1lwnAASuk27dnZLsbk1DEIkbUgKk0LFf+Qf/OvaOjtXtVR2bJyoLp+PkUerbSQXgHCP7
qq14VEA5RypSKTzTYlgL1qx9ZZcVWCM6apyg+pyXixyj+1oHY/6jAb3LNH43qhzVjWi863g/PmiH
fErb21S6zW1U3ZcV0xImkjDbGBm8MVrUFiwjVEPRT5T8KKvBqRRpBKqs+iiH1npAbYM+OU3RY9Vh
5K6ZZQ6ut4UsQSVFktq/PlABiiadfdsJl3oU2s445jCHxJ1Dh2MAd06VztlSJMg6t7v0dpy+dJIY
fuLb6ZmIydUGs3keS4qgzOmjpsVkG/shtVXJf4FpGRDPqGU0S8RIL3oY4P64GY+4olbeHrLRDuJN
uG00wIFR/dEWmWpNl7HuqDMdS/BFFuIZCqX2POpIOpBdmCJHrsV3t8b+UhcLgpb4pG7NJyejldDh
oFaMPFc7WdwFx6UkwmEzlXfXps2aaG249apBEHwI12H9oiz7AX3uQ6Y8tJrhu46gEIxwM535iAEU
xCUlUJdmEWEo5MXMUbrroApxx4eY/ibZpWzz3PTeMrbyJ7t5LAgJwAPmJEWCCKSYFW3igv5r5u3m
hWTrd0Rs8e6GGSwJ9vfRaNln182uaSjffV64azjYsCXI24Ibwl9R2Mwi+iw7dITRzmaTL/2lKU10
MmRyTrSQZhlwqOx9t0Fl8X0IeByiTr8kWX4gay5+O8f/27K2f4TA9AG4ee7zEO1Uppxr5M4TLeLx
tetN/6iCukDSyE7OQGsNjWw3wydZbTZA6RszJt00kXK0l9C8/hl9S3x3Vc00yRyYX9ief7eVess4
Mn6PHnNL1pmOwiCYlDodxd0igb+p0an2k82Tmqsn2gKqqK64r+orOgeHLZBPnC/sp0lX5ISl4wI0
yAD58UZsGPwbKMUgDi16ADzCMC9RETgbs639B5cn1b6MUC0sRWSPONMIkzxPbm0LkAQ2I+Cm0DhR
ZCVetWXtbTOMvrAQxruY7eahIs0RNBMBcyY+25Yn8IbYavJEeyMOrEJT1znGUNh1zKxp/rZFxERe
jfY6HQvFBJVejFQQT8ucfoJ/mXD8G8pv20/l44jqacbbIKXPISsIgkeJaM6eQ7d5AIm4jp1bQ0Mg
RM2d5zLtxJyV3kx8n02gNOCFQh+nIj00Xoc1pm3RXqoC/CicuIYGRydLC9zTPPTzMYwPLLvMDGP1
k80A0ZyiabZ+We4NTS2PZxtMu+fIOZq4j8audR6WwA60vvlh6I0RhX7k5RqLHaLz36E24MvX7dEs
4ZekHr6J3CDWJlML/HCW7kVbFmevApuU2Q6EhAoxJQ4ZpISMry/O1TLxA9AxyJFQuwHBJ0Ru/vEL
fYTJNbO7EDso+lHSAb0Z9TweZ5rRJhunXSWYX0kC5r7fRM9iHqGx5dGzSZp+JTi5Yf9xLCqb/H3q
OsVWKY5uE+/PyvVNaiDSmjOn5Yo7dXsb0Px17LGjN6atGmv/t+0Yg5LQWcWjRYOsR442zGV8wX45
rIl7C/wn82EuJiDOMWVsFW0nsw1qUfZgdlWCgx2CM1Rlx39O3CF4DtJDX4bspUfnkyv5GDn+SAxw
2ZFbor3R33VnJNFfPMGGGNTMssvfZBmbq4HFjqW9ONVOVUCLyHPaBMd6O0aOd2186CdJPu4qVXw7
mbQPjUWttW/oTRPU6blQw2pqe3vrQ8fehrZim9iYbAul/W4GYryNTsVxqjYqgJAo7x2shKaDDpFn
xVMhKarO3FVCDcbON/K3ehiagxFc1Lx0ZHZFdMis5trNFtuSwYf52YrFux1EYKkwR7XEn4mhwnGM
IV7nYRbtcrwmK8fvCLbF9sWM37kp6tPQsIstbQKZ7GF3/hT+CNwF59rKT1UIyzqV+j+TsRarLDa2
XEHZVUCpqBqyuOolCDJ6iQ6yp3xMzhZqDkeRbG6jV6/yaB+PkeJk7Y3HIqzpzikUjZpdbpDYL3aW
g07gdQ7IyIKu0qG2lhHSfOdUesSpzw/QkxUuZpiHQxucLDOq1ojvxiEdaaUQWn1ZX1S2olYY4Dhc
6w11kVb7wVGbMGImaU1Yj+dSPZrOFbfTIx0a7jvHf3/vVKBRyb+LHXXKzRH7ttEQ93JotaezO/9N
NLK7hD341Hbtm2+m/iu8BWunaJQ5Ke2Zj1HbQFmL9fPosjHEOZpehGSlX8b2Yb0Z3URsTXAv6P+E
Ky1Kxw8diBMkjjDw2zNOHXOPoWpHz7VAxtzAZiVP4Bqc//p8n6XymhOnP4tuEoegp8PNs0rnMkG7
XxxE7qrUyaWMJDT0Xx5blH51I2ZfRkCwnLt5hQOENFVAkLlF7tm3CUn2Ecxj2Ohs02Chm4MW6M6Y
MfXKcS216gYidx02MK9i8gev2knFmjPDtVCdYm8VfBshkYCZ4EwN7AfsV7xrkTL2qBbZMRitaFvq
LwEvT5h1T+afhtAi/+kNm26qyvultKNdrUGovLjK6Q84gL6D3Plul2YsPI3GXI7bvCZYV55ms6D3
J1lVYwEkgxFmkNXFa4F7yHHyw0hG9k805W/ldSZKS1OcdRpII9j58AML08HD35HDTH71YPyBYEb+
3JCvjmZOAEaU6hXNQMVqi4utiMXUAaU4jn7Rl6gt4nXfSLKtDUXaY49ntJ0QT0TDaRXmH5IgO2KL
VaOKAVZwFF9rLDhHXpuL4BEAKrQ5idHniUMpapW0z4Hf6EMfjZ/oB1d4BYS8EwdtqhpPU0f0EqxZ
lT7Gwn11Teous26CE+XO4WZqN61bPxNTof6A2x0gQLmtiAslFccJTJU9AaKHZuFoh87RHzSlaGH4
1ze4Ojg/911Yb70uBpkn0oPV/pij0e1iCkfJdTiAf/uigcmDUjvXiCTwkIFgndjJfNQ9AZIBo1ik
QKPCFOPlTIGbGvV0LasyP8m4P5Qy3pRjG90yPH+VrhYIE6K6zXlnH7XaXkP6fNEGGW9BSDKtOwGE
wvxqZRwcqJv6bdMxOkoIPgsTCD7OaLQMPvgwm/DBZjAXZqehWraHmJqDw2xU7SvcYArYsird//u0
N5JyZy6QqqrRkMsaV24m5BQTditay7owA/c6oLCsEtYagbHs0NlZcjREfwYl99sBAYSbmIzcMrQH
eQw5OzPf9GYTPP370LVGc4hn9u3j//4Mt5HLEK+CRv+/P3MklrVJzdOxBq12DoLw3wFPn2LP0adh
iOl2S4nhtB6HHdOYzFPS0hCJTyQcQjoFd9Hd5iS78Uypl+fXwcmEPtUpSCFlqVuUeV+YPm66nnt+
kmHbW8EXD1m5061/Kkl1HbVM+nXqUPujCO8qRsZRvBry/G9Cl9ymx4Hl1HRpAHK514F8jkOFPYnF
JrfeVAiFxpfQ33pYM378f+ydyXLbyJaGX8VRe6gxJRJY1I1oDiI1D5ZLsjYIWpIxEAMxg3ibXt5F
r/oR6sX6S0qyRZXL1y5WRCs6blSFI2ySCTCJzDznP//5//Q2wHMGW+DmnJDCHvX1TaOnx5Tu4IUZ
txKe3aTO3XlmxBdFZN5kQXTGRENUMdp9s9CO8paMHgj4Q3Tq6OiEVv77Jq5ggBbgqCHO5bCaacax
rBExzNxTsBdWO0s46GN3iRjcOoapFNlIRbrlZSuMO4FB17KWtwQtWIg79rXdYQ3nZQLrRQcut6iL
o4nVlYcpIgMWVoyKHBaNgwDuUNTJzzHO3SOz0SgkYp9TK2HVpjRH/Pxn63Dw9vOCpBp/8yOvosjM
s+KNixCTBmmdFcPypIsVQuGTg8byOFFtBI4zCZdLcP3emuJzNhaCGsFS47b7lXPoD5HkQFuCgPSH
xLDFOC7L026wkAOVOmB6M9ZktohQeCHDiqZN7ACuYwvAu4qq/iiiZmoyWwcmwT2qNPjvOEjDm+i1
GljDGfE5Hb77QKwFSs0TbiqYOBEiWADPq5mrQWhU1Hkw/MkQF2eoBmZIydeIHLknfcxvNIQ5Vk9r
MiM3u1TrpWvRvM8a9MaU8j/pJ+0HXn4SeWRyw2B9THEfnfoRIaNGt+996Zn7AFv+x9pzB864APP2
1miO10jWTW2jN24U42Tz1rWpf6pzc/kBb1exX+d9eMjypWoJ7WMaNR36pnAn92sBqbAVaKbqgs0r
RUH5wBnS9tJuc3muqUpou/QmjqKEB0VfflqZh7ZNu6E5OJdhVlwZwCIkqPrJIKFl2H3/eS0oVVAq
PxsAP8JO1gdyKWlckaWApQaaEuKmgNBmqtQ20yPPXEqe+c2fnuZA5n38l6/vSNTbatOcitZ3552O
kyZtaSaf2vrsZoSvn3p8resLV46NNIpV7+PTZTYDfn3n4228uPTTJdIwe7zFcpVhJdgmcxymxFHe
/PbvLugf6oKWQtJG+R13pRz8bvGy1/nxE0+tzjRp7tmeZZm2KekBEAaDdQ9V/esvGuXxPUc3HLYk
k7IbHkdfzZU8PmQ7Hi0AkAZUI/TXVmcapGlKNj1DWDzElmv9TKuz6gh92ehM06rnONyeLrlFR33V
lx2jftu2zbIFf414aMx4iZkb6jVtOi9z81/YGAmHm96+mENXqu24jtCF6xjGKxejYtWtU7fRu4NW
hEi74QY/Cltr7GYDoQ5Km2s0e1BK0o7oQLxJG1XprW+WrtIe9NrfAqu+04b4pgnInfJVkuGtuZ+b
pQ3BFb+yZnmoe/HYB5s+bsizFIh3aBUkPcMSvcqqtM97hFf3c2QLSySsMjNls8zShQddOhQ93UzG
dRCnzqhZQcAy0WQPPKgKfVBiIx8rYkMAK3gt7joc6/wUsS0RYgc4cHduy66cTZZxdGNWiCo3BshY
GcjzwLYANlxEw5obCiZgKRTV6FvqMS0F8YsvINajqrVP2czjCBSoReLoPUPO4bBcaR/rMvygy/xS
h43RZMn5gAVcmFOXwoUFvz14ANVHO4xODa1/3/nJJEc10qBHYJQohzn0kQg7Yt+dmGsDCVI9oTEy
OuiVMx3MvZrioDkxMK0LMW/RlItdo/zsJKftOrPL0botrKllh8eRiftdAD4vCvLwAa2PGSg2AC31
HtTSE8iddB6JffrFS9os3XaUWaNU+eyVynGv6i86hOMFRnyg+fqoc+ElcYeoHCm/Pls594XKw0/v
0GNUkiIjPf9cDJoSzAuywwTrv1pZAAYHunIENLEGXCuPwCDDLTDoL8TGPtDgZwmVo6CnvAV1Uv1O
uQ1qOO5IGdVz0XFwD8qTUGJOGKB0PDPpETmylHNhpjwMh1y5GZrmJ28dQc1FxjuXjXFVAIzib47U
xSoqYLM6HhWQ9gh989VUNnKeKe9EEKFhDGnFvyyVs2KvPBa1rj60Qt38UCn/xVw5MXoafDXlzbhW
Lo2V8mvM1jg3InRJbIaXo6RKQl6fHGLQrFGjWJ9L5fzoYwHZKC9I5O/WU4LBMY3eZ4Xyi/SUc6Ri
aPJET2kRvkpw/JyndvrJsnG3Qjc+hjEDh62CJgGQUAF8oPFqdgTG9YJdqplYEpAbgStcJNsPbhRf
BCXOlPEBFAzyIAfz9WAYxDhCx9t3K3ICyENIt8IWK83VYgD+Bm2RN6E4MQVqJx3emqq3MsZsEyhm
KmwWlN13163BIlG+nAWPfiYFPCo8NKBuHbQwseqEEC/H1BMaYkc7U3tLA8msVr6fNQagjZl8okQ+
C+LhoF4jyBo9tFl80OXleTOgWJ9QpKid4MpSzqL0w3mEjS06gxNTeY/SbkLryLCkUOV+KOLqkp49
SegvennaNit4+giDtg3GpBJf05WFMlGt06Ae1e4YStTnJI7fZ5ihUqF7YC+frUT/QS6x8LyuPVAo
Lxg+5QO7Wo3u8ijOTgNHx/FSnK0jVfdfEZjSbgtINl9hy4rYPVVPf76qMBOVuK+MrMPCtsJJjqGr
6cKTDDIoxzi9EkV/tFN5YWBGUBlw47UOHU/8uw5pRZr0bUCTRAjUmQXdvInAa4eHFGNZaIijwToz
jLrABY6eEGkuBAgvdrQ5UrmVBgHDwqgWsdHTUF/TCKk8bH3MbE3laqsrf1uP9BArX2yl4Kx4h5iZ
3pmyK/YLLyAV75uzSpgLJDfZEaA+jTosdgS9K/TlNA9Fp6L2EhKbh9ykVfgQJ+itnPYJTr2l8uaV
CCjpaYGCZk/c5WAnI4N6RnPineZKxq6ds7y9R4WKUK8cCwt9fkv0c3xcaTTRBw3tpzXlwCM6ny6y
LjluvejQyDQs+YqPidvfryKPSlqCMuh6n75ftgCMF4pmWq2aIyO6QX8I4bt8Wqbt5+WqntLpiUCv
dobC4iyDBY2ENb8ilgf0bbf2e6uMPiUPgjbebGlOY6uB1XzQtcbtOktv2BUDEIDhfVUCuaOGO+Qe
4uLOmSskkbI2b4D/0qBBXK9PPmvCOkoBrn2aG1MML4L2yEmhuogW9Y9kgcTtHdhNyXx9iOsGKdnm
mE2ooZdLALqhL1cLCiNL5yKyuhmw0sLPUAxfWohED9Ta60lCa4m0kD6o4/PKKuc9DWRIKSLOUB9W
iX9SYYRBZQ59V92IKQrQ/2kb+8i6jQsa+fXQmK4BqsZBXzzoIqdZNTlx3FVGuyBq+anbAz9AjrfK
z7pXLaAnzuAh0zVzFqg9IcIVpUb9FyH6WpxKq52ToZE+JofFYN/5OWmnXjnXVa8fbV7w2svKP4H8
NW9WlEdMfYJQ8+2KIwMtTeyTMXGOP2tJPq6H9BZ/lFt4RwdFtPqgefdOULsoHFfoWdKBdynOW4Ni
Yp9gMmYN+MLaqd+jwYQ3d18hOQ439LoRhUd2q5ljTgRj5sp1fWjLFLpen3EyUmtFFxK74xxflOWS
nlTwmvKAcoSJnpI/jNdGcQnNRz/StWjuV2l8preCbbxYNF75GeDyfeJC1rNs4yR2BbwFNrKAEAUq
0QoWEHJwqEVcalppHfcOa4wyidbQBhhjjStMqFoDLIjOCMxraiD6SF/SNRzZ8ohufnluZPif0+lz
W3qJvBLoTkK3velXrXnVxwNMTJeCd73C68yf+06yQtFjUeDzMB0M5/Tf2cAPZQOuZQgahb6XEJzk
5UOSb9mtfvnUs/4RMTzpABJIwtSFToz/JSnwvD1hYF9NiO9YLnA50khZXtbhr78YHmas/LOHCBJF
OdPlpSpvNi+5e5ZJSO3pNBF6wvXcn0kKLF3phbxMCxyTG5MKWkdLiVTjVaQOqhQHOhrSJJOapM5a
kMgDVRxZUY7wNZGmDAdsKQPqTqkFSFm2AiF2GNL4/NLK3GdXQh5AbUQkNmyygxCyD0JvJjbJVn6C
LCcCyL7M94vSbC/0sLfR7a4WGmRtuGh5fVz6wTwxSjnnG5ejLFgS/IFApYF/T8chCpjtfZg70PhM
bzmSaRVPBjwIRmFoy3E3+M2+sdKhUw+QwfWl9sGIMCwIsPhhI9UQP8iCqcAQYLJMGjnDEAqPbCr6
NNhlCEbvF+vCB0VZlheaM4MfjdJvRb/WcQtVOHJ9jYJqRRMKEjee9R7q+frIQolkih7qTewGdLz6
9n0th2S28u7p713vmyDTE7m+XiFuAceRqizav345NBM7jXE7DM1zS15EWKxcaw2ugMJB1B+VlplR
0XmUaC7uVwakpaboZgUY4AhVgO6K6i0w79Bo46HozoTE8yonSyGKaugz66U7ahpEJnGv6iYwv9J5
bbQdXR51fwLV+bZr0MmwiVhdfFrR5xuLXssOTNMjx4mLYk50GICJriZl4y8iD0DKCMKLoo2S9zKs
PzoryMaOBz/KN6glt1SSJpTlsJwY0JoNaLampo1Cj1f3R2sPyyPHoPXCIPpK0jN5SvfSMHPWPTgo
eOMst1P6ldzw2si1EwzGqXOJvBzVBtmDH6P3K4wCHcDAo1+/8euZ7NqAhCZOjskP7vVW+zysB/w3
IugrXT+zS/03lHnIV+DcICqh2t01mFkpIY7VVOCUuXlZUWyxZe6cdsiXUEbFyoQSCY1/A/2ijZ7p
h6sEbDQb6LcIeM6mvslxLkW9orwU89xHvy3jfHnrtMurJlatODb6QA5p2EmEIddgC3h+Ac7x0Sr9
6BZ2dVYVVPLJTM1pG9OA6LMglRwE0Wwd3/XYW8Sss5Omb+bWark8Guo+mmp+j+pB5Ihp5aT6cYgA
YJy0CeSPyp37hWFP+1KrZpzI5/4Qo3m/8rBnaejLCpcdJU5SKnoTkvCiqrszvN1jkEJ5AfdRaedz
kaaZ2fg54i0StqeOWLaTLqLEYTu4jrPsL7QMJSMav6Np3p2jPtqeaJiMn9L+lp2u6dL1w2lV1D2y
PxpAaRk6h1bSTFe+T96A4vcUzTZv3Fs4O64a6jTLSVWXENHX8s51rROq3v7RWu9Xk6wmARqWq8OS
9IkuyPW4Np3qZF3o9yKpvWMro37Sts7BWu8CvIbOITOd0Ri7Pjc6unucZenCOSPKDyk/WvFNxQKk
sQVP5hbv0TbmSWs7cSlq5TJE8fFQVvJYQFgYWXX8UVbDieENDxaylg40GkenA0x61+WSLNlxQ4PG
lr6nHIEZ7FldwijyoJbtY3i6CCiYo9/aoW+tUytzxInvJdcNTtojZPvTUwQkP/aQqnmybUwkl1dD
XM/Q3jFJfA2bg5r4Oa554tvGwAYtbmdLL7ptwHf3/58d2f/xqNc3WdSLaVZH9fqigc5y+VA1eNs9
q/epVzc+2Vf5X3vT9wd6ski/Wq8efv1lcZ8C2sDJL6O7+iXA5wDNvYoANve0ueHvDZEs+F7NPWOb
7p6ru0I3DQ+tJcF5+8s7UuLg6WWybmcP/E83pI7YEe/krAeDfDFHfzYL3/+Cj9P5/fd87xs8BknK
Qt6SLPtdZ0HfAw8EdhSerjBIizjo5Sy47p5nIlUgdBcNRsIkdM/e2izYShxyCx7+6WfB2uM39oTF
F1QBHqp+LycB1uWe4+jC0TnbPQPA+P9oEu7yJqvVioTpl71cD4bzgw/CqxFeLAdrD4wc1ULXZjUY
loqwX8+B0Al9+U+3bc98cw/CN8oEP/scqPjeNtAxRcRUuuj5/WESmCWDLmMqAg4pp5J/fFurwZQ8
rLuuBn3PFYJxhIXI5+t9kfTIpR9U9zzLEaaFktlbmwPKKDufDoZkOUiHTA9o1HQt5vTlavBM5HNt
XVWVTLmZprc2CaZjPv4wX8/0n10Nlr5n8xgYwt7koYbOCfhyEgxD7HEm0L+CiLBHSYwT9G2tBo92
5l0Xg80BiJ6rzvczEcdXYcDWJFBCROqV2qFk42QPenvLwQCY2HUWvD1VpQQuVcffN4IlgzjCI1hy
mSDXeb7gGwqWqNWKx936ry8IU99j40OX+ikgVFvf9rNg7VFgBRdyHJPl8va2Ro4Hm5rwTsESh6Rj
An5ZEgzMMTb42MtZIGRkDnRT8iYHsMx9eyviG7LqP7s5MgvIciNOzi4IRWDDKng5Cx7Zg+EKEERo
B/ItHpOGxeG+67MgCYw3aRSAqUOM/Pqc9FT6QH5hGHRpPmrJv7Ejgr1710nw9kypjgfHsnkgHO9V
JknEZADi8iKLT7A9vLlz8gs6vtvG4JJLAlrTcvitLIpp0CUrD10GnT+eH743dEbA6dnxUTBNIiK+
IBKwhmMJpuP1CWHuEUyAXtCp7gn5BhMIh4W64yywNzILuqM6lTY5AkfO1t5IcK3rnI88K5yXpiq+
vK1dARVG5Uix03LgWSBcxEWLI+Bb24KhE18b5NoqNHHUzvDWZsHSKT3tOguEx7DuIOE55FNALK8A
JkOXe7Zk5fHYGZuo6cdn4Qe2ji+w5TiMkvsNYBk9VN/CNf/sDc9I3R9ff0LpFBSn8JetNyr88vHa
j3id+vs/tuDMDZL44sVnZHFznaePP33BP15661rP3+r5H+cRrjDlXbjevLB+us3TRQrq+Z9Bs6ju
FgnGrPVD9RJC2mx+X+/nD+Drl7XwveFHi3jxbszwn2l1iBYvx39MSP/mC7x735SvLkJ+tutFxot0
9XAXPjyPpH5hQTj7/PdvgtM/ND/8kovVYmveiY+BL3e+5TAKmwX/Pw+l7vkRJd956Jxxo2RrZGmr
NGL3kf+EuLspPvz1WT556KO7/N2YCsbzTarpUGn689//+uBw0he4DD8PtBl4AzPsOhuzZpEt4oZO
35djK7QRFHL3wR/K8qHcHvoxAdh16Hl0v0i2J4Rw1/obbvqQjaS6277nxzR+13s+XawXZbRVUjJB
+f6Gx+O0eWjzd8cPv//PFkC/YXHs/jOeLfrF3dZKNG1447sPfN48fNpe4uZjILjrTKuj9vd/1ovt
R+8Jpt598CirWTXvLvOtp+QJ5th1+PeL7N1xE1XvkHTIq9//+3ma1Zp/ihB3vkSULZJ86xd9irp2
HjmHtLQ98CMQuOvAV4tPhBBb8/2EuO8+crpokujVAWmZJFTPU//X9+2rZNET+GzPiIWK2+5DP7vw
PY+kno9nu70dj7KPzd2i/v2/tvaSp7rvrrN9y05SP9xtRyN0h6hq6q5jn0R3Yb64e3XjZDve3xCe
fZfet+N8n/z+TxU7PM+A+iUBRxxH/Mvj7Fux+he6wB8j+GcawLc+tp2eqHfcJQ+L8h//CwAA//8=
</cx:binary>
              </cx:geoCache>
            </cx:geography>
          </cx:layoutPr>
        </cx:series>
      </cx:plotAreaRegion>
    </cx:plotArea>
    <cx:legend pos="t" align="ctr" overlay="0">
      <cx:txPr>
        <a:bodyPr vertOverflow="overflow" horzOverflow="overflow" wrap="square" lIns="0" tIns="0" rIns="0" bIns="0"/>
        <a:lstStyle/>
        <a:p>
          <a:pPr algn="ctr" rtl="0">
            <a:defRPr sz="900" b="0" i="0">
              <a:solidFill>
                <a:srgbClr val="595959"/>
              </a:solidFill>
              <a:latin typeface="Calibri" panose="020F0502020204030204" pitchFamily="34" charset="0"/>
              <a:ea typeface="Calibri" panose="020F0502020204030204" pitchFamily="34" charset="0"/>
              <a:cs typeface="Calibri" panose="020F0502020204030204" pitchFamily="34" charset="0"/>
            </a:defRPr>
          </a:pPr>
          <a:endParaRPr lang="es-MX" sz="900"/>
        </a:p>
      </cx:txPr>
    </cx:legend>
  </cx:chart>
  <cx:spPr>
    <a:solidFill>
      <a:schemeClr val="accent5">
        <a:lumMod val="60000"/>
        <a:lumOff val="40000"/>
      </a:schemeClr>
    </a:solidFill>
  </cx:spPr>
</cx: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496">
  <cs:axisTitle>
    <cs:lnRef idx="0"/>
    <cs:fillRef idx="0"/>
    <cs:effectRef idx="0"/>
    <cs:fontRef idx="minor">
      <a:schemeClr val="lt1">
        <a:lumMod val="95000"/>
      </a:schemeClr>
    </cs:fontRef>
    <cs:defRPr sz="900"/>
  </cs:axisTitle>
  <cs:category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900"/>
  </cs:categoryAxis>
  <cs:chartArea>
    <cs:lnRef idx="0"/>
    <cs:fillRef idx="0"/>
    <cs:effectRef idx="0"/>
    <cs:fontRef idx="minor">
      <a:schemeClr val="dk1"/>
    </cs:fontRef>
    <cs:spPr>
      <a:solidFill>
        <a:schemeClr val="dk1">
          <a:lumMod val="65000"/>
          <a:lumOff val="35000"/>
        </a:schemeClr>
      </a:solidFill>
    </cs:spPr>
    <cs:defRPr sz="1000"/>
  </cs:chartArea>
  <cs:dataLabel>
    <cs:lnRef idx="0"/>
    <cs:fillRef idx="0"/>
    <cs:effectRef idx="0"/>
    <cs:fontRef idx="minor">
      <a:schemeClr val="lt1">
        <a:lumMod val="9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lt1"/>
    </cs:fontRef>
    <cs:spPr>
      <a:solidFill>
        <a:schemeClr val="phClr"/>
      </a:solidFill>
      <a:ln w="3175">
        <a:solidFill>
          <a:schemeClr val="dk1">
            <a:lumMod val="65000"/>
            <a:lumOff val="35000"/>
          </a:schemeClr>
        </a:solidFill>
      </a:ln>
    </cs:spPr>
  </cs:dataPoint>
  <cs:dataPoint3D>
    <cs:lnRef idx="0"/>
    <cs:fillRef idx="0">
      <cs:styleClr val="auto"/>
    </cs:fillRef>
    <cs:effectRef idx="0"/>
    <cs:fontRef idx="minor">
      <a:schemeClr val="lt1"/>
    </cs:fontRef>
    <cs:spPr>
      <a:solidFill>
        <a:schemeClr val="phClr"/>
      </a:solidFill>
    </cs:spPr>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fillRef idx="0">
      <cs:styleClr val="auto"/>
    </cs:fillRef>
    <cs:effectRef idx="0"/>
    <cs:fontRef idx="minor">
      <a:schemeClr val="lt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lt1"/>
    </cs:fontRef>
    <cs:spPr>
      <a:ln w="28575" cap="rnd">
        <a:solidFill>
          <a:schemeClr val="phClr"/>
        </a:solidFill>
        <a:round/>
      </a:ln>
    </cs:spPr>
  </cs:dataPointWireframe>
  <cs:dataTable>
    <cs:lnRef idx="0"/>
    <cs:fillRef idx="0"/>
    <cs:effectRef idx="0"/>
    <cs:fontRef idx="minor">
      <a:schemeClr val="lt1">
        <a:lumMod val="95000"/>
      </a:schemeClr>
    </cs:fontRef>
    <cs:spPr>
      <a:ln w="9525">
        <a:solidFill>
          <a:schemeClr val="lt1">
            <a:lumMod val="95000"/>
            <a:alpha val="54000"/>
          </a:schemeClr>
        </a:solidFill>
      </a:ln>
    </cs:spPr>
    <cs:defRPr sz="9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10000"/>
            <a:lumOff val="1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95000"/>
      </a:schemeClr>
    </cs:fontRef>
    <cs:defRPr sz="9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95000"/>
      </a:schemeClr>
    </cs:fontRef>
    <cs:spPr>
      <a:ln w="12700" cap="flat" cmpd="sng" algn="ctr">
        <a:solidFill>
          <a:schemeClr val="lt1">
            <a:lumMod val="95000"/>
            <a:alpha val="54000"/>
          </a:schemeClr>
        </a:solidFill>
        <a:round/>
      </a:ln>
    </cs:spPr>
    <cs:defRPr sz="900"/>
  </cs:seriesAxis>
  <cs:seriesLine>
    <cs:lnRef idx="0"/>
    <cs:fillRef idx="0"/>
    <cs:effectRef idx="0"/>
    <cs:fontRef idx="minor">
      <a:schemeClr val="lt1"/>
    </cs:fontRef>
    <cs:spPr>
      <a:ln w="9525" cap="flat">
        <a:solidFill>
          <a:srgbClr val="D9D9D9"/>
        </a:solidFill>
        <a:round/>
      </a:ln>
    </cs:spPr>
  </cs:seriesLine>
  <cs:title>
    <cs:lnRef idx="0"/>
    <cs:fillRef idx="0"/>
    <cs:effectRef idx="0"/>
    <cs:fontRef idx="minor">
      <a:schemeClr val="lt1">
        <a:lumMod val="95000"/>
      </a:schemeClr>
    </cs:fontRef>
    <cs:defRPr sz="1400"/>
  </cs:title>
  <cs:trendline>
    <cs:lnRef idx="0">
      <cs:styleClr val="auto"/>
    </cs:lnRef>
    <cs:fillRef idx="0"/>
    <cs:effectRef idx="0"/>
    <cs:fontRef idx="minor">
      <a:schemeClr val="lt1"/>
    </cs:fontRef>
    <cs:spPr>
      <a:ln w="19050" cap="rnd">
        <a:solidFill>
          <a:schemeClr val="phClr"/>
        </a:solidFill>
        <a:prstDash val="sysDash"/>
      </a:ln>
    </cs:spPr>
  </cs:trendline>
  <cs:trendlineLabel>
    <cs:lnRef idx="0"/>
    <cs:fillRef idx="0"/>
    <cs:effectRef idx="0"/>
    <cs:fontRef idx="minor">
      <a:schemeClr val="lt1">
        <a:lumMod val="95000"/>
      </a:schemeClr>
    </cs:fontRef>
    <cs:defRPr sz="9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95000"/>
      </a:schemeClr>
    </cs:fontRef>
    <cs:defRPr sz="9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0E7DC2-096D-DE43-9316-D0173291FFA4}" type="datetimeFigureOut">
              <a:rPr lang="es-MX" smtClean="0"/>
              <a:t>06/07/22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54066E-983B-714A-BCF5-0F75EED1A000}" type="slidenum">
              <a:rPr lang="es-MX" smtClean="0"/>
              <a:t>‹Nº›</a:t>
            </a:fld>
            <a:endParaRPr lang="es-MX"/>
          </a:p>
        </p:txBody>
      </p:sp>
    </p:spTree>
    <p:extLst>
      <p:ext uri="{BB962C8B-B14F-4D97-AF65-F5344CB8AC3E}">
        <p14:creationId xmlns:p14="http://schemas.microsoft.com/office/powerpoint/2010/main" val="2066285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79D70385-5838-0E49-A2CE-1086BBBD5DCF}" type="slidenum">
              <a:rPr lang="es-ES_tradnl" smtClean="0"/>
              <a:t>1</a:t>
            </a:fld>
            <a:endParaRPr lang="es-ES_tradnl"/>
          </a:p>
        </p:txBody>
      </p:sp>
    </p:spTree>
    <p:extLst>
      <p:ext uri="{BB962C8B-B14F-4D97-AF65-F5344CB8AC3E}">
        <p14:creationId xmlns:p14="http://schemas.microsoft.com/office/powerpoint/2010/main" val="2095323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6CFD0-472B-0949-8823-50C7EF8A051E}"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4229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26CFD0-472B-0949-8823-50C7EF8A051E}"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1944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8F54066E-983B-714A-BCF5-0F75EED1A000}" type="slidenum">
              <a:rPr lang="es-MX" smtClean="0"/>
              <a:t>6</a:t>
            </a:fld>
            <a:endParaRPr lang="es-MX"/>
          </a:p>
        </p:txBody>
      </p:sp>
    </p:spTree>
    <p:extLst>
      <p:ext uri="{BB962C8B-B14F-4D97-AF65-F5344CB8AC3E}">
        <p14:creationId xmlns:p14="http://schemas.microsoft.com/office/powerpoint/2010/main" val="2915209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8F54066E-983B-714A-BCF5-0F75EED1A000}" type="slidenum">
              <a:rPr lang="es-MX" smtClean="0"/>
              <a:t>7</a:t>
            </a:fld>
            <a:endParaRPr lang="es-MX"/>
          </a:p>
        </p:txBody>
      </p:sp>
    </p:spTree>
    <p:extLst>
      <p:ext uri="{BB962C8B-B14F-4D97-AF65-F5344CB8AC3E}">
        <p14:creationId xmlns:p14="http://schemas.microsoft.com/office/powerpoint/2010/main" val="1578376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8F54066E-983B-714A-BCF5-0F75EED1A000}" type="slidenum">
              <a:rPr lang="es-MX" smtClean="0"/>
              <a:t>8</a:t>
            </a:fld>
            <a:endParaRPr lang="es-MX"/>
          </a:p>
        </p:txBody>
      </p:sp>
    </p:spTree>
    <p:extLst>
      <p:ext uri="{BB962C8B-B14F-4D97-AF65-F5344CB8AC3E}">
        <p14:creationId xmlns:p14="http://schemas.microsoft.com/office/powerpoint/2010/main" val="3096126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275A3F-73EB-994E-AA46-9A8D5CA5A0A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S_tradnl"/>
          </a:p>
        </p:txBody>
      </p:sp>
      <p:sp>
        <p:nvSpPr>
          <p:cNvPr id="3" name="Subtítulo 2">
            <a:extLst>
              <a:ext uri="{FF2B5EF4-FFF2-40B4-BE49-F238E27FC236}">
                <a16:creationId xmlns:a16="http://schemas.microsoft.com/office/drawing/2014/main" id="{1D17E4D0-9DA4-5340-AFEF-8E31260FD2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S_tradnl"/>
          </a:p>
        </p:txBody>
      </p:sp>
      <p:sp>
        <p:nvSpPr>
          <p:cNvPr id="4" name="Marcador de fecha 3">
            <a:extLst>
              <a:ext uri="{FF2B5EF4-FFF2-40B4-BE49-F238E27FC236}">
                <a16:creationId xmlns:a16="http://schemas.microsoft.com/office/drawing/2014/main" id="{7F7B5311-BF36-2144-BD3E-14EB67EED0B3}"/>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775D3154-652A-7848-A1A2-1F7C862F01F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8034A29-922C-DD49-830E-0A4AA5A1B7DA}"/>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2677552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6699B9-E646-F34D-ACBA-5B48C2552BCF}"/>
              </a:ext>
            </a:extLst>
          </p:cNvPr>
          <p:cNvSpPr>
            <a:spLocks noGrp="1"/>
          </p:cNvSpPr>
          <p:nvPr>
            <p:ph type="title"/>
          </p:nvPr>
        </p:nvSpPr>
        <p:spPr/>
        <p:txBody>
          <a:bodyPr/>
          <a:lstStyle/>
          <a:p>
            <a:r>
              <a:rPr lang="es-ES"/>
              <a:t>Haga clic para modificar el estilo de título del patrón</a:t>
            </a:r>
            <a:endParaRPr lang="es-ES_tradnl"/>
          </a:p>
        </p:txBody>
      </p:sp>
      <p:sp>
        <p:nvSpPr>
          <p:cNvPr id="3" name="Marcador de texto vertical 2">
            <a:extLst>
              <a:ext uri="{FF2B5EF4-FFF2-40B4-BE49-F238E27FC236}">
                <a16:creationId xmlns:a16="http://schemas.microsoft.com/office/drawing/2014/main" id="{917021CB-4D27-C14C-90F7-895E26FE0475}"/>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ES_tradnl"/>
          </a:p>
        </p:txBody>
      </p:sp>
      <p:sp>
        <p:nvSpPr>
          <p:cNvPr id="4" name="Marcador de fecha 3">
            <a:extLst>
              <a:ext uri="{FF2B5EF4-FFF2-40B4-BE49-F238E27FC236}">
                <a16:creationId xmlns:a16="http://schemas.microsoft.com/office/drawing/2014/main" id="{F8423A8D-C051-674B-A0D7-723A4CE006BA}"/>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11C656B9-A0CC-B744-BE3E-03F4E8ECCC9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381994B-66D4-CD4D-8365-17847D365E13}"/>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3246220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BD583FB-B7E8-3649-AF14-8288138524E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S_tradnl"/>
          </a:p>
        </p:txBody>
      </p:sp>
      <p:sp>
        <p:nvSpPr>
          <p:cNvPr id="3" name="Marcador de texto vertical 2">
            <a:extLst>
              <a:ext uri="{FF2B5EF4-FFF2-40B4-BE49-F238E27FC236}">
                <a16:creationId xmlns:a16="http://schemas.microsoft.com/office/drawing/2014/main" id="{EBFB010B-93A1-D74C-9A13-C2BBCA5740CC}"/>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ES_tradnl"/>
          </a:p>
        </p:txBody>
      </p:sp>
      <p:sp>
        <p:nvSpPr>
          <p:cNvPr id="4" name="Marcador de fecha 3">
            <a:extLst>
              <a:ext uri="{FF2B5EF4-FFF2-40B4-BE49-F238E27FC236}">
                <a16:creationId xmlns:a16="http://schemas.microsoft.com/office/drawing/2014/main" id="{BB93C32A-398D-1847-B1E8-814687461AC6}"/>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B9A61F70-72F5-8A45-9AD2-549015F418A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37052906-CF1C-A84F-91D5-AB22F089C2C8}"/>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34856966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FCDB8D-53C7-784A-8DEB-5207F9447BE2}"/>
              </a:ext>
            </a:extLst>
          </p:cNvPr>
          <p:cNvSpPr>
            <a:spLocks noGrp="1"/>
          </p:cNvSpPr>
          <p:nvPr>
            <p:ph type="title"/>
          </p:nvPr>
        </p:nvSpPr>
        <p:spPr/>
        <p:txBody>
          <a:bodyPr/>
          <a:lstStyle/>
          <a:p>
            <a:r>
              <a:rPr lang="es-ES"/>
              <a:t>Haga clic para modificar el estilo de título del patrón</a:t>
            </a:r>
            <a:endParaRPr lang="es-ES_tradnl"/>
          </a:p>
        </p:txBody>
      </p:sp>
      <p:sp>
        <p:nvSpPr>
          <p:cNvPr id="3" name="Marcador de contenido 2">
            <a:extLst>
              <a:ext uri="{FF2B5EF4-FFF2-40B4-BE49-F238E27FC236}">
                <a16:creationId xmlns:a16="http://schemas.microsoft.com/office/drawing/2014/main" id="{41C651BF-00B7-984D-80DE-E1125810A278}"/>
              </a:ext>
            </a:extLst>
          </p:cNvPr>
          <p:cNvSpPr>
            <a:spLocks noGrp="1"/>
          </p:cNvSpPr>
          <p:nvPr>
            <p:ph idx="1"/>
          </p:nvPr>
        </p:nvSpPr>
        <p:spPr/>
        <p:txBody>
          <a:bodyPr/>
          <a:lstStyle/>
          <a:p>
            <a:r>
              <a:rPr lang="es-ES"/>
              <a:t>Editar los estilos de texto del patrón
Segundo nivel
Tercer nivel
Cuarto nivel
Quinto nivel</a:t>
            </a:r>
            <a:endParaRPr lang="es-ES_tradnl"/>
          </a:p>
        </p:txBody>
      </p:sp>
      <p:sp>
        <p:nvSpPr>
          <p:cNvPr id="4" name="Marcador de fecha 3">
            <a:extLst>
              <a:ext uri="{FF2B5EF4-FFF2-40B4-BE49-F238E27FC236}">
                <a16:creationId xmlns:a16="http://schemas.microsoft.com/office/drawing/2014/main" id="{75EEDFD0-89FE-6948-A710-13157E17168D}"/>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0A0C790E-5878-DF49-B3FF-EC746D9CEB90}"/>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C68A057-2F7D-9544-B8C2-1003B1EAC67C}"/>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1792483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1CB443-287A-6140-8F9B-8A33017A635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S_tradnl"/>
          </a:p>
        </p:txBody>
      </p:sp>
      <p:sp>
        <p:nvSpPr>
          <p:cNvPr id="3" name="Marcador de texto 2">
            <a:extLst>
              <a:ext uri="{FF2B5EF4-FFF2-40B4-BE49-F238E27FC236}">
                <a16:creationId xmlns:a16="http://schemas.microsoft.com/office/drawing/2014/main" id="{99F35DAB-C35A-4D49-BE09-9AC4063DD4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ES_tradnl"/>
          </a:p>
        </p:txBody>
      </p:sp>
      <p:sp>
        <p:nvSpPr>
          <p:cNvPr id="4" name="Marcador de fecha 3">
            <a:extLst>
              <a:ext uri="{FF2B5EF4-FFF2-40B4-BE49-F238E27FC236}">
                <a16:creationId xmlns:a16="http://schemas.microsoft.com/office/drawing/2014/main" id="{A5F00973-D76C-CE4E-A631-D764C9819C7E}"/>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03FB91E1-F44F-FA49-8E34-3D28FE47280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A85C15D-D89E-8244-907C-DB475A6AF409}"/>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38133204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27AB01-7D23-CD45-A08B-7DC6B56B1CD8}"/>
              </a:ext>
            </a:extLst>
          </p:cNvPr>
          <p:cNvSpPr>
            <a:spLocks noGrp="1"/>
          </p:cNvSpPr>
          <p:nvPr>
            <p:ph type="title"/>
          </p:nvPr>
        </p:nvSpPr>
        <p:spPr/>
        <p:txBody>
          <a:bodyPr/>
          <a:lstStyle/>
          <a:p>
            <a:r>
              <a:rPr lang="es-ES"/>
              <a:t>Haga clic para modificar el estilo de título del patrón</a:t>
            </a:r>
            <a:endParaRPr lang="es-ES_tradnl"/>
          </a:p>
        </p:txBody>
      </p:sp>
      <p:sp>
        <p:nvSpPr>
          <p:cNvPr id="3" name="Marcador de contenido 2">
            <a:extLst>
              <a:ext uri="{FF2B5EF4-FFF2-40B4-BE49-F238E27FC236}">
                <a16:creationId xmlns:a16="http://schemas.microsoft.com/office/drawing/2014/main" id="{1C85FBD6-DFF9-A44D-B096-58FA4315A3C0}"/>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ES_tradnl"/>
          </a:p>
        </p:txBody>
      </p:sp>
      <p:sp>
        <p:nvSpPr>
          <p:cNvPr id="4" name="Marcador de contenido 3">
            <a:extLst>
              <a:ext uri="{FF2B5EF4-FFF2-40B4-BE49-F238E27FC236}">
                <a16:creationId xmlns:a16="http://schemas.microsoft.com/office/drawing/2014/main" id="{574F61AA-50E3-A647-809B-60D924895104}"/>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ES_tradnl"/>
          </a:p>
        </p:txBody>
      </p:sp>
      <p:sp>
        <p:nvSpPr>
          <p:cNvPr id="5" name="Marcador de fecha 4">
            <a:extLst>
              <a:ext uri="{FF2B5EF4-FFF2-40B4-BE49-F238E27FC236}">
                <a16:creationId xmlns:a16="http://schemas.microsoft.com/office/drawing/2014/main" id="{04AEF637-82B9-4A4A-885A-8D67E1DF45B5}"/>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6" name="Marcador de pie de página 5">
            <a:extLst>
              <a:ext uri="{FF2B5EF4-FFF2-40B4-BE49-F238E27FC236}">
                <a16:creationId xmlns:a16="http://schemas.microsoft.com/office/drawing/2014/main" id="{C2F70055-C91C-7F44-B2AD-139C8393D6DF}"/>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CFB6CA5C-AD89-9C47-B20D-91921C8815BB}"/>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6183525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D1DDD0-186D-AE42-AB95-1EBBBB6FBD6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S_tradnl"/>
          </a:p>
        </p:txBody>
      </p:sp>
      <p:sp>
        <p:nvSpPr>
          <p:cNvPr id="3" name="Marcador de texto 2">
            <a:extLst>
              <a:ext uri="{FF2B5EF4-FFF2-40B4-BE49-F238E27FC236}">
                <a16:creationId xmlns:a16="http://schemas.microsoft.com/office/drawing/2014/main" id="{2468290E-3BCA-A74A-AAE1-7CF25BB3F6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ES_tradnl"/>
          </a:p>
        </p:txBody>
      </p:sp>
      <p:sp>
        <p:nvSpPr>
          <p:cNvPr id="4" name="Marcador de contenido 3">
            <a:extLst>
              <a:ext uri="{FF2B5EF4-FFF2-40B4-BE49-F238E27FC236}">
                <a16:creationId xmlns:a16="http://schemas.microsoft.com/office/drawing/2014/main" id="{CD592704-1A4C-1D4D-AD75-2D7310057B78}"/>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ES_tradnl"/>
          </a:p>
        </p:txBody>
      </p:sp>
      <p:sp>
        <p:nvSpPr>
          <p:cNvPr id="5" name="Marcador de texto 4">
            <a:extLst>
              <a:ext uri="{FF2B5EF4-FFF2-40B4-BE49-F238E27FC236}">
                <a16:creationId xmlns:a16="http://schemas.microsoft.com/office/drawing/2014/main" id="{A1E723D7-ABB5-A343-8EEE-A0F95BA9DF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ES_tradnl"/>
          </a:p>
        </p:txBody>
      </p:sp>
      <p:sp>
        <p:nvSpPr>
          <p:cNvPr id="6" name="Marcador de contenido 5">
            <a:extLst>
              <a:ext uri="{FF2B5EF4-FFF2-40B4-BE49-F238E27FC236}">
                <a16:creationId xmlns:a16="http://schemas.microsoft.com/office/drawing/2014/main" id="{5469B16D-B4FA-B944-9734-18E168B79AA8}"/>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ES_tradnl"/>
          </a:p>
        </p:txBody>
      </p:sp>
      <p:sp>
        <p:nvSpPr>
          <p:cNvPr id="7" name="Marcador de fecha 6">
            <a:extLst>
              <a:ext uri="{FF2B5EF4-FFF2-40B4-BE49-F238E27FC236}">
                <a16:creationId xmlns:a16="http://schemas.microsoft.com/office/drawing/2014/main" id="{D2023F62-3130-3748-BB19-F1B4FF1B81CE}"/>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8" name="Marcador de pie de página 7">
            <a:extLst>
              <a:ext uri="{FF2B5EF4-FFF2-40B4-BE49-F238E27FC236}">
                <a16:creationId xmlns:a16="http://schemas.microsoft.com/office/drawing/2014/main" id="{78F7040E-B009-1442-B3B5-1B03FA4157EB}"/>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06A38F80-A821-B14A-90B5-AFA765726A95}"/>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4198850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2D2F0B-8C52-9E4D-A53E-6BB956207038}"/>
              </a:ext>
            </a:extLst>
          </p:cNvPr>
          <p:cNvSpPr>
            <a:spLocks noGrp="1"/>
          </p:cNvSpPr>
          <p:nvPr>
            <p:ph type="title"/>
          </p:nvPr>
        </p:nvSpPr>
        <p:spPr/>
        <p:txBody>
          <a:bodyPr/>
          <a:lstStyle/>
          <a:p>
            <a:r>
              <a:rPr lang="es-ES"/>
              <a:t>Haga clic para modificar el estilo de título del patrón</a:t>
            </a:r>
            <a:endParaRPr lang="es-ES_tradnl"/>
          </a:p>
        </p:txBody>
      </p:sp>
      <p:sp>
        <p:nvSpPr>
          <p:cNvPr id="3" name="Marcador de fecha 2">
            <a:extLst>
              <a:ext uri="{FF2B5EF4-FFF2-40B4-BE49-F238E27FC236}">
                <a16:creationId xmlns:a16="http://schemas.microsoft.com/office/drawing/2014/main" id="{4BB8393F-0288-DF41-9E57-050B3E534758}"/>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4" name="Marcador de pie de página 3">
            <a:extLst>
              <a:ext uri="{FF2B5EF4-FFF2-40B4-BE49-F238E27FC236}">
                <a16:creationId xmlns:a16="http://schemas.microsoft.com/office/drawing/2014/main" id="{F30C6897-F029-4E47-8F79-17455C914F1D}"/>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66928976-F35E-5E4A-BC11-DC62D5D6112D}"/>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41318025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E5C8281-54AB-CD48-B1C1-FE069895030B}"/>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3" name="Marcador de pie de página 2">
            <a:extLst>
              <a:ext uri="{FF2B5EF4-FFF2-40B4-BE49-F238E27FC236}">
                <a16:creationId xmlns:a16="http://schemas.microsoft.com/office/drawing/2014/main" id="{36CC9411-CEFA-CB4D-B56D-92C3657A4AC0}"/>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2F92DFB0-18B1-4840-BB65-1345AD94934E}"/>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7927903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8CD12B-8FA4-D04F-AEE5-2E456581C8E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S_tradnl"/>
          </a:p>
        </p:txBody>
      </p:sp>
      <p:sp>
        <p:nvSpPr>
          <p:cNvPr id="3" name="Marcador de contenido 2">
            <a:extLst>
              <a:ext uri="{FF2B5EF4-FFF2-40B4-BE49-F238E27FC236}">
                <a16:creationId xmlns:a16="http://schemas.microsoft.com/office/drawing/2014/main" id="{B8B7A8D8-BB17-CD4B-8D0A-CF44F0602A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ES_tradnl"/>
          </a:p>
        </p:txBody>
      </p:sp>
      <p:sp>
        <p:nvSpPr>
          <p:cNvPr id="4" name="Marcador de texto 3">
            <a:extLst>
              <a:ext uri="{FF2B5EF4-FFF2-40B4-BE49-F238E27FC236}">
                <a16:creationId xmlns:a16="http://schemas.microsoft.com/office/drawing/2014/main" id="{D5835A15-D46A-A048-8B0A-81577BB285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ES_tradnl"/>
          </a:p>
        </p:txBody>
      </p:sp>
      <p:sp>
        <p:nvSpPr>
          <p:cNvPr id="5" name="Marcador de fecha 4">
            <a:extLst>
              <a:ext uri="{FF2B5EF4-FFF2-40B4-BE49-F238E27FC236}">
                <a16:creationId xmlns:a16="http://schemas.microsoft.com/office/drawing/2014/main" id="{F19D9033-58AF-1E42-872C-8A7CB11599A5}"/>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6" name="Marcador de pie de página 5">
            <a:extLst>
              <a:ext uri="{FF2B5EF4-FFF2-40B4-BE49-F238E27FC236}">
                <a16:creationId xmlns:a16="http://schemas.microsoft.com/office/drawing/2014/main" id="{9DF2B6CE-8ACF-0F46-BDC5-A48E07CFE14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38B7B864-984F-6143-859E-08877BC81020}"/>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42831425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22C6CC-6CD6-764E-880F-F6504F04A8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BCC5D1DD-3CC7-E244-B75C-E78162659C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83B726B6-6CDA-0548-95E6-671EB59A8D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ES_tradnl"/>
          </a:p>
        </p:txBody>
      </p:sp>
      <p:sp>
        <p:nvSpPr>
          <p:cNvPr id="5" name="Marcador de fecha 4">
            <a:extLst>
              <a:ext uri="{FF2B5EF4-FFF2-40B4-BE49-F238E27FC236}">
                <a16:creationId xmlns:a16="http://schemas.microsoft.com/office/drawing/2014/main" id="{34AE1039-2530-D44D-AC82-65BAED82AFFE}"/>
              </a:ext>
            </a:extLst>
          </p:cNvPr>
          <p:cNvSpPr>
            <a:spLocks noGrp="1"/>
          </p:cNvSpPr>
          <p:nvPr>
            <p:ph type="dt" sz="half" idx="10"/>
          </p:nvPr>
        </p:nvSpPr>
        <p:spPr/>
        <p:txBody>
          <a:bodyPr/>
          <a:lstStyle/>
          <a:p>
            <a:fld id="{8C01AD0F-E68B-8E40-8B54-273B1CDD483B}" type="datetimeFigureOut">
              <a:rPr lang="es-ES_tradnl" smtClean="0"/>
              <a:t>6/7/22</a:t>
            </a:fld>
            <a:endParaRPr lang="es-ES_tradnl"/>
          </a:p>
        </p:txBody>
      </p:sp>
      <p:sp>
        <p:nvSpPr>
          <p:cNvPr id="6" name="Marcador de pie de página 5">
            <a:extLst>
              <a:ext uri="{FF2B5EF4-FFF2-40B4-BE49-F238E27FC236}">
                <a16:creationId xmlns:a16="http://schemas.microsoft.com/office/drawing/2014/main" id="{0AFB8C99-A02F-5545-8CFE-E4DA5D34F5B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BF9E0D61-F03F-3E4C-B274-701E8C90603D}"/>
              </a:ext>
            </a:extLst>
          </p:cNvPr>
          <p:cNvSpPr>
            <a:spLocks noGrp="1"/>
          </p:cNvSpPr>
          <p:nvPr>
            <p:ph type="sldNum" sz="quarter" idx="12"/>
          </p:nvPr>
        </p:nvSpPr>
        <p:spPr/>
        <p:txBody>
          <a:body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17994893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0F434A4-1E53-954A-8470-2C1F0E1F0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S_tradnl"/>
          </a:p>
        </p:txBody>
      </p:sp>
      <p:sp>
        <p:nvSpPr>
          <p:cNvPr id="3" name="Marcador de texto 2">
            <a:extLst>
              <a:ext uri="{FF2B5EF4-FFF2-40B4-BE49-F238E27FC236}">
                <a16:creationId xmlns:a16="http://schemas.microsoft.com/office/drawing/2014/main" id="{B1204E15-159F-E849-BB8C-853F55BB8F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S_tradnl"/>
          </a:p>
        </p:txBody>
      </p:sp>
      <p:sp>
        <p:nvSpPr>
          <p:cNvPr id="4" name="Marcador de fecha 3">
            <a:extLst>
              <a:ext uri="{FF2B5EF4-FFF2-40B4-BE49-F238E27FC236}">
                <a16:creationId xmlns:a16="http://schemas.microsoft.com/office/drawing/2014/main" id="{6DE01E99-B481-FC4D-BEEB-347C815073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01AD0F-E68B-8E40-8B54-273B1CDD483B}" type="datetimeFigureOut">
              <a:rPr lang="es-ES_tradnl" smtClean="0"/>
              <a:t>6/7/22</a:t>
            </a:fld>
            <a:endParaRPr lang="es-ES_tradnl"/>
          </a:p>
        </p:txBody>
      </p:sp>
      <p:sp>
        <p:nvSpPr>
          <p:cNvPr id="5" name="Marcador de pie de página 4">
            <a:extLst>
              <a:ext uri="{FF2B5EF4-FFF2-40B4-BE49-F238E27FC236}">
                <a16:creationId xmlns:a16="http://schemas.microsoft.com/office/drawing/2014/main" id="{A0F4857B-CBAE-DE48-9095-43CDBAFBEC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0D726A92-F657-C84E-B6C4-E2D75FD729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262277-4504-FA43-B4BD-0A1B4F8BAEB9}" type="slidenum">
              <a:rPr lang="es-ES_tradnl" smtClean="0"/>
              <a:t>‹Nº›</a:t>
            </a:fld>
            <a:endParaRPr lang="es-ES_tradnl"/>
          </a:p>
        </p:txBody>
      </p:sp>
    </p:spTree>
    <p:extLst>
      <p:ext uri="{BB962C8B-B14F-4D97-AF65-F5344CB8AC3E}">
        <p14:creationId xmlns:p14="http://schemas.microsoft.com/office/powerpoint/2010/main" val="152939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14/relationships/chartEx" Target="../charts/chartEx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jp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jp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AF6A865C-0AE6-7849-9D98-1D9A8F23F2B2}"/>
              </a:ext>
            </a:extLst>
          </p:cNvPr>
          <p:cNvSpPr txBox="1">
            <a:spLocks noChangeArrowheads="1"/>
          </p:cNvSpPr>
          <p:nvPr/>
        </p:nvSpPr>
        <p:spPr bwMode="auto">
          <a:xfrm>
            <a:off x="-12906763" y="-6788705"/>
            <a:ext cx="12573000" cy="1951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0960" tIns="30480" rIns="60960" bIns="30480"/>
          <a:lstStyle>
            <a:lvl1pPr marL="342900" indent="-342900" defTabSz="1087438">
              <a:defRPr sz="2400">
                <a:solidFill>
                  <a:schemeClr val="tx1"/>
                </a:solidFill>
                <a:latin typeface="Calibri" charset="0"/>
                <a:ea typeface="ＭＳ Ｐゴシック" charset="0"/>
                <a:cs typeface="ＭＳ Ｐゴシック" charset="0"/>
              </a:defRPr>
            </a:lvl1pPr>
            <a:lvl2pPr marL="742950" indent="-285750" defTabSz="1087438">
              <a:defRPr sz="2400">
                <a:solidFill>
                  <a:schemeClr val="tx1"/>
                </a:solidFill>
                <a:latin typeface="Calibri" charset="0"/>
                <a:ea typeface="ＭＳ Ｐゴシック" charset="0"/>
              </a:defRPr>
            </a:lvl2pPr>
            <a:lvl3pPr marL="1143000" indent="-228600" defTabSz="1087438">
              <a:defRPr sz="2400">
                <a:solidFill>
                  <a:schemeClr val="tx1"/>
                </a:solidFill>
                <a:latin typeface="Calibri" charset="0"/>
                <a:ea typeface="ＭＳ Ｐゴシック" charset="0"/>
              </a:defRPr>
            </a:lvl3pPr>
            <a:lvl4pPr marL="1600200" indent="-228600" defTabSz="1087438">
              <a:defRPr sz="2400">
                <a:solidFill>
                  <a:schemeClr val="tx1"/>
                </a:solidFill>
                <a:latin typeface="Calibri" charset="0"/>
                <a:ea typeface="ＭＳ Ｐゴシック" charset="0"/>
              </a:defRPr>
            </a:lvl4pPr>
            <a:lvl5pPr marL="2057400" indent="-228600" defTabSz="1087438">
              <a:defRPr sz="2400">
                <a:solidFill>
                  <a:schemeClr val="tx1"/>
                </a:solidFill>
                <a:latin typeface="Calibri" charset="0"/>
                <a:ea typeface="ＭＳ Ｐゴシック" charset="0"/>
              </a:defRPr>
            </a:lvl5pPr>
            <a:lvl6pPr marL="2514600" indent="-228600" defTabSz="1087438" eaLnBrk="0" fontAlgn="base" hangingPunct="0">
              <a:spcBef>
                <a:spcPct val="0"/>
              </a:spcBef>
              <a:spcAft>
                <a:spcPct val="0"/>
              </a:spcAft>
              <a:defRPr sz="2400">
                <a:solidFill>
                  <a:schemeClr val="tx1"/>
                </a:solidFill>
                <a:latin typeface="Calibri" charset="0"/>
                <a:ea typeface="ＭＳ Ｐゴシック" charset="0"/>
              </a:defRPr>
            </a:lvl6pPr>
            <a:lvl7pPr marL="2971800" indent="-228600" defTabSz="1087438" eaLnBrk="0" fontAlgn="base" hangingPunct="0">
              <a:spcBef>
                <a:spcPct val="0"/>
              </a:spcBef>
              <a:spcAft>
                <a:spcPct val="0"/>
              </a:spcAft>
              <a:defRPr sz="2400">
                <a:solidFill>
                  <a:schemeClr val="tx1"/>
                </a:solidFill>
                <a:latin typeface="Calibri" charset="0"/>
                <a:ea typeface="ＭＳ Ｐゴシック" charset="0"/>
              </a:defRPr>
            </a:lvl7pPr>
            <a:lvl8pPr marL="3429000" indent="-228600" defTabSz="1087438" eaLnBrk="0" fontAlgn="base" hangingPunct="0">
              <a:spcBef>
                <a:spcPct val="0"/>
              </a:spcBef>
              <a:spcAft>
                <a:spcPct val="0"/>
              </a:spcAft>
              <a:defRPr sz="2400">
                <a:solidFill>
                  <a:schemeClr val="tx1"/>
                </a:solidFill>
                <a:latin typeface="Calibri" charset="0"/>
                <a:ea typeface="ＭＳ Ｐゴシック" charset="0"/>
              </a:defRPr>
            </a:lvl8pPr>
            <a:lvl9pPr marL="3886200" indent="-228600" defTabSz="1087438" eaLnBrk="0" fontAlgn="base" hangingPunct="0">
              <a:spcBef>
                <a:spcPct val="0"/>
              </a:spcBef>
              <a:spcAft>
                <a:spcPct val="0"/>
              </a:spcAft>
              <a:defRPr sz="2400">
                <a:solidFill>
                  <a:schemeClr val="tx1"/>
                </a:solidFill>
                <a:latin typeface="Calibri" charset="0"/>
                <a:ea typeface="ＭＳ Ｐゴシック" charset="0"/>
              </a:defRPr>
            </a:lvl9pPr>
          </a:lstStyle>
          <a:p>
            <a:pPr marL="0" indent="0" algn="ctr"/>
            <a:endParaRPr lang="es-ES" sz="4267" dirty="0">
              <a:solidFill>
                <a:schemeClr val="bg1"/>
              </a:solidFill>
              <a:latin typeface="Century Gothic" charset="0"/>
            </a:endParaRPr>
          </a:p>
        </p:txBody>
      </p:sp>
      <p:sp>
        <p:nvSpPr>
          <p:cNvPr id="3" name="CuadroTexto 2">
            <a:extLst>
              <a:ext uri="{FF2B5EF4-FFF2-40B4-BE49-F238E27FC236}">
                <a16:creationId xmlns:a16="http://schemas.microsoft.com/office/drawing/2014/main" id="{FDF65596-D6B5-4A4D-E02D-B5D354D8B433}"/>
              </a:ext>
            </a:extLst>
          </p:cNvPr>
          <p:cNvSpPr txBox="1"/>
          <p:nvPr/>
        </p:nvSpPr>
        <p:spPr>
          <a:xfrm>
            <a:off x="862693" y="3516013"/>
            <a:ext cx="10466615" cy="1938992"/>
          </a:xfrm>
          <a:prstGeom prst="rect">
            <a:avLst/>
          </a:prstGeom>
          <a:noFill/>
        </p:spPr>
        <p:txBody>
          <a:bodyPr wrap="square" rtlCol="0">
            <a:spAutoFit/>
          </a:bodyPr>
          <a:lstStyle/>
          <a:p>
            <a:pPr algn="ctr"/>
            <a:r>
              <a:rPr lang="es-ES_tradnl" sz="4000" b="1" spc="150" dirty="0">
                <a:solidFill>
                  <a:schemeClr val="bg1"/>
                </a:solidFill>
                <a:latin typeface="Montserrat ExtraBold" pitchFamily="2" charset="77"/>
              </a:rPr>
              <a:t>MOVILIDAD SEGURA PARA TODOS</a:t>
            </a:r>
          </a:p>
          <a:p>
            <a:pPr algn="ctr"/>
            <a:r>
              <a:rPr lang="es-ES_tradnl" sz="4000" spc="150" dirty="0">
                <a:solidFill>
                  <a:schemeClr val="bg1"/>
                </a:solidFill>
                <a:latin typeface="Montserrat Light" pitchFamily="2" charset="77"/>
              </a:rPr>
              <a:t>LEY GENERAL DE MOVILIDAD Y SEGURIDAD VIAL</a:t>
            </a:r>
          </a:p>
        </p:txBody>
      </p:sp>
      <p:pic>
        <p:nvPicPr>
          <p:cNvPr id="7" name="Imagen 6">
            <a:extLst>
              <a:ext uri="{FF2B5EF4-FFF2-40B4-BE49-F238E27FC236}">
                <a16:creationId xmlns:a16="http://schemas.microsoft.com/office/drawing/2014/main" id="{29D40B14-90F7-0475-7E45-FE7920B6AD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6323" y="1255849"/>
            <a:ext cx="5199354" cy="1455819"/>
          </a:xfrm>
          <a:prstGeom prst="rect">
            <a:avLst/>
          </a:prstGeom>
        </p:spPr>
      </p:pic>
    </p:spTree>
    <p:extLst>
      <p:ext uri="{BB962C8B-B14F-4D97-AF65-F5344CB8AC3E}">
        <p14:creationId xmlns:p14="http://schemas.microsoft.com/office/powerpoint/2010/main" val="8226748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750"/>
                                        <p:tgtEl>
                                          <p:spTgt spid="7"/>
                                        </p:tgtEl>
                                      </p:cBhvr>
                                    </p:animEffect>
                                  </p:childTnLst>
                                </p:cTn>
                              </p:par>
                            </p:childTnLst>
                          </p:cTn>
                        </p:par>
                        <p:par>
                          <p:cTn id="8" fill="hold">
                            <p:stCondLst>
                              <p:cond delay="175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500" fill="hold"/>
                                        <p:tgtEl>
                                          <p:spTgt spid="3"/>
                                        </p:tgtEl>
                                        <p:attrNameLst>
                                          <p:attrName>ppt_w</p:attrName>
                                        </p:attrNameLst>
                                      </p:cBhvr>
                                      <p:tavLst>
                                        <p:tav tm="0">
                                          <p:val>
                                            <p:fltVal val="0"/>
                                          </p:val>
                                        </p:tav>
                                        <p:tav tm="100000">
                                          <p:val>
                                            <p:strVal val="#ppt_w"/>
                                          </p:val>
                                        </p:tav>
                                      </p:tavLst>
                                    </p:anim>
                                    <p:anim calcmode="lin" valueType="num">
                                      <p:cBhvr>
                                        <p:cTn id="12" dur="1500" fill="hold"/>
                                        <p:tgtEl>
                                          <p:spTgt spid="3"/>
                                        </p:tgtEl>
                                        <p:attrNameLst>
                                          <p:attrName>ppt_h</p:attrName>
                                        </p:attrNameLst>
                                      </p:cBhvr>
                                      <p:tavLst>
                                        <p:tav tm="0">
                                          <p:val>
                                            <p:fltVal val="0"/>
                                          </p:val>
                                        </p:tav>
                                        <p:tav tm="100000">
                                          <p:val>
                                            <p:strVal val="#ppt_h"/>
                                          </p:val>
                                        </p:tav>
                                      </p:tavLst>
                                    </p:anim>
                                    <p:animEffect transition="in" filter="fade">
                                      <p:cBhvr>
                                        <p:cTn id="13"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293;p12">
            <a:extLst>
              <a:ext uri="{FF2B5EF4-FFF2-40B4-BE49-F238E27FC236}">
                <a16:creationId xmlns:a16="http://schemas.microsoft.com/office/drawing/2014/main" id="{0AEDEE7D-5109-C114-8B76-861D51540098}"/>
              </a:ext>
            </a:extLst>
          </p:cNvPr>
          <p:cNvPicPr preferRelativeResize="0"/>
          <p:nvPr/>
        </p:nvPicPr>
        <p:blipFill rotWithShape="1">
          <a:blip r:embed="rId3">
            <a:alphaModFix amt="82000"/>
          </a:blip>
          <a:srcRect l="7508" t="11352" r="8887" b="5043"/>
          <a:stretch/>
        </p:blipFill>
        <p:spPr>
          <a:xfrm>
            <a:off x="0" y="0"/>
            <a:ext cx="12192000" cy="6858000"/>
          </a:xfrm>
          <a:prstGeom prst="rect">
            <a:avLst/>
          </a:prstGeom>
          <a:noFill/>
          <a:ln>
            <a:noFill/>
          </a:ln>
        </p:spPr>
      </p:pic>
      <p:sp>
        <p:nvSpPr>
          <p:cNvPr id="7" name="CuadroTexto 6">
            <a:extLst>
              <a:ext uri="{FF2B5EF4-FFF2-40B4-BE49-F238E27FC236}">
                <a16:creationId xmlns:a16="http://schemas.microsoft.com/office/drawing/2014/main" id="{621BD5C0-2FE4-6AF9-8F48-015BEBABCA23}"/>
              </a:ext>
            </a:extLst>
          </p:cNvPr>
          <p:cNvSpPr txBox="1"/>
          <p:nvPr/>
        </p:nvSpPr>
        <p:spPr>
          <a:xfrm>
            <a:off x="1948212" y="2537274"/>
            <a:ext cx="8295576" cy="286232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schemeClr val="bg1"/>
                </a:solidFill>
                <a:effectLst/>
                <a:uLnTx/>
                <a:uFillTx/>
                <a:latin typeface="Montserrat" pitchFamily="2" charset="77"/>
              </a:rPr>
              <a:t>Es importante coadyuvar esfuerzos en el cumplimiento de la Ley General de Movilidad y Seguridad Vial, la cual contiene instrumentos orientados al </a:t>
            </a:r>
            <a:r>
              <a:rPr kumimoji="0" lang="es-ES" sz="2400" b="1" i="0" u="none" strike="noStrike" kern="1200" cap="none" spc="0" normalizeH="0" baseline="0" noProof="0" dirty="0">
                <a:ln>
                  <a:noFill/>
                </a:ln>
                <a:solidFill>
                  <a:srgbClr val="2398AB"/>
                </a:solidFill>
                <a:effectLst/>
                <a:uLnTx/>
                <a:uFillTx/>
                <a:latin typeface="Montserrat" pitchFamily="2" charset="77"/>
              </a:rPr>
              <a:t>diseño de políticas públicas</a:t>
            </a:r>
            <a:r>
              <a:rPr kumimoji="0" lang="es-ES" sz="2000" b="0" i="0" u="none" strike="noStrike" kern="1200" cap="none" spc="0" normalizeH="0" baseline="0" noProof="0" dirty="0">
                <a:ln>
                  <a:noFill/>
                </a:ln>
                <a:solidFill>
                  <a:srgbClr val="2398AB"/>
                </a:solidFill>
                <a:effectLst/>
                <a:uLnTx/>
                <a:uFillTx/>
                <a:latin typeface="Montserrat" pitchFamily="2" charset="77"/>
              </a:rPr>
              <a:t> </a:t>
            </a:r>
            <a:r>
              <a:rPr kumimoji="0" lang="es-ES" sz="2000" b="0" i="0" u="none" strike="noStrike" kern="1200" cap="none" spc="0" normalizeH="0" baseline="0" noProof="0" dirty="0">
                <a:ln>
                  <a:noFill/>
                </a:ln>
                <a:solidFill>
                  <a:schemeClr val="bg1"/>
                </a:solidFill>
                <a:effectLst/>
                <a:uLnTx/>
                <a:uFillTx/>
                <a:latin typeface="Montserrat" pitchFamily="2" charset="77"/>
              </a:rPr>
              <a:t>cuyo objetivo prioritario sea la </a:t>
            </a:r>
            <a:r>
              <a:rPr kumimoji="0" lang="es-ES" sz="2000" b="1" i="0" strike="noStrike" kern="1200" cap="none" spc="0" normalizeH="0" baseline="0" noProof="0" dirty="0">
                <a:ln>
                  <a:noFill/>
                </a:ln>
                <a:solidFill>
                  <a:schemeClr val="bg1"/>
                </a:solidFill>
                <a:effectLst/>
                <a:uLnTx/>
                <a:uFillTx/>
                <a:latin typeface="Montserrat" pitchFamily="2" charset="77"/>
              </a:rPr>
              <a:t>protección de la vida y la integridad física </a:t>
            </a:r>
            <a:r>
              <a:rPr kumimoji="0" lang="es-ES" sz="2000" b="0" i="0" u="none" strike="noStrike" kern="1200" cap="none" spc="0" normalizeH="0" baseline="0" noProof="0" dirty="0">
                <a:ln>
                  <a:noFill/>
                </a:ln>
                <a:solidFill>
                  <a:schemeClr val="bg1"/>
                </a:solidFill>
                <a:effectLst/>
                <a:uLnTx/>
                <a:uFillTx/>
                <a:latin typeface="Montserrat" pitchFamily="2" charset="77"/>
              </a:rPr>
              <a:t>de las personas en sus desplazamientos, así como </a:t>
            </a:r>
            <a:r>
              <a:rPr kumimoji="0" lang="es-ES" sz="2000" b="1" i="0" u="none" strike="noStrike" kern="1200" cap="none" spc="0" normalizeH="0" baseline="0" noProof="0" dirty="0">
                <a:ln>
                  <a:noFill/>
                </a:ln>
                <a:solidFill>
                  <a:schemeClr val="bg1"/>
                </a:solidFill>
                <a:effectLst/>
                <a:uLnTx/>
                <a:uFillTx/>
                <a:latin typeface="Montserrat" pitchFamily="2" charset="77"/>
              </a:rPr>
              <a:t>eficientar la logística para la </a:t>
            </a:r>
            <a:r>
              <a:rPr kumimoji="0" lang="es-ES" sz="2400" b="1" i="0" strike="noStrike" kern="1200" cap="none" spc="0" normalizeH="0" baseline="0" noProof="0" dirty="0">
                <a:ln>
                  <a:noFill/>
                </a:ln>
                <a:solidFill>
                  <a:schemeClr val="bg1"/>
                </a:solidFill>
                <a:effectLst/>
                <a:uLnTx/>
                <a:uFillTx/>
                <a:latin typeface="Montserrat" pitchFamily="2" charset="77"/>
              </a:rPr>
              <a:t>óptima</a:t>
            </a:r>
            <a:r>
              <a:rPr kumimoji="0" lang="es-ES" sz="2000" b="1" i="0" u="sng" strike="noStrike" kern="1200" cap="none" spc="0" normalizeH="0" baseline="0" noProof="0" dirty="0">
                <a:ln>
                  <a:noFill/>
                </a:ln>
                <a:solidFill>
                  <a:schemeClr val="bg1"/>
                </a:solidFill>
                <a:effectLst/>
                <a:uLnTx/>
                <a:uFillTx/>
                <a:latin typeface="Montserrat" pitchFamily="2" charset="77"/>
              </a:rPr>
              <a:t> </a:t>
            </a:r>
            <a:r>
              <a:rPr kumimoji="0" lang="es-ES" sz="2400" b="1" i="0" strike="noStrike" kern="1200" cap="none" spc="0" normalizeH="0" baseline="0" noProof="0" dirty="0">
                <a:ln>
                  <a:noFill/>
                </a:ln>
                <a:solidFill>
                  <a:schemeClr val="bg1"/>
                </a:solidFill>
                <a:effectLst/>
                <a:uLnTx/>
                <a:uFillTx/>
                <a:latin typeface="Montserrat" pitchFamily="2" charset="77"/>
              </a:rPr>
              <a:t>distribución de bienes y mercancías,</a:t>
            </a:r>
            <a:r>
              <a:rPr kumimoji="0" lang="es-ES" sz="2000" b="1" i="0" strike="noStrike" kern="1200" cap="none" spc="0" normalizeH="0" baseline="0" noProof="0" dirty="0">
                <a:ln>
                  <a:noFill/>
                </a:ln>
                <a:solidFill>
                  <a:schemeClr val="bg1"/>
                </a:solidFill>
                <a:effectLst/>
                <a:uLnTx/>
                <a:uFillTx/>
                <a:latin typeface="Montserrat" pitchFamily="2" charset="77"/>
              </a:rPr>
              <a:t> </a:t>
            </a:r>
            <a:r>
              <a:rPr kumimoji="0" lang="es-ES" sz="2000" b="0" i="0" u="none" strike="noStrike" kern="1200" cap="none" spc="0" normalizeH="0" baseline="0" noProof="0" dirty="0">
                <a:ln>
                  <a:noFill/>
                </a:ln>
                <a:solidFill>
                  <a:schemeClr val="bg1"/>
                </a:solidFill>
                <a:effectLst/>
                <a:uLnTx/>
                <a:uFillTx/>
                <a:latin typeface="Montserrat" pitchFamily="2" charset="77"/>
              </a:rPr>
              <a:t>mediante la generación de </a:t>
            </a:r>
            <a:r>
              <a:rPr kumimoji="0" lang="es-ES" sz="2800" b="1" i="0" u="none" strike="noStrike" kern="1200" cap="none" spc="0" normalizeH="0" baseline="0" noProof="0" dirty="0">
                <a:ln>
                  <a:noFill/>
                </a:ln>
                <a:solidFill>
                  <a:srgbClr val="2398AB"/>
                </a:solidFill>
                <a:effectLst/>
                <a:uLnTx/>
                <a:uFillTx/>
                <a:latin typeface="Montserrat" pitchFamily="2" charset="77"/>
              </a:rPr>
              <a:t>sistemas de movilidad seguros</a:t>
            </a:r>
            <a:r>
              <a:rPr kumimoji="0" lang="es-ES" sz="2000" b="0" i="0" u="none" strike="noStrike" kern="1200" cap="none" spc="0" normalizeH="0" baseline="0" noProof="0" dirty="0">
                <a:ln>
                  <a:noFill/>
                </a:ln>
                <a:solidFill>
                  <a:srgbClr val="2398AB"/>
                </a:solidFill>
                <a:effectLst/>
                <a:uLnTx/>
                <a:uFillTx/>
                <a:latin typeface="Montserrat" pitchFamily="2" charset="77"/>
              </a:rPr>
              <a:t>. </a:t>
            </a:r>
            <a:endParaRPr kumimoji="0" lang="es-MX" sz="2000" b="0" i="0" u="none" strike="noStrike" kern="1200" cap="none" spc="0" normalizeH="0" baseline="0" noProof="0" dirty="0">
              <a:ln>
                <a:noFill/>
              </a:ln>
              <a:solidFill>
                <a:srgbClr val="2398AB"/>
              </a:solidFill>
              <a:effectLst/>
              <a:uLnTx/>
              <a:uFillTx/>
              <a:latin typeface="Montserrat" pitchFamily="2" charset="77"/>
            </a:endParaRPr>
          </a:p>
        </p:txBody>
      </p:sp>
      <p:sp>
        <p:nvSpPr>
          <p:cNvPr id="6" name="CuadroTexto 5">
            <a:extLst>
              <a:ext uri="{FF2B5EF4-FFF2-40B4-BE49-F238E27FC236}">
                <a16:creationId xmlns:a16="http://schemas.microsoft.com/office/drawing/2014/main" id="{B370B2FF-1FE5-9A7F-CCF2-667B0EECAAE1}"/>
              </a:ext>
            </a:extLst>
          </p:cNvPr>
          <p:cNvSpPr txBox="1"/>
          <p:nvPr/>
        </p:nvSpPr>
        <p:spPr>
          <a:xfrm>
            <a:off x="1493109" y="1329716"/>
            <a:ext cx="9205783" cy="830997"/>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s-MX" sz="2400" b="1" u="none" strike="noStrike" kern="1200" cap="none" spc="300" normalizeH="0" baseline="0" noProof="0" dirty="0">
                <a:ln>
                  <a:noFill/>
                </a:ln>
                <a:solidFill>
                  <a:schemeClr val="bg1"/>
                </a:solidFill>
                <a:effectLst/>
                <a:uLnTx/>
                <a:uFillTx/>
                <a:latin typeface="Montserrat ExtraBold" pitchFamily="2" charset="77"/>
              </a:rPr>
              <a:t>ACCIONES ANTP EN PRO DE</a:t>
            </a:r>
          </a:p>
          <a:p>
            <a:pPr marR="0" lvl="0" algn="ctr" defTabSz="914400" rtl="0" eaLnBrk="1" fontAlgn="auto" latinLnBrk="0" hangingPunct="1">
              <a:lnSpc>
                <a:spcPct val="100000"/>
              </a:lnSpc>
              <a:spcBef>
                <a:spcPts val="0"/>
              </a:spcBef>
              <a:spcAft>
                <a:spcPts val="0"/>
              </a:spcAft>
              <a:buClrTx/>
              <a:buSzTx/>
              <a:tabLst/>
              <a:defRPr/>
            </a:pPr>
            <a:r>
              <a:rPr kumimoji="0" lang="es-MX" sz="2400" b="1" u="none" strike="noStrike" kern="1200" cap="none" spc="300" normalizeH="0" baseline="0" noProof="0" dirty="0">
                <a:ln>
                  <a:noFill/>
                </a:ln>
                <a:solidFill>
                  <a:schemeClr val="bg1"/>
                </a:solidFill>
                <a:effectLst/>
                <a:uLnTx/>
                <a:uFillTx/>
                <a:latin typeface="Montserrat ExtraBold" pitchFamily="2" charset="77"/>
              </a:rPr>
              <a:t>LA MOVILIDAD Y LA SEGURIDAD VIAL</a:t>
            </a:r>
          </a:p>
        </p:txBody>
      </p:sp>
    </p:spTree>
    <p:extLst>
      <p:ext uri="{BB962C8B-B14F-4D97-AF65-F5344CB8AC3E}">
        <p14:creationId xmlns:p14="http://schemas.microsoft.com/office/powerpoint/2010/main" val="5578712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DA4A1DBF-77F2-58FD-282A-DA1220563A47}"/>
              </a:ext>
            </a:extLst>
          </p:cNvPr>
          <p:cNvSpPr/>
          <p:nvPr/>
        </p:nvSpPr>
        <p:spPr>
          <a:xfrm>
            <a:off x="5570482" y="0"/>
            <a:ext cx="6621517" cy="6858000"/>
          </a:xfrm>
          <a:prstGeom prst="rect">
            <a:avLst/>
          </a:prstGeom>
          <a:solidFill>
            <a:srgbClr val="9EC3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mc:AlternateContent xmlns:mc="http://schemas.openxmlformats.org/markup-compatibility/2006" xmlns:cx4="http://schemas.microsoft.com/office/drawing/2016/5/10/chartex">
        <mc:Choice Requires="cx4">
          <p:graphicFrame>
            <p:nvGraphicFramePr>
              <p:cNvPr id="23" name="Gráfico 22">
                <a:extLst>
                  <a:ext uri="{FF2B5EF4-FFF2-40B4-BE49-F238E27FC236}">
                    <a16:creationId xmlns:a16="http://schemas.microsoft.com/office/drawing/2014/main" id="{73F9321F-18ED-DA47-965D-79F06A15A491}"/>
                  </a:ext>
                </a:extLst>
              </p:cNvPr>
              <p:cNvGraphicFramePr/>
              <p:nvPr>
                <p:extLst>
                  <p:ext uri="{D42A27DB-BD31-4B8C-83A1-F6EECF244321}">
                    <p14:modId xmlns:p14="http://schemas.microsoft.com/office/powerpoint/2010/main" val="3150013139"/>
                  </p:ext>
                </p:extLst>
              </p:nvPr>
            </p:nvGraphicFramePr>
            <p:xfrm>
              <a:off x="6220867" y="0"/>
              <a:ext cx="4707524" cy="3880022"/>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23" name="Gráfico 22">
                <a:extLst>
                  <a:ext uri="{FF2B5EF4-FFF2-40B4-BE49-F238E27FC236}">
                    <a16:creationId xmlns:a16="http://schemas.microsoft.com/office/drawing/2014/main" id="{73F9321F-18ED-DA47-965D-79F06A15A491}"/>
                  </a:ext>
                </a:extLst>
              </p:cNvPr>
              <p:cNvPicPr>
                <a:picLocks noGrp="1" noRot="1" noChangeAspect="1" noMove="1" noResize="1" noEditPoints="1" noAdjustHandles="1" noChangeArrowheads="1" noChangeShapeType="1"/>
              </p:cNvPicPr>
              <p:nvPr/>
            </p:nvPicPr>
            <p:blipFill>
              <a:blip r:embed="rId5"/>
              <a:stretch>
                <a:fillRect/>
              </a:stretch>
            </p:blipFill>
            <p:spPr>
              <a:xfrm>
                <a:off x="6220867" y="0"/>
                <a:ext cx="4707524" cy="3880022"/>
              </a:xfrm>
              <a:prstGeom prst="rect">
                <a:avLst/>
              </a:prstGeom>
            </p:spPr>
          </p:pic>
        </mc:Fallback>
      </mc:AlternateContent>
      <p:sp>
        <p:nvSpPr>
          <p:cNvPr id="25" name="CuadroTexto 24">
            <a:extLst>
              <a:ext uri="{FF2B5EF4-FFF2-40B4-BE49-F238E27FC236}">
                <a16:creationId xmlns:a16="http://schemas.microsoft.com/office/drawing/2014/main" id="{8E983C0E-1906-2643-9CF9-072BD9531DB6}"/>
              </a:ext>
            </a:extLst>
          </p:cNvPr>
          <p:cNvSpPr txBox="1"/>
          <p:nvPr/>
        </p:nvSpPr>
        <p:spPr>
          <a:xfrm>
            <a:off x="6981452" y="4373651"/>
            <a:ext cx="3946939"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b="1" i="0" u="none" strike="noStrike" kern="1200" cap="none" spc="0" normalizeH="0" baseline="0" noProof="0" dirty="0">
                <a:ln>
                  <a:noFill/>
                </a:ln>
                <a:solidFill>
                  <a:srgbClr val="0E273D"/>
                </a:solidFill>
                <a:effectLst/>
                <a:uLnTx/>
                <a:uFillTx/>
                <a:latin typeface="Montserrat" pitchFamily="2" charset="77"/>
              </a:rPr>
              <a:t>Actualmente existen </a:t>
            </a:r>
            <a:r>
              <a:rPr kumimoji="0" lang="es-MX" b="1" i="0" strike="noStrike" kern="1200" cap="none" spc="0" normalizeH="0" baseline="0" noProof="0" dirty="0">
                <a:ln>
                  <a:noFill/>
                </a:ln>
                <a:solidFill>
                  <a:srgbClr val="0E273D"/>
                </a:solidFill>
                <a:effectLst/>
                <a:uLnTx/>
                <a:uFillTx/>
                <a:latin typeface="Montserrat" pitchFamily="2" charset="77"/>
              </a:rPr>
              <a:t>19 Estados </a:t>
            </a:r>
            <a:r>
              <a:rPr kumimoji="0" lang="es-MX" i="0" u="none" strike="noStrike" kern="1200" cap="none" spc="0" normalizeH="0" baseline="0" noProof="0" dirty="0">
                <a:ln>
                  <a:noFill/>
                </a:ln>
                <a:solidFill>
                  <a:srgbClr val="0E273D"/>
                </a:solidFill>
                <a:effectLst/>
                <a:uLnTx/>
                <a:uFillTx/>
                <a:latin typeface="Montserrat" pitchFamily="2" charset="77"/>
              </a:rPr>
              <a:t>donde se solicitan permisos (estatales) </a:t>
            </a:r>
            <a:r>
              <a:rPr kumimoji="0" lang="es-MX" b="1" i="0" u="none" strike="noStrike" kern="1200" cap="none" spc="0" normalizeH="0" baseline="0" noProof="0" dirty="0">
                <a:ln>
                  <a:noFill/>
                </a:ln>
                <a:solidFill>
                  <a:srgbClr val="0E273D"/>
                </a:solidFill>
                <a:effectLst/>
                <a:uLnTx/>
                <a:uFillTx/>
                <a:latin typeface="Montserrat" pitchFamily="2" charset="77"/>
              </a:rPr>
              <a:t>de $1,600 a $2,192,398 anuales por flota.</a:t>
            </a:r>
          </a:p>
        </p:txBody>
      </p:sp>
      <p:sp>
        <p:nvSpPr>
          <p:cNvPr id="6" name="CuadroTexto 5">
            <a:extLst>
              <a:ext uri="{FF2B5EF4-FFF2-40B4-BE49-F238E27FC236}">
                <a16:creationId xmlns:a16="http://schemas.microsoft.com/office/drawing/2014/main" id="{B14CB47C-C7C2-95E1-2DF9-673008D5275E}"/>
              </a:ext>
            </a:extLst>
          </p:cNvPr>
          <p:cNvSpPr txBox="1"/>
          <p:nvPr/>
        </p:nvSpPr>
        <p:spPr>
          <a:xfrm>
            <a:off x="1444196" y="902839"/>
            <a:ext cx="3331361" cy="1107996"/>
          </a:xfrm>
          <a:prstGeom prst="rect">
            <a:avLst/>
          </a:prstGeom>
          <a:noFill/>
        </p:spPr>
        <p:txBody>
          <a:bodyPr wrap="none" rtlCol="0">
            <a:spAutoFit/>
          </a:bodyPr>
          <a:lstStyle/>
          <a:p>
            <a:pPr algn="just"/>
            <a:r>
              <a:rPr lang="es-MX" sz="2200" b="1" dirty="0">
                <a:solidFill>
                  <a:schemeClr val="accent1">
                    <a:lumMod val="50000"/>
                  </a:schemeClr>
                </a:solidFill>
                <a:latin typeface="Montserrat ExtraBold" pitchFamily="2" charset="77"/>
              </a:rPr>
              <a:t>SOBRERREGULACIÓN</a:t>
            </a:r>
          </a:p>
          <a:p>
            <a:pPr algn="just"/>
            <a:r>
              <a:rPr lang="es-MX" sz="2200" b="1" dirty="0">
                <a:solidFill>
                  <a:schemeClr val="accent1">
                    <a:lumMod val="50000"/>
                  </a:schemeClr>
                </a:solidFill>
                <a:latin typeface="Montserrat ExtraBold" pitchFamily="2" charset="77"/>
              </a:rPr>
              <a:t>EN ESTADOS</a:t>
            </a:r>
          </a:p>
          <a:p>
            <a:pPr algn="just"/>
            <a:r>
              <a:rPr lang="es-MX" sz="2200" b="1" dirty="0">
                <a:solidFill>
                  <a:schemeClr val="accent1">
                    <a:lumMod val="50000"/>
                  </a:schemeClr>
                </a:solidFill>
                <a:latin typeface="Montserrat ExtraBold" pitchFamily="2" charset="77"/>
              </a:rPr>
              <a:t>Y MUNICIPIOS</a:t>
            </a:r>
          </a:p>
        </p:txBody>
      </p:sp>
      <p:sp>
        <p:nvSpPr>
          <p:cNvPr id="7" name="CuadroTexto 6">
            <a:extLst>
              <a:ext uri="{FF2B5EF4-FFF2-40B4-BE49-F238E27FC236}">
                <a16:creationId xmlns:a16="http://schemas.microsoft.com/office/drawing/2014/main" id="{AA32B57D-371D-26F6-352A-09AF51149F07}"/>
              </a:ext>
            </a:extLst>
          </p:cNvPr>
          <p:cNvSpPr txBox="1"/>
          <p:nvPr/>
        </p:nvSpPr>
        <p:spPr>
          <a:xfrm>
            <a:off x="1444196" y="2380637"/>
            <a:ext cx="3801094" cy="2308324"/>
          </a:xfrm>
          <a:prstGeom prst="rect">
            <a:avLst/>
          </a:prstGeom>
          <a:noFill/>
        </p:spPr>
        <p:txBody>
          <a:bodyPr wrap="square" rtlCol="0">
            <a:spAutoFit/>
          </a:bodyPr>
          <a:lstStyle/>
          <a:p>
            <a:pPr algn="just"/>
            <a:r>
              <a:rPr lang="es-MX" kern="0" dirty="0">
                <a:solidFill>
                  <a:srgbClr val="000000"/>
                </a:solidFill>
                <a:latin typeface="Montserrat" pitchFamily="2" charset="77"/>
                <a:cs typeface="Arial"/>
                <a:sym typeface="Arial"/>
              </a:rPr>
              <a:t>Actualmente, la carga regulatoria en estados y municipios ha sobrerregulado al autotransporte de carga, lo que afecta la competitividad y productividad, no sólo al sector, sino a todo el país.</a:t>
            </a:r>
          </a:p>
          <a:p>
            <a:pPr algn="just"/>
            <a:endParaRPr lang="es-MX" b="1" kern="0" dirty="0">
              <a:solidFill>
                <a:srgbClr val="000000"/>
              </a:solidFill>
              <a:latin typeface="Montserrat" pitchFamily="2" charset="77"/>
              <a:cs typeface="Arial"/>
              <a:sym typeface="Arial"/>
            </a:endParaRPr>
          </a:p>
        </p:txBody>
      </p:sp>
      <p:sp>
        <p:nvSpPr>
          <p:cNvPr id="8" name="CuadroTexto 7">
            <a:extLst>
              <a:ext uri="{FF2B5EF4-FFF2-40B4-BE49-F238E27FC236}">
                <a16:creationId xmlns:a16="http://schemas.microsoft.com/office/drawing/2014/main" id="{F23B56AE-B99F-2077-8451-3BF898EC2930}"/>
              </a:ext>
            </a:extLst>
          </p:cNvPr>
          <p:cNvSpPr txBox="1"/>
          <p:nvPr/>
        </p:nvSpPr>
        <p:spPr>
          <a:xfrm>
            <a:off x="1476256" y="5058763"/>
            <a:ext cx="3299301" cy="646331"/>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Fuente: Elaboración con datos de socios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de la Asociación Nacional de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Transporte Privado (ANTP).  </a:t>
            </a:r>
          </a:p>
        </p:txBody>
      </p:sp>
    </p:spTree>
    <p:extLst>
      <p:ext uri="{BB962C8B-B14F-4D97-AF65-F5344CB8AC3E}">
        <p14:creationId xmlns:p14="http://schemas.microsoft.com/office/powerpoint/2010/main" val="8574668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DA4A1DBF-77F2-58FD-282A-DA1220563A47}"/>
              </a:ext>
            </a:extLst>
          </p:cNvPr>
          <p:cNvSpPr/>
          <p:nvPr/>
        </p:nvSpPr>
        <p:spPr>
          <a:xfrm>
            <a:off x="5570482" y="0"/>
            <a:ext cx="6621517" cy="6858000"/>
          </a:xfrm>
          <a:prstGeom prst="rect">
            <a:avLst/>
          </a:prstGeom>
          <a:solidFill>
            <a:srgbClr val="0F2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CuadroTexto 5">
            <a:extLst>
              <a:ext uri="{FF2B5EF4-FFF2-40B4-BE49-F238E27FC236}">
                <a16:creationId xmlns:a16="http://schemas.microsoft.com/office/drawing/2014/main" id="{B14CB47C-C7C2-95E1-2DF9-673008D5275E}"/>
              </a:ext>
            </a:extLst>
          </p:cNvPr>
          <p:cNvSpPr txBox="1"/>
          <p:nvPr/>
        </p:nvSpPr>
        <p:spPr>
          <a:xfrm>
            <a:off x="1444196" y="902839"/>
            <a:ext cx="3331361" cy="1107996"/>
          </a:xfrm>
          <a:prstGeom prst="rect">
            <a:avLst/>
          </a:prstGeom>
          <a:noFill/>
        </p:spPr>
        <p:txBody>
          <a:bodyPr wrap="none" rtlCol="0">
            <a:spAutoFit/>
          </a:bodyPr>
          <a:lstStyle/>
          <a:p>
            <a:pPr algn="just"/>
            <a:r>
              <a:rPr lang="es-MX" sz="2200" b="1" dirty="0">
                <a:solidFill>
                  <a:schemeClr val="accent1">
                    <a:lumMod val="50000"/>
                  </a:schemeClr>
                </a:solidFill>
                <a:latin typeface="Montserrat ExtraBold" pitchFamily="2" charset="77"/>
              </a:rPr>
              <a:t>SOBRERREGULACIÓN</a:t>
            </a:r>
          </a:p>
          <a:p>
            <a:pPr algn="just"/>
            <a:r>
              <a:rPr lang="es-MX" sz="2200" b="1" dirty="0">
                <a:solidFill>
                  <a:schemeClr val="accent1">
                    <a:lumMod val="50000"/>
                  </a:schemeClr>
                </a:solidFill>
                <a:latin typeface="Montserrat ExtraBold" pitchFamily="2" charset="77"/>
              </a:rPr>
              <a:t>EN ESTADOS</a:t>
            </a:r>
          </a:p>
          <a:p>
            <a:pPr algn="just"/>
            <a:r>
              <a:rPr lang="es-MX" sz="2200" b="1" dirty="0">
                <a:solidFill>
                  <a:schemeClr val="accent1">
                    <a:lumMod val="50000"/>
                  </a:schemeClr>
                </a:solidFill>
                <a:latin typeface="Montserrat ExtraBold" pitchFamily="2" charset="77"/>
              </a:rPr>
              <a:t>Y MUNICIPIOS</a:t>
            </a:r>
          </a:p>
        </p:txBody>
      </p:sp>
      <p:sp>
        <p:nvSpPr>
          <p:cNvPr id="7" name="CuadroTexto 6">
            <a:extLst>
              <a:ext uri="{FF2B5EF4-FFF2-40B4-BE49-F238E27FC236}">
                <a16:creationId xmlns:a16="http://schemas.microsoft.com/office/drawing/2014/main" id="{AA32B57D-371D-26F6-352A-09AF51149F07}"/>
              </a:ext>
            </a:extLst>
          </p:cNvPr>
          <p:cNvSpPr txBox="1"/>
          <p:nvPr/>
        </p:nvSpPr>
        <p:spPr>
          <a:xfrm>
            <a:off x="1444196" y="2380637"/>
            <a:ext cx="3801094" cy="2308324"/>
          </a:xfrm>
          <a:prstGeom prst="rect">
            <a:avLst/>
          </a:prstGeom>
          <a:noFill/>
        </p:spPr>
        <p:txBody>
          <a:bodyPr wrap="square" rtlCol="0">
            <a:spAutoFit/>
          </a:bodyPr>
          <a:lstStyle/>
          <a:p>
            <a:pPr algn="just"/>
            <a:r>
              <a:rPr lang="es-MX" kern="0" dirty="0">
                <a:solidFill>
                  <a:srgbClr val="000000"/>
                </a:solidFill>
                <a:latin typeface="Montserrat" pitchFamily="2" charset="77"/>
                <a:cs typeface="Arial"/>
                <a:sym typeface="Arial"/>
              </a:rPr>
              <a:t>Actualmente, la carga regulatoria en estados y municipios ha sobrerregulado al autotransporte de carga, lo que afecta la competitividad y productividad, no sólo al sector, sino a todo el país.</a:t>
            </a:r>
          </a:p>
          <a:p>
            <a:pPr algn="just"/>
            <a:endParaRPr lang="es-MX" b="1" kern="0" dirty="0">
              <a:solidFill>
                <a:srgbClr val="000000"/>
              </a:solidFill>
              <a:latin typeface="Montserrat" pitchFamily="2" charset="77"/>
              <a:cs typeface="Arial"/>
              <a:sym typeface="Arial"/>
            </a:endParaRPr>
          </a:p>
        </p:txBody>
      </p:sp>
      <p:sp>
        <p:nvSpPr>
          <p:cNvPr id="8" name="CuadroTexto 7">
            <a:extLst>
              <a:ext uri="{FF2B5EF4-FFF2-40B4-BE49-F238E27FC236}">
                <a16:creationId xmlns:a16="http://schemas.microsoft.com/office/drawing/2014/main" id="{F23B56AE-B99F-2077-8451-3BF898EC2930}"/>
              </a:ext>
            </a:extLst>
          </p:cNvPr>
          <p:cNvSpPr txBox="1"/>
          <p:nvPr/>
        </p:nvSpPr>
        <p:spPr>
          <a:xfrm>
            <a:off x="1476256" y="5058763"/>
            <a:ext cx="3299301" cy="646331"/>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Fuente: Elaboración con datos de socios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de la Asociación Nacional de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1" u="none" strike="noStrike" kern="1200" cap="none" spc="0" normalizeH="0" baseline="0" noProof="0" dirty="0">
                <a:ln>
                  <a:noFill/>
                </a:ln>
                <a:solidFill>
                  <a:prstClr val="black">
                    <a:lumMod val="95000"/>
                    <a:lumOff val="5000"/>
                  </a:prstClr>
                </a:solidFill>
                <a:effectLst/>
                <a:uLnTx/>
                <a:uFillTx/>
                <a:latin typeface="Montserrat" pitchFamily="2" charset="77"/>
              </a:rPr>
              <a:t>Transporte Privado (ANTP).  </a:t>
            </a:r>
          </a:p>
        </p:txBody>
      </p:sp>
      <p:pic>
        <p:nvPicPr>
          <p:cNvPr id="11" name="Imagen 10">
            <a:extLst>
              <a:ext uri="{FF2B5EF4-FFF2-40B4-BE49-F238E27FC236}">
                <a16:creationId xmlns:a16="http://schemas.microsoft.com/office/drawing/2014/main" id="{A5D2A904-8DB2-EA16-251A-7897FA0C39C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330"/>
          <a:stretch/>
        </p:blipFill>
        <p:spPr>
          <a:xfrm>
            <a:off x="5848898" y="1885851"/>
            <a:ext cx="6064684" cy="4360087"/>
          </a:xfrm>
          <a:prstGeom prst="rect">
            <a:avLst/>
          </a:prstGeom>
        </p:spPr>
      </p:pic>
      <p:sp>
        <p:nvSpPr>
          <p:cNvPr id="12" name="CuadroTexto 11">
            <a:extLst>
              <a:ext uri="{FF2B5EF4-FFF2-40B4-BE49-F238E27FC236}">
                <a16:creationId xmlns:a16="http://schemas.microsoft.com/office/drawing/2014/main" id="{90972C1A-5F5F-E7CF-32DC-49DEA8C8F816}"/>
              </a:ext>
            </a:extLst>
          </p:cNvPr>
          <p:cNvSpPr txBox="1"/>
          <p:nvPr/>
        </p:nvSpPr>
        <p:spPr>
          <a:xfrm>
            <a:off x="5767939" y="712183"/>
            <a:ext cx="5574669" cy="923330"/>
          </a:xfrm>
          <a:prstGeom prst="rect">
            <a:avLst/>
          </a:prstGeom>
          <a:noFill/>
        </p:spPr>
        <p:txBody>
          <a:bodyPr wrap="square" rtlCol="0">
            <a:spAutoFit/>
          </a:bodyPr>
          <a:lstStyle/>
          <a:p>
            <a:pPr lvl="0" algn="just">
              <a:defRPr/>
            </a:pPr>
            <a:r>
              <a:rPr lang="es-MX" b="1" dirty="0">
                <a:solidFill>
                  <a:schemeClr val="bg1"/>
                </a:solidFill>
                <a:latin typeface="Montserrat" pitchFamily="2" charset="77"/>
              </a:rPr>
              <a:t>Así mismo, existen 310 MUNICIPIOS </a:t>
            </a:r>
            <a:r>
              <a:rPr lang="es-MX" dirty="0">
                <a:solidFill>
                  <a:schemeClr val="bg1"/>
                </a:solidFill>
                <a:latin typeface="Montserrat" pitchFamily="2" charset="77"/>
              </a:rPr>
              <a:t>donde se solicitan permisos (locales) de </a:t>
            </a:r>
            <a:r>
              <a:rPr lang="es-MX" b="1" dirty="0">
                <a:solidFill>
                  <a:schemeClr val="bg1"/>
                </a:solidFill>
                <a:latin typeface="Montserrat" pitchFamily="2" charset="77"/>
              </a:rPr>
              <a:t>$1,000.00  hasta $1,015,102.00 anuales por flota.</a:t>
            </a:r>
          </a:p>
        </p:txBody>
      </p:sp>
    </p:spTree>
    <p:extLst>
      <p:ext uri="{BB962C8B-B14F-4D97-AF65-F5344CB8AC3E}">
        <p14:creationId xmlns:p14="http://schemas.microsoft.com/office/powerpoint/2010/main" val="409080354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F42FE3EF-6456-848C-E0D2-FFD1CC1B48B5}"/>
              </a:ext>
            </a:extLst>
          </p:cNvPr>
          <p:cNvPicPr>
            <a:picLocks noChangeAspect="1"/>
          </p:cNvPicPr>
          <p:nvPr/>
        </p:nvPicPr>
        <p:blipFill rotWithShape="1">
          <a:blip r:embed="rId3">
            <a:alphaModFix amt="25000"/>
          </a:blip>
          <a:srcRect t="14374" b="860"/>
          <a:stretch/>
        </p:blipFill>
        <p:spPr>
          <a:xfrm>
            <a:off x="0" y="0"/>
            <a:ext cx="12192000" cy="6858000"/>
          </a:xfrm>
          <a:prstGeom prst="rect">
            <a:avLst/>
          </a:prstGeom>
        </p:spPr>
      </p:pic>
      <p:sp>
        <p:nvSpPr>
          <p:cNvPr id="11" name="CuadroTexto 10">
            <a:extLst>
              <a:ext uri="{FF2B5EF4-FFF2-40B4-BE49-F238E27FC236}">
                <a16:creationId xmlns:a16="http://schemas.microsoft.com/office/drawing/2014/main" id="{683543D5-4C86-59C0-7AE1-DBE0BCD422FB}"/>
              </a:ext>
            </a:extLst>
          </p:cNvPr>
          <p:cNvSpPr txBox="1"/>
          <p:nvPr/>
        </p:nvSpPr>
        <p:spPr>
          <a:xfrm>
            <a:off x="1231218" y="1090342"/>
            <a:ext cx="9729564" cy="707886"/>
          </a:xfrm>
          <a:prstGeom prst="rect">
            <a:avLst/>
          </a:prstGeom>
          <a:noFill/>
        </p:spPr>
        <p:txBody>
          <a:bodyPr wrap="square" rtlCol="0">
            <a:spAutoFit/>
          </a:bodyPr>
          <a:lstStyle/>
          <a:p>
            <a:pPr algn="ctr"/>
            <a:r>
              <a:rPr lang="es-MX" sz="2000" b="1" dirty="0">
                <a:solidFill>
                  <a:schemeClr val="bg1"/>
                </a:solidFill>
                <a:latin typeface="Montserrat ExtraBold" pitchFamily="2" charset="77"/>
              </a:rPr>
              <a:t>Opinión de la Comisión Federal de Competencia Económica “COFECE” respecto a los reglamentos homologados en el Estado de Nuevo León</a:t>
            </a:r>
          </a:p>
        </p:txBody>
      </p:sp>
      <p:sp>
        <p:nvSpPr>
          <p:cNvPr id="3" name="CuadroTexto 2">
            <a:extLst>
              <a:ext uri="{FF2B5EF4-FFF2-40B4-BE49-F238E27FC236}">
                <a16:creationId xmlns:a16="http://schemas.microsoft.com/office/drawing/2014/main" id="{8C3CBEB8-1EAD-18A6-705E-EC2288E43BDD}"/>
              </a:ext>
            </a:extLst>
          </p:cNvPr>
          <p:cNvSpPr txBox="1"/>
          <p:nvPr/>
        </p:nvSpPr>
        <p:spPr>
          <a:xfrm>
            <a:off x="2822781" y="3618374"/>
            <a:ext cx="6546438" cy="2400657"/>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kumimoji="0" lang="es-ES_tradnl" sz="1500" b="1" u="none" strike="noStrike" kern="1200" cap="none" spc="0" normalizeH="0" baseline="0" noProof="0" dirty="0">
                <a:ln>
                  <a:noFill/>
                </a:ln>
                <a:solidFill>
                  <a:srgbClr val="FFC000"/>
                </a:solidFill>
                <a:effectLst/>
                <a:uLnTx/>
                <a:uFillTx/>
                <a:latin typeface="Montserrat" pitchFamily="2" charset="77"/>
              </a:rPr>
              <a:t>Incrementan los costos </a:t>
            </a:r>
            <a:r>
              <a:rPr kumimoji="0" lang="es-ES_tradnl" sz="1500" b="1" u="none" strike="noStrike" kern="1200" cap="none" spc="0" normalizeH="0" baseline="0" noProof="0" dirty="0">
                <a:ln>
                  <a:noFill/>
                </a:ln>
                <a:solidFill>
                  <a:schemeClr val="bg1"/>
                </a:solidFill>
                <a:effectLst/>
                <a:uLnTx/>
                <a:uFillTx/>
                <a:latin typeface="Montserrat" pitchFamily="2" charset="77"/>
              </a:rPr>
              <a:t>al tener que obtener permisos para circular, lo cual eventualmente aumenta el costo de sus clientes, quienes podrían trasladarlo a los consumidores.</a:t>
            </a:r>
            <a:endParaRPr kumimoji="0" lang="es-MX" sz="1500" b="1" u="none" strike="noStrike" kern="1200" cap="none" spc="0" normalizeH="0" baseline="0" noProof="0" dirty="0">
              <a:ln>
                <a:noFill/>
              </a:ln>
              <a:solidFill>
                <a:schemeClr val="bg1"/>
              </a:solidFill>
              <a:effectLst/>
              <a:uLnTx/>
              <a:uFillTx/>
              <a:latin typeface="Montserrat" pitchFamily="2" charset="77"/>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500" b="1" u="none" strike="noStrike" kern="1200" cap="none" spc="0" normalizeH="0" baseline="0" noProof="0" dirty="0">
                <a:ln>
                  <a:noFill/>
                </a:ln>
                <a:solidFill>
                  <a:schemeClr val="bg1"/>
                </a:solidFill>
                <a:effectLst/>
                <a:uLnTx/>
                <a:uFillTx/>
                <a:latin typeface="Montserrat" pitchFamily="2" charset="77"/>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500" b="1" u="none" strike="noStrike" kern="1200" cap="none" spc="0" normalizeH="0" baseline="0" noProof="0" dirty="0">
                <a:ln>
                  <a:noFill/>
                </a:ln>
                <a:solidFill>
                  <a:srgbClr val="FFC000"/>
                </a:solidFill>
                <a:effectLst/>
                <a:uLnTx/>
                <a:uFillTx/>
                <a:latin typeface="Montserrat" pitchFamily="2" charset="77"/>
              </a:rPr>
              <a:t>Afectan de manera directa los modelos de negocio y la operación diaria del transporte de carga, </a:t>
            </a:r>
            <a:r>
              <a:rPr kumimoji="0" lang="es-ES_tradnl" sz="1500" b="1" strike="noStrike" kern="1200" cap="none" spc="0" normalizeH="0" baseline="0" noProof="0" dirty="0">
                <a:ln>
                  <a:noFill/>
                </a:ln>
                <a:solidFill>
                  <a:schemeClr val="bg1"/>
                </a:solidFill>
                <a:effectLst/>
                <a:uLnTx/>
                <a:uFillTx/>
                <a:latin typeface="Montserrat" pitchFamily="2" charset="77"/>
              </a:rPr>
              <a:t>al tener que cambiar horarios y programas de trabajo, así como adquirir y operar más vehículos, tendiendo a sustituir camiones grandes por camiones pequeños y reducir la cantidad de producto que cada camión puede entregar e incrementar el tiempo de los recorridos.</a:t>
            </a:r>
            <a:endParaRPr kumimoji="0" lang="es-MX" sz="1500" b="1" strike="noStrike" kern="1200" cap="none" spc="0" normalizeH="0" baseline="0" noProof="0" dirty="0">
              <a:ln>
                <a:noFill/>
              </a:ln>
              <a:solidFill>
                <a:schemeClr val="bg1"/>
              </a:solidFill>
              <a:effectLst/>
              <a:uLnTx/>
              <a:uFillTx/>
              <a:latin typeface="Montserrat" pitchFamily="2" charset="77"/>
            </a:endParaRPr>
          </a:p>
        </p:txBody>
      </p:sp>
      <p:sp>
        <p:nvSpPr>
          <p:cNvPr id="4" name="CuadroTexto 3">
            <a:extLst>
              <a:ext uri="{FF2B5EF4-FFF2-40B4-BE49-F238E27FC236}">
                <a16:creationId xmlns:a16="http://schemas.microsoft.com/office/drawing/2014/main" id="{7EF13F0C-3B07-19EF-2527-4170063C001E}"/>
              </a:ext>
            </a:extLst>
          </p:cNvPr>
          <p:cNvSpPr txBox="1"/>
          <p:nvPr/>
        </p:nvSpPr>
        <p:spPr>
          <a:xfrm>
            <a:off x="2822781" y="2363906"/>
            <a:ext cx="6546438" cy="830997"/>
          </a:xfrm>
          <a:prstGeom prst="rect">
            <a:avLst/>
          </a:prstGeom>
          <a:solidFill>
            <a:srgbClr val="2398AB"/>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u="none" strike="noStrike" kern="1200" cap="none" spc="0" normalizeH="0" baseline="0" noProof="0" dirty="0">
                <a:ln>
                  <a:noFill/>
                </a:ln>
                <a:solidFill>
                  <a:schemeClr val="bg1"/>
                </a:solidFill>
                <a:effectLst/>
                <a:uLnTx/>
                <a:uFillTx/>
                <a:latin typeface="Montserrat" pitchFamily="2" charset="77"/>
              </a:rPr>
              <a:t>Efectos que ocasionaban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400" b="1" u="none" strike="noStrike" kern="1200" cap="none" spc="0" normalizeH="0" baseline="0" noProof="0" dirty="0">
                <a:ln>
                  <a:noFill/>
                </a:ln>
                <a:solidFill>
                  <a:schemeClr val="bg1"/>
                </a:solidFill>
                <a:effectLst/>
                <a:uLnTx/>
                <a:uFillTx/>
                <a:latin typeface="Montserrat" pitchFamily="2" charset="77"/>
              </a:rPr>
              <a:t>los permisos solicitados:</a:t>
            </a:r>
          </a:p>
        </p:txBody>
      </p:sp>
    </p:spTree>
    <p:extLst>
      <p:ext uri="{BB962C8B-B14F-4D97-AF65-F5344CB8AC3E}">
        <p14:creationId xmlns:p14="http://schemas.microsoft.com/office/powerpoint/2010/main" val="37881526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52D2B9D4-0CE4-4FEB-ECEE-3BBEB5EAC27C}"/>
              </a:ext>
            </a:extLst>
          </p:cNvPr>
          <p:cNvPicPr>
            <a:picLocks noChangeAspect="1"/>
          </p:cNvPicPr>
          <p:nvPr/>
        </p:nvPicPr>
        <p:blipFill rotWithShape="1">
          <a:blip r:embed="rId3">
            <a:alphaModFix amt="25000"/>
          </a:blip>
          <a:srcRect t="15589"/>
          <a:stretch/>
        </p:blipFill>
        <p:spPr>
          <a:xfrm>
            <a:off x="0" y="0"/>
            <a:ext cx="12186746" cy="6858000"/>
          </a:xfrm>
          <a:prstGeom prst="rect">
            <a:avLst/>
          </a:prstGeom>
        </p:spPr>
      </p:pic>
      <p:sp>
        <p:nvSpPr>
          <p:cNvPr id="11" name="CuadroTexto 10">
            <a:extLst>
              <a:ext uri="{FF2B5EF4-FFF2-40B4-BE49-F238E27FC236}">
                <a16:creationId xmlns:a16="http://schemas.microsoft.com/office/drawing/2014/main" id="{683543D5-4C86-59C0-7AE1-DBE0BCD422FB}"/>
              </a:ext>
            </a:extLst>
          </p:cNvPr>
          <p:cNvSpPr txBox="1"/>
          <p:nvPr/>
        </p:nvSpPr>
        <p:spPr>
          <a:xfrm>
            <a:off x="1231218" y="1090342"/>
            <a:ext cx="9729564" cy="707886"/>
          </a:xfrm>
          <a:prstGeom prst="rect">
            <a:avLst/>
          </a:prstGeom>
          <a:noFill/>
        </p:spPr>
        <p:txBody>
          <a:bodyPr wrap="square" rtlCol="0">
            <a:spAutoFit/>
          </a:bodyPr>
          <a:lstStyle/>
          <a:p>
            <a:pPr algn="ctr"/>
            <a:r>
              <a:rPr lang="es-MX" sz="2000" b="1" dirty="0">
                <a:solidFill>
                  <a:schemeClr val="bg1"/>
                </a:solidFill>
                <a:latin typeface="Montserrat ExtraBold" pitchFamily="2" charset="77"/>
              </a:rPr>
              <a:t>Opinión de la Comisión Federal de Competencia Económica “COFECE” respecto a los reglamentos homologados en el Estado de Nuevo León</a:t>
            </a:r>
          </a:p>
        </p:txBody>
      </p:sp>
      <p:sp>
        <p:nvSpPr>
          <p:cNvPr id="8" name="CuadroTexto 7">
            <a:extLst>
              <a:ext uri="{FF2B5EF4-FFF2-40B4-BE49-F238E27FC236}">
                <a16:creationId xmlns:a16="http://schemas.microsoft.com/office/drawing/2014/main" id="{080455ED-1653-B002-195F-8AEC3A6E2C47}"/>
              </a:ext>
            </a:extLst>
          </p:cNvPr>
          <p:cNvSpPr txBox="1"/>
          <p:nvPr/>
        </p:nvSpPr>
        <p:spPr>
          <a:xfrm>
            <a:off x="2822782" y="2469632"/>
            <a:ext cx="6546438" cy="707886"/>
          </a:xfrm>
          <a:prstGeom prst="rect">
            <a:avLst/>
          </a:prstGeom>
          <a:solidFill>
            <a:srgbClr val="2398AB"/>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000" b="1" u="none" strike="noStrike" kern="1200" cap="none" spc="0" normalizeH="0" baseline="0" noProof="0" dirty="0">
                <a:ln>
                  <a:noFill/>
                </a:ln>
                <a:solidFill>
                  <a:schemeClr val="bg1"/>
                </a:solidFill>
                <a:effectLst/>
                <a:uLnTx/>
                <a:uFillTx/>
                <a:latin typeface="Montserrat" pitchFamily="2" charset="77"/>
              </a:rPr>
              <a:t>Opinión de la COFECE respecto a los permisos homologados en el estado de Nuevo </a:t>
            </a:r>
            <a:r>
              <a:rPr lang="es-MX" sz="2000" b="1" dirty="0">
                <a:solidFill>
                  <a:schemeClr val="bg1"/>
                </a:solidFill>
                <a:latin typeface="Montserrat" pitchFamily="2" charset="77"/>
              </a:rPr>
              <a:t>L</a:t>
            </a:r>
            <a:r>
              <a:rPr kumimoji="0" lang="es-MX" sz="2000" b="1" u="none" strike="noStrike" kern="1200" cap="none" spc="0" normalizeH="0" baseline="0" noProof="0" dirty="0">
                <a:ln>
                  <a:noFill/>
                </a:ln>
                <a:solidFill>
                  <a:schemeClr val="bg1"/>
                </a:solidFill>
                <a:effectLst/>
                <a:uLnTx/>
                <a:uFillTx/>
                <a:latin typeface="Montserrat" pitchFamily="2" charset="77"/>
              </a:rPr>
              <a:t>eón</a:t>
            </a:r>
          </a:p>
        </p:txBody>
      </p:sp>
      <p:sp>
        <p:nvSpPr>
          <p:cNvPr id="10" name="CuadroTexto 9">
            <a:extLst>
              <a:ext uri="{FF2B5EF4-FFF2-40B4-BE49-F238E27FC236}">
                <a16:creationId xmlns:a16="http://schemas.microsoft.com/office/drawing/2014/main" id="{74BC8F91-98CC-DC3A-C5A2-BAA6A9EBB000}"/>
              </a:ext>
            </a:extLst>
          </p:cNvPr>
          <p:cNvSpPr txBox="1"/>
          <p:nvPr/>
        </p:nvSpPr>
        <p:spPr>
          <a:xfrm>
            <a:off x="2822781" y="3736333"/>
            <a:ext cx="6457853" cy="203132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strike="noStrike" kern="1200" cap="none" spc="0" normalizeH="0" baseline="0" noProof="0" dirty="0">
                <a:ln>
                  <a:noFill/>
                </a:ln>
                <a:solidFill>
                  <a:schemeClr val="bg1"/>
                </a:solidFill>
                <a:effectLst/>
                <a:uLnTx/>
                <a:uFillTx/>
                <a:latin typeface="Montserrat" pitchFamily="2" charset="77"/>
              </a:rPr>
              <a:t>El 20 de agosto de 2018, la COFECE, emitió su opinión respecto de los Reglamentos homologados en la zona metropolitana de Nuevo León, que establecían restricciones al transporte de carga así como distorsionaban la provisión eficiente de este servicio, por lo que, </a:t>
            </a:r>
            <a:r>
              <a:rPr kumimoji="0" lang="es-MX" sz="1400" b="1" strike="noStrike" kern="1200" cap="none" spc="0" normalizeH="0" baseline="0" noProof="0" dirty="0">
                <a:ln>
                  <a:noFill/>
                </a:ln>
                <a:solidFill>
                  <a:srgbClr val="FFC000"/>
                </a:solidFill>
                <a:effectLst/>
                <a:uLnTx/>
                <a:uFillTx/>
                <a:latin typeface="Montserrat" pitchFamily="2" charset="77"/>
              </a:rPr>
              <a:t>recomendó a los poderes Ejecutivo y Legislativo del Estado de Nuevo León, así como a los Ayuntamientos de la zona metropolitana de, Nuevo León, </a:t>
            </a:r>
            <a:r>
              <a:rPr kumimoji="0" lang="es-MX" sz="1400" b="1" strike="noStrike" kern="1200" cap="none" spc="0" normalizeH="0" baseline="0" noProof="0" dirty="0">
                <a:ln>
                  <a:noFill/>
                </a:ln>
                <a:solidFill>
                  <a:schemeClr val="bg1"/>
                </a:solidFill>
                <a:effectLst/>
                <a:uLnTx/>
                <a:uFillTx/>
                <a:latin typeface="Montserrat" pitchFamily="2" charset="77"/>
              </a:rPr>
              <a:t>a no afectar el proceso de competencia económica y libre concurrencia en la provisión de los servicios público y privado de autotransporte de carga.</a:t>
            </a:r>
          </a:p>
        </p:txBody>
      </p:sp>
    </p:spTree>
    <p:extLst>
      <p:ext uri="{BB962C8B-B14F-4D97-AF65-F5344CB8AC3E}">
        <p14:creationId xmlns:p14="http://schemas.microsoft.com/office/powerpoint/2010/main" val="337801555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D7AD661A-41A2-0E0A-0070-61D0E4DAD8FB}"/>
              </a:ext>
            </a:extLst>
          </p:cNvPr>
          <p:cNvSpPr txBox="1"/>
          <p:nvPr/>
        </p:nvSpPr>
        <p:spPr>
          <a:xfrm>
            <a:off x="2773616" y="500297"/>
            <a:ext cx="6644768" cy="461665"/>
          </a:xfrm>
          <a:prstGeom prst="rect">
            <a:avLst/>
          </a:prstGeom>
          <a:solidFill>
            <a:srgbClr val="2398AB"/>
          </a:solidFill>
        </p:spPr>
        <p:txBody>
          <a:bodyPr wrap="none" rtlCol="0">
            <a:spAutoFit/>
          </a:bodyPr>
          <a:lstStyle/>
          <a:p>
            <a:r>
              <a:rPr lang="es-MX" sz="2400" b="1" spc="300" dirty="0">
                <a:solidFill>
                  <a:schemeClr val="bg1"/>
                </a:solidFill>
                <a:latin typeface="Montserrat" pitchFamily="2" charset="77"/>
              </a:rPr>
              <a:t>MOVILIDAD SEGURA PARA TODOS</a:t>
            </a:r>
          </a:p>
        </p:txBody>
      </p:sp>
      <p:sp>
        <p:nvSpPr>
          <p:cNvPr id="3" name="CuadroTexto 2">
            <a:extLst>
              <a:ext uri="{FF2B5EF4-FFF2-40B4-BE49-F238E27FC236}">
                <a16:creationId xmlns:a16="http://schemas.microsoft.com/office/drawing/2014/main" id="{AE4FFF42-FB06-84A2-5CA5-2FCC223A2DFF}"/>
              </a:ext>
            </a:extLst>
          </p:cNvPr>
          <p:cNvSpPr txBox="1"/>
          <p:nvPr/>
        </p:nvSpPr>
        <p:spPr>
          <a:xfrm>
            <a:off x="1328876" y="1122716"/>
            <a:ext cx="10101807" cy="923330"/>
          </a:xfrm>
          <a:prstGeom prst="rect">
            <a:avLst/>
          </a:prstGeom>
          <a:noFill/>
        </p:spPr>
        <p:txBody>
          <a:bodyPr wrap="square" rtlCol="0">
            <a:spAutoFit/>
          </a:bodyPr>
          <a:lstStyle/>
          <a:p>
            <a:pPr algn="just"/>
            <a:r>
              <a:rPr lang="es-ES_tradnl" dirty="0">
                <a:solidFill>
                  <a:srgbClr val="043564"/>
                </a:solidFill>
                <a:latin typeface="Montserrat" pitchFamily="2" charset="77"/>
              </a:rPr>
              <a:t>El derecho a la movilidad en la Constitución Política de los Estados Unidos Mexicanos y la regulación nacional en materia de movilidad y seguridad vial se concretizó este año con la publicación de la Ley General de Movilidad y Seguridad Vial (LGMSV).</a:t>
            </a:r>
          </a:p>
        </p:txBody>
      </p:sp>
      <p:sp>
        <p:nvSpPr>
          <p:cNvPr id="4" name="CuadroTexto 3">
            <a:extLst>
              <a:ext uri="{FF2B5EF4-FFF2-40B4-BE49-F238E27FC236}">
                <a16:creationId xmlns:a16="http://schemas.microsoft.com/office/drawing/2014/main" id="{E5FF04F6-93E5-08CF-960B-2E85A214F442}"/>
              </a:ext>
            </a:extLst>
          </p:cNvPr>
          <p:cNvSpPr txBox="1"/>
          <p:nvPr/>
        </p:nvSpPr>
        <p:spPr>
          <a:xfrm>
            <a:off x="2064600" y="3790555"/>
            <a:ext cx="3831703" cy="2800767"/>
          </a:xfrm>
          <a:prstGeom prst="rect">
            <a:avLst/>
          </a:prstGeom>
          <a:noFill/>
        </p:spPr>
        <p:txBody>
          <a:bodyPr wrap="square" rtlCol="0">
            <a:spAutoFit/>
          </a:bodyPr>
          <a:lstStyle/>
          <a:p>
            <a:pPr algn="just"/>
            <a:r>
              <a:rPr lang="es-ES_tradnl" sz="1600" dirty="0">
                <a:solidFill>
                  <a:srgbClr val="0E273D"/>
                </a:solidFill>
                <a:latin typeface="Montserrat Light" pitchFamily="2" charset="77"/>
              </a:rPr>
              <a:t>Las disposiciones de la nueva LGMSV </a:t>
            </a:r>
            <a:r>
              <a:rPr lang="es-ES_tradnl" sz="1600" b="1" dirty="0">
                <a:solidFill>
                  <a:srgbClr val="2398AB"/>
                </a:solidFill>
                <a:latin typeface="Montserrat Light" pitchFamily="2" charset="77"/>
              </a:rPr>
              <a:t>establecen facultades para los tres órdenes de gobierno,</a:t>
            </a:r>
            <a:r>
              <a:rPr lang="es-ES_tradnl" sz="1600" dirty="0">
                <a:solidFill>
                  <a:srgbClr val="2398AB"/>
                </a:solidFill>
                <a:latin typeface="Montserrat Light" pitchFamily="2" charset="77"/>
              </a:rPr>
              <a:t> </a:t>
            </a:r>
            <a:r>
              <a:rPr lang="es-ES_tradnl" sz="1600" dirty="0">
                <a:solidFill>
                  <a:srgbClr val="0E273D"/>
                </a:solidFill>
                <a:latin typeface="Montserrat Light" pitchFamily="2" charset="77"/>
              </a:rPr>
              <a:t>y la obligación del </a:t>
            </a:r>
            <a:r>
              <a:rPr lang="es-ES_tradnl" sz="1600" i="1" dirty="0">
                <a:solidFill>
                  <a:srgbClr val="0E273D"/>
                </a:solidFill>
                <a:latin typeface="Montserrat Light" pitchFamily="2" charset="77"/>
              </a:rPr>
              <a:t>Congreso de la Unión</a:t>
            </a:r>
            <a:r>
              <a:rPr lang="es-ES_tradnl" sz="1600" dirty="0">
                <a:solidFill>
                  <a:srgbClr val="0E273D"/>
                </a:solidFill>
                <a:latin typeface="Montserrat Light" pitchFamily="2" charset="77"/>
              </a:rPr>
              <a:t> y las legislaturas de las Entidades Federativas de ajustar las leyes de su competencia para armonizarlas a más tardar seis meses después de la entrada en vigor de la ley general, es decir el </a:t>
            </a:r>
            <a:r>
              <a:rPr lang="es-ES_tradnl" sz="1600" b="1" dirty="0">
                <a:solidFill>
                  <a:srgbClr val="0E273D"/>
                </a:solidFill>
                <a:latin typeface="Montserrat" pitchFamily="2" charset="77"/>
              </a:rPr>
              <a:t>13 de noviembre de 2022.</a:t>
            </a:r>
          </a:p>
        </p:txBody>
      </p:sp>
      <p:pic>
        <p:nvPicPr>
          <p:cNvPr id="5" name="Imagen 4">
            <a:extLst>
              <a:ext uri="{FF2B5EF4-FFF2-40B4-BE49-F238E27FC236}">
                <a16:creationId xmlns:a16="http://schemas.microsoft.com/office/drawing/2014/main" id="{8D73A950-425F-AF25-48F4-43B7215E67BE}"/>
              </a:ext>
            </a:extLst>
          </p:cNvPr>
          <p:cNvPicPr>
            <a:picLocks noChangeAspect="1"/>
          </p:cNvPicPr>
          <p:nvPr/>
        </p:nvPicPr>
        <p:blipFill>
          <a:blip r:embed="rId4"/>
          <a:stretch>
            <a:fillRect/>
          </a:stretch>
        </p:blipFill>
        <p:spPr>
          <a:xfrm>
            <a:off x="3345451" y="2390581"/>
            <a:ext cx="1270000" cy="1270000"/>
          </a:xfrm>
          <a:prstGeom prst="rect">
            <a:avLst/>
          </a:prstGeom>
        </p:spPr>
      </p:pic>
      <p:sp>
        <p:nvSpPr>
          <p:cNvPr id="7" name="CuadroTexto 6">
            <a:extLst>
              <a:ext uri="{FF2B5EF4-FFF2-40B4-BE49-F238E27FC236}">
                <a16:creationId xmlns:a16="http://schemas.microsoft.com/office/drawing/2014/main" id="{D50B5A03-7771-972A-EB8E-C5BC1AF4FCF8}"/>
              </a:ext>
            </a:extLst>
          </p:cNvPr>
          <p:cNvSpPr txBox="1"/>
          <p:nvPr/>
        </p:nvSpPr>
        <p:spPr>
          <a:xfrm>
            <a:off x="6441965" y="3803158"/>
            <a:ext cx="3668110" cy="2554545"/>
          </a:xfrm>
          <a:prstGeom prst="rect">
            <a:avLst/>
          </a:prstGeom>
          <a:noFill/>
        </p:spPr>
        <p:txBody>
          <a:bodyPr wrap="square" rtlCol="0">
            <a:spAutoFit/>
          </a:bodyPr>
          <a:lstStyle/>
          <a:p>
            <a:pPr algn="just"/>
            <a:r>
              <a:rPr lang="es-ES_tradnl" sz="1600" dirty="0">
                <a:latin typeface="Montserrat Light" pitchFamily="2" charset="77"/>
              </a:rPr>
              <a:t>A fin de que las reformas a las leyes de las Entidades Federativas puedan ser armonizadas con la LGMSV, deben tener como </a:t>
            </a:r>
            <a:r>
              <a:rPr lang="es-ES_tradnl" sz="1600" b="1" dirty="0">
                <a:solidFill>
                  <a:srgbClr val="2398AB"/>
                </a:solidFill>
                <a:latin typeface="Montserrat" pitchFamily="2" charset="77"/>
              </a:rPr>
              <a:t>eje rector el enfoque de sistemas seguros,</a:t>
            </a:r>
            <a:r>
              <a:rPr lang="es-ES_tradnl" sz="1600" dirty="0">
                <a:latin typeface="Montserrat Light" pitchFamily="2" charset="77"/>
              </a:rPr>
              <a:t> es decir, prácticas integrales que redistribuyen responsabilidades entre los diversos actores relacionados con la movilidad y seguridad vial.</a:t>
            </a:r>
          </a:p>
        </p:txBody>
      </p:sp>
      <p:pic>
        <p:nvPicPr>
          <p:cNvPr id="8" name="Imagen 7">
            <a:extLst>
              <a:ext uri="{FF2B5EF4-FFF2-40B4-BE49-F238E27FC236}">
                <a16:creationId xmlns:a16="http://schemas.microsoft.com/office/drawing/2014/main" id="{F127DF9C-0A87-711A-4289-21F876A1DB2E}"/>
              </a:ext>
            </a:extLst>
          </p:cNvPr>
          <p:cNvPicPr>
            <a:picLocks noChangeAspect="1"/>
          </p:cNvPicPr>
          <p:nvPr/>
        </p:nvPicPr>
        <p:blipFill>
          <a:blip r:embed="rId5"/>
          <a:stretch>
            <a:fillRect/>
          </a:stretch>
        </p:blipFill>
        <p:spPr>
          <a:xfrm>
            <a:off x="7641020" y="2358697"/>
            <a:ext cx="1270000" cy="1270000"/>
          </a:xfrm>
          <a:prstGeom prst="rect">
            <a:avLst/>
          </a:prstGeom>
        </p:spPr>
      </p:pic>
    </p:spTree>
    <p:extLst>
      <p:ext uri="{BB962C8B-B14F-4D97-AF65-F5344CB8AC3E}">
        <p14:creationId xmlns:p14="http://schemas.microsoft.com/office/powerpoint/2010/main" val="22742868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C081BC9-03E0-EFAA-FA1D-119010E20E49}"/>
              </a:ext>
            </a:extLst>
          </p:cNvPr>
          <p:cNvSpPr txBox="1"/>
          <p:nvPr/>
        </p:nvSpPr>
        <p:spPr>
          <a:xfrm>
            <a:off x="2705488" y="113770"/>
            <a:ext cx="6781023" cy="954107"/>
          </a:xfrm>
          <a:prstGeom prst="rect">
            <a:avLst/>
          </a:prstGeom>
          <a:noFill/>
        </p:spPr>
        <p:txBody>
          <a:bodyPr wrap="none" rtlCol="0">
            <a:spAutoFit/>
          </a:bodyPr>
          <a:lstStyle/>
          <a:p>
            <a:pPr algn="ctr"/>
            <a:r>
              <a:rPr lang="es-MX" sz="4000" b="1" spc="300" dirty="0">
                <a:solidFill>
                  <a:srgbClr val="2398AB"/>
                </a:solidFill>
                <a:latin typeface="Montserrat ExtraBold" pitchFamily="2" charset="77"/>
              </a:rPr>
              <a:t>CONCEPTOS TORALES</a:t>
            </a:r>
          </a:p>
          <a:p>
            <a:pPr algn="ctr"/>
            <a:r>
              <a:rPr lang="es-MX" sz="1600" spc="300" dirty="0">
                <a:solidFill>
                  <a:srgbClr val="0E273D"/>
                </a:solidFill>
                <a:latin typeface="Montserrat Light" pitchFamily="2" charset="77"/>
              </a:rPr>
              <a:t>LEY GENERAL DE MOVILIDAD Y SEGURIDAD VIAL</a:t>
            </a:r>
          </a:p>
        </p:txBody>
      </p:sp>
      <p:sp>
        <p:nvSpPr>
          <p:cNvPr id="6" name="CuadroTexto 5">
            <a:extLst>
              <a:ext uri="{FF2B5EF4-FFF2-40B4-BE49-F238E27FC236}">
                <a16:creationId xmlns:a16="http://schemas.microsoft.com/office/drawing/2014/main" id="{087350B5-1A06-5D95-38C6-A90B548B25B0}"/>
              </a:ext>
            </a:extLst>
          </p:cNvPr>
          <p:cNvSpPr txBox="1"/>
          <p:nvPr/>
        </p:nvSpPr>
        <p:spPr>
          <a:xfrm>
            <a:off x="1154070" y="1130937"/>
            <a:ext cx="9883860" cy="646331"/>
          </a:xfrm>
          <a:prstGeom prst="rect">
            <a:avLst/>
          </a:prstGeom>
          <a:noFill/>
        </p:spPr>
        <p:txBody>
          <a:bodyPr wrap="square" rtlCol="0">
            <a:spAutoFit/>
          </a:bodyPr>
          <a:lstStyle/>
          <a:p>
            <a:pPr algn="just"/>
            <a:r>
              <a:rPr lang="es-MX" dirty="0">
                <a:solidFill>
                  <a:srgbClr val="0E273D"/>
                </a:solidFill>
                <a:latin typeface="Montserrat" pitchFamily="2" charset="77"/>
              </a:rPr>
              <a:t>Los conceptos torales se propondrán a los legisladores locales para la </a:t>
            </a:r>
            <a:r>
              <a:rPr lang="es-MX" b="1" dirty="0">
                <a:solidFill>
                  <a:srgbClr val="2398AB"/>
                </a:solidFill>
                <a:latin typeface="Montserrat" pitchFamily="2" charset="77"/>
              </a:rPr>
              <a:t>armonización de las leyes estatales con la Ley General de Movilidad y Seguridad Vial.</a:t>
            </a:r>
            <a:endParaRPr lang="es-MX" dirty="0">
              <a:solidFill>
                <a:srgbClr val="2398AB"/>
              </a:solidFill>
              <a:latin typeface="Montserrat" pitchFamily="2" charset="77"/>
            </a:endParaRPr>
          </a:p>
        </p:txBody>
      </p:sp>
      <p:grpSp>
        <p:nvGrpSpPr>
          <p:cNvPr id="2" name="Grupo 1">
            <a:extLst>
              <a:ext uri="{FF2B5EF4-FFF2-40B4-BE49-F238E27FC236}">
                <a16:creationId xmlns:a16="http://schemas.microsoft.com/office/drawing/2014/main" id="{BAE9F170-4514-2673-ED1A-CCC7890FD918}"/>
              </a:ext>
            </a:extLst>
          </p:cNvPr>
          <p:cNvGrpSpPr/>
          <p:nvPr/>
        </p:nvGrpSpPr>
        <p:grpSpPr>
          <a:xfrm>
            <a:off x="2489406" y="1925799"/>
            <a:ext cx="7213189" cy="4685361"/>
            <a:chOff x="1960787" y="1862736"/>
            <a:chExt cx="7213189" cy="4685361"/>
          </a:xfrm>
        </p:grpSpPr>
        <p:sp>
          <p:nvSpPr>
            <p:cNvPr id="5" name="CuadroTexto 4">
              <a:extLst>
                <a:ext uri="{FF2B5EF4-FFF2-40B4-BE49-F238E27FC236}">
                  <a16:creationId xmlns:a16="http://schemas.microsoft.com/office/drawing/2014/main" id="{013761B9-5B5D-E5D6-DE7B-D1938C44ABD5}"/>
                </a:ext>
              </a:extLst>
            </p:cNvPr>
            <p:cNvSpPr txBox="1"/>
            <p:nvPr/>
          </p:nvSpPr>
          <p:spPr>
            <a:xfrm>
              <a:off x="1960787" y="2905780"/>
              <a:ext cx="3120357" cy="523220"/>
            </a:xfrm>
            <a:prstGeom prst="rect">
              <a:avLst/>
            </a:prstGeom>
            <a:noFill/>
          </p:spPr>
          <p:txBody>
            <a:bodyPr wrap="square" rtlCol="0">
              <a:spAutoFit/>
            </a:bodyPr>
            <a:lstStyle/>
            <a:p>
              <a:pPr algn="ctr"/>
              <a:r>
                <a:rPr lang="es-ES_tradnl" sz="1400" b="1" dirty="0">
                  <a:latin typeface="Montserrat" pitchFamily="2" charset="77"/>
                  <a:cs typeface="Fave Script Bold Pro" panose="020F0502020204030204" pitchFamily="34" charset="0"/>
                </a:rPr>
                <a:t>Sistema Estatal de Movilidad y Seguridad Vial.</a:t>
              </a:r>
            </a:p>
          </p:txBody>
        </p:sp>
        <p:sp>
          <p:nvSpPr>
            <p:cNvPr id="7" name="CuadroTexto 6">
              <a:extLst>
                <a:ext uri="{FF2B5EF4-FFF2-40B4-BE49-F238E27FC236}">
                  <a16:creationId xmlns:a16="http://schemas.microsoft.com/office/drawing/2014/main" id="{609836D9-A9F3-1646-54AB-89CE8D1BE016}"/>
                </a:ext>
              </a:extLst>
            </p:cNvPr>
            <p:cNvSpPr txBox="1"/>
            <p:nvPr/>
          </p:nvSpPr>
          <p:spPr>
            <a:xfrm>
              <a:off x="2018957" y="4524152"/>
              <a:ext cx="3004019" cy="523220"/>
            </a:xfrm>
            <a:prstGeom prst="rect">
              <a:avLst/>
            </a:prstGeom>
            <a:noFill/>
          </p:spPr>
          <p:txBody>
            <a:bodyPr wrap="square" rtlCol="0">
              <a:spAutoFit/>
            </a:bodyPr>
            <a:lstStyle/>
            <a:p>
              <a:pPr algn="ctr"/>
              <a:r>
                <a:rPr lang="es-ES_tradnl" sz="1400" b="1" dirty="0">
                  <a:latin typeface="Montserrat" pitchFamily="2" charset="77"/>
                  <a:cs typeface="Fave Script Bold Pro" panose="020F0502020204030204" pitchFamily="34" charset="0"/>
                </a:rPr>
                <a:t>Evitar </a:t>
              </a:r>
              <a:r>
                <a:rPr lang="es-ES_tradnl" sz="1400" b="1" dirty="0" err="1">
                  <a:latin typeface="Montserrat" pitchFamily="2" charset="77"/>
                  <a:cs typeface="Fave Script Bold Pro" panose="020F0502020204030204" pitchFamily="34" charset="0"/>
                </a:rPr>
                <a:t>sobrerregular</a:t>
              </a:r>
              <a:r>
                <a:rPr lang="es-ES_tradnl" sz="1400" b="1" dirty="0">
                  <a:latin typeface="Montserrat" pitchFamily="2" charset="77"/>
                  <a:cs typeface="Fave Script Bold Pro" panose="020F0502020204030204" pitchFamily="34" charset="0"/>
                </a:rPr>
                <a:t> y gravar al autotransporte de carga.</a:t>
              </a:r>
            </a:p>
          </p:txBody>
        </p:sp>
        <p:sp>
          <p:nvSpPr>
            <p:cNvPr id="8" name="CuadroTexto 7">
              <a:extLst>
                <a:ext uri="{FF2B5EF4-FFF2-40B4-BE49-F238E27FC236}">
                  <a16:creationId xmlns:a16="http://schemas.microsoft.com/office/drawing/2014/main" id="{D165F7AC-F532-B790-F527-50083285A21C}"/>
                </a:ext>
              </a:extLst>
            </p:cNvPr>
            <p:cNvSpPr txBox="1"/>
            <p:nvPr/>
          </p:nvSpPr>
          <p:spPr>
            <a:xfrm>
              <a:off x="2018957" y="5904272"/>
              <a:ext cx="3004019" cy="523220"/>
            </a:xfrm>
            <a:prstGeom prst="rect">
              <a:avLst/>
            </a:prstGeom>
            <a:noFill/>
          </p:spPr>
          <p:txBody>
            <a:bodyPr wrap="square" rtlCol="0">
              <a:spAutoFit/>
            </a:bodyPr>
            <a:lstStyle/>
            <a:p>
              <a:pPr algn="ctr"/>
              <a:r>
                <a:rPr lang="es-ES_tradnl" sz="1400" b="1" dirty="0">
                  <a:latin typeface="Montserrat" pitchFamily="2" charset="77"/>
                  <a:cs typeface="Fave Script Bold Pro" panose="020F0502020204030204" pitchFamily="34" charset="0"/>
                </a:rPr>
                <a:t>Bahías de carga y descarga de mercancías.</a:t>
              </a:r>
            </a:p>
          </p:txBody>
        </p:sp>
        <p:pic>
          <p:nvPicPr>
            <p:cNvPr id="9" name="Imagen 8">
              <a:extLst>
                <a:ext uri="{FF2B5EF4-FFF2-40B4-BE49-F238E27FC236}">
                  <a16:creationId xmlns:a16="http://schemas.microsoft.com/office/drawing/2014/main" id="{AF73DA20-A4D9-46EA-7C8D-C742F9E52DFE}"/>
                </a:ext>
              </a:extLst>
            </p:cNvPr>
            <p:cNvPicPr>
              <a:picLocks noChangeAspect="1"/>
            </p:cNvPicPr>
            <p:nvPr/>
          </p:nvPicPr>
          <p:blipFill>
            <a:blip r:embed="rId4"/>
            <a:stretch>
              <a:fillRect/>
            </a:stretch>
          </p:blipFill>
          <p:spPr>
            <a:xfrm>
              <a:off x="2991431" y="1862736"/>
              <a:ext cx="1059070" cy="1059070"/>
            </a:xfrm>
            <a:prstGeom prst="rect">
              <a:avLst/>
            </a:prstGeom>
          </p:spPr>
        </p:pic>
        <p:pic>
          <p:nvPicPr>
            <p:cNvPr id="10" name="Imagen 9">
              <a:extLst>
                <a:ext uri="{FF2B5EF4-FFF2-40B4-BE49-F238E27FC236}">
                  <a16:creationId xmlns:a16="http://schemas.microsoft.com/office/drawing/2014/main" id="{FEB58095-2FC6-607C-B570-35BAAEFA379F}"/>
                </a:ext>
              </a:extLst>
            </p:cNvPr>
            <p:cNvPicPr>
              <a:picLocks noChangeAspect="1"/>
            </p:cNvPicPr>
            <p:nvPr/>
          </p:nvPicPr>
          <p:blipFill>
            <a:blip r:embed="rId5"/>
            <a:stretch>
              <a:fillRect/>
            </a:stretch>
          </p:blipFill>
          <p:spPr>
            <a:xfrm>
              <a:off x="2991431" y="3528664"/>
              <a:ext cx="1059070" cy="1059070"/>
            </a:xfrm>
            <a:prstGeom prst="rect">
              <a:avLst/>
            </a:prstGeom>
          </p:spPr>
        </p:pic>
        <p:pic>
          <p:nvPicPr>
            <p:cNvPr id="11" name="Imagen 10">
              <a:extLst>
                <a:ext uri="{FF2B5EF4-FFF2-40B4-BE49-F238E27FC236}">
                  <a16:creationId xmlns:a16="http://schemas.microsoft.com/office/drawing/2014/main" id="{BFD45740-F6FD-4FFA-7AC1-5B9D34CE4ECF}"/>
                </a:ext>
              </a:extLst>
            </p:cNvPr>
            <p:cNvPicPr>
              <a:picLocks noChangeAspect="1"/>
            </p:cNvPicPr>
            <p:nvPr/>
          </p:nvPicPr>
          <p:blipFill>
            <a:blip r:embed="rId6"/>
            <a:stretch>
              <a:fillRect/>
            </a:stretch>
          </p:blipFill>
          <p:spPr>
            <a:xfrm>
              <a:off x="2991431" y="4950302"/>
              <a:ext cx="1059070" cy="1059070"/>
            </a:xfrm>
            <a:prstGeom prst="rect">
              <a:avLst/>
            </a:prstGeom>
          </p:spPr>
        </p:pic>
        <p:sp>
          <p:nvSpPr>
            <p:cNvPr id="12" name="CuadroTexto 11">
              <a:extLst>
                <a:ext uri="{FF2B5EF4-FFF2-40B4-BE49-F238E27FC236}">
                  <a16:creationId xmlns:a16="http://schemas.microsoft.com/office/drawing/2014/main" id="{60750D5A-4947-5A3D-0975-63B6744440F5}"/>
                </a:ext>
              </a:extLst>
            </p:cNvPr>
            <p:cNvSpPr txBox="1"/>
            <p:nvPr/>
          </p:nvSpPr>
          <p:spPr>
            <a:xfrm>
              <a:off x="6053619" y="2882896"/>
              <a:ext cx="3120357" cy="523220"/>
            </a:xfrm>
            <a:prstGeom prst="rect">
              <a:avLst/>
            </a:prstGeom>
            <a:noFill/>
          </p:spPr>
          <p:txBody>
            <a:bodyPr wrap="square" rtlCol="0">
              <a:spAutoFit/>
            </a:bodyPr>
            <a:lstStyle/>
            <a:p>
              <a:pPr lvl="0" algn="ctr"/>
              <a:r>
                <a:rPr lang="es-MX" sz="1400" b="1" dirty="0">
                  <a:latin typeface="Montserrat" pitchFamily="2" charset="77"/>
                  <a:cs typeface="Fave Script Bold Pro" panose="020F0502020204030204" pitchFamily="34" charset="0"/>
                </a:rPr>
                <a:t>Fomentar cultura y educación en movilidad y seguridad vial.</a:t>
              </a:r>
            </a:p>
          </p:txBody>
        </p:sp>
        <p:sp>
          <p:nvSpPr>
            <p:cNvPr id="13" name="CuadroTexto 12">
              <a:extLst>
                <a:ext uri="{FF2B5EF4-FFF2-40B4-BE49-F238E27FC236}">
                  <a16:creationId xmlns:a16="http://schemas.microsoft.com/office/drawing/2014/main" id="{2C25406E-F79E-2990-EBBA-4C17234D12B9}"/>
                </a:ext>
              </a:extLst>
            </p:cNvPr>
            <p:cNvSpPr txBox="1"/>
            <p:nvPr/>
          </p:nvSpPr>
          <p:spPr>
            <a:xfrm>
              <a:off x="6111788" y="4480170"/>
              <a:ext cx="3004019" cy="523220"/>
            </a:xfrm>
            <a:prstGeom prst="rect">
              <a:avLst/>
            </a:prstGeom>
            <a:noFill/>
          </p:spPr>
          <p:txBody>
            <a:bodyPr wrap="square" rtlCol="0">
              <a:spAutoFit/>
            </a:bodyPr>
            <a:lstStyle/>
            <a:p>
              <a:pPr lvl="0" algn="ctr"/>
              <a:r>
                <a:rPr lang="es-MX" sz="1400" b="1" dirty="0">
                  <a:latin typeface="Montserrat" pitchFamily="2" charset="77"/>
                  <a:cs typeface="Fave Script Bold Pro" panose="020F0502020204030204" pitchFamily="34" charset="0"/>
                </a:rPr>
                <a:t>Información estadística de siniestralidad en tránsito.</a:t>
              </a:r>
            </a:p>
          </p:txBody>
        </p:sp>
        <p:sp>
          <p:nvSpPr>
            <p:cNvPr id="14" name="CuadroTexto 13">
              <a:extLst>
                <a:ext uri="{FF2B5EF4-FFF2-40B4-BE49-F238E27FC236}">
                  <a16:creationId xmlns:a16="http://schemas.microsoft.com/office/drawing/2014/main" id="{21FA3B3E-8BE8-969C-A446-357A1223F970}"/>
                </a:ext>
              </a:extLst>
            </p:cNvPr>
            <p:cNvSpPr txBox="1"/>
            <p:nvPr/>
          </p:nvSpPr>
          <p:spPr>
            <a:xfrm>
              <a:off x="6111788" y="5809433"/>
              <a:ext cx="3004019" cy="738664"/>
            </a:xfrm>
            <a:prstGeom prst="rect">
              <a:avLst/>
            </a:prstGeom>
            <a:noFill/>
          </p:spPr>
          <p:txBody>
            <a:bodyPr wrap="square" rtlCol="0">
              <a:spAutoFit/>
            </a:bodyPr>
            <a:lstStyle/>
            <a:p>
              <a:pPr lvl="0" algn="ctr"/>
              <a:r>
                <a:rPr lang="es-MX" sz="1400" b="1" dirty="0">
                  <a:latin typeface="Montserrat" pitchFamily="2" charset="77"/>
                  <a:cs typeface="Fave Script Bold Pro" panose="020F0502020204030204" pitchFamily="34" charset="0"/>
                </a:rPr>
                <a:t>Desplazamientos ágiles y asequibles de bienes   y mercancías. </a:t>
              </a:r>
            </a:p>
          </p:txBody>
        </p:sp>
        <p:pic>
          <p:nvPicPr>
            <p:cNvPr id="15" name="Imagen 14">
              <a:extLst>
                <a:ext uri="{FF2B5EF4-FFF2-40B4-BE49-F238E27FC236}">
                  <a16:creationId xmlns:a16="http://schemas.microsoft.com/office/drawing/2014/main" id="{9EFEFC13-BBD4-5B9B-062C-DB22CA2FCF77}"/>
                </a:ext>
              </a:extLst>
            </p:cNvPr>
            <p:cNvPicPr>
              <a:picLocks noChangeAspect="1"/>
            </p:cNvPicPr>
            <p:nvPr/>
          </p:nvPicPr>
          <p:blipFill>
            <a:blip r:embed="rId7"/>
            <a:stretch>
              <a:fillRect/>
            </a:stretch>
          </p:blipFill>
          <p:spPr>
            <a:xfrm>
              <a:off x="7084262" y="1880988"/>
              <a:ext cx="1059070" cy="1059070"/>
            </a:xfrm>
            <a:prstGeom prst="rect">
              <a:avLst/>
            </a:prstGeom>
          </p:spPr>
        </p:pic>
        <p:pic>
          <p:nvPicPr>
            <p:cNvPr id="16" name="Imagen 15">
              <a:extLst>
                <a:ext uri="{FF2B5EF4-FFF2-40B4-BE49-F238E27FC236}">
                  <a16:creationId xmlns:a16="http://schemas.microsoft.com/office/drawing/2014/main" id="{D6C6728E-34CF-D6D5-6D18-DA089B3355B0}"/>
                </a:ext>
              </a:extLst>
            </p:cNvPr>
            <p:cNvPicPr>
              <a:picLocks noChangeAspect="1"/>
            </p:cNvPicPr>
            <p:nvPr/>
          </p:nvPicPr>
          <p:blipFill>
            <a:blip r:embed="rId8"/>
            <a:stretch>
              <a:fillRect/>
            </a:stretch>
          </p:blipFill>
          <p:spPr>
            <a:xfrm>
              <a:off x="7084262" y="3439662"/>
              <a:ext cx="1059070" cy="1059070"/>
            </a:xfrm>
            <a:prstGeom prst="rect">
              <a:avLst/>
            </a:prstGeom>
          </p:spPr>
        </p:pic>
        <p:pic>
          <p:nvPicPr>
            <p:cNvPr id="17" name="Imagen 16">
              <a:extLst>
                <a:ext uri="{FF2B5EF4-FFF2-40B4-BE49-F238E27FC236}">
                  <a16:creationId xmlns:a16="http://schemas.microsoft.com/office/drawing/2014/main" id="{6268889B-C0C1-600A-BCBB-D74F10C2DD0C}"/>
                </a:ext>
              </a:extLst>
            </p:cNvPr>
            <p:cNvPicPr>
              <a:picLocks noChangeAspect="1"/>
            </p:cNvPicPr>
            <p:nvPr/>
          </p:nvPicPr>
          <p:blipFill>
            <a:blip r:embed="rId9"/>
            <a:stretch>
              <a:fillRect/>
            </a:stretch>
          </p:blipFill>
          <p:spPr>
            <a:xfrm>
              <a:off x="7084262" y="4950302"/>
              <a:ext cx="1059070" cy="1059070"/>
            </a:xfrm>
            <a:prstGeom prst="rect">
              <a:avLst/>
            </a:prstGeom>
          </p:spPr>
        </p:pic>
      </p:grpSp>
    </p:spTree>
    <p:extLst>
      <p:ext uri="{BB962C8B-B14F-4D97-AF65-F5344CB8AC3E}">
        <p14:creationId xmlns:p14="http://schemas.microsoft.com/office/powerpoint/2010/main" val="30003330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C081BC9-03E0-EFAA-FA1D-119010E20E49}"/>
              </a:ext>
            </a:extLst>
          </p:cNvPr>
          <p:cNvSpPr txBox="1"/>
          <p:nvPr/>
        </p:nvSpPr>
        <p:spPr>
          <a:xfrm>
            <a:off x="2705488" y="113770"/>
            <a:ext cx="6781023" cy="954107"/>
          </a:xfrm>
          <a:prstGeom prst="rect">
            <a:avLst/>
          </a:prstGeom>
          <a:noFill/>
        </p:spPr>
        <p:txBody>
          <a:bodyPr wrap="none" rtlCol="0">
            <a:spAutoFit/>
          </a:bodyPr>
          <a:lstStyle/>
          <a:p>
            <a:pPr algn="ctr"/>
            <a:r>
              <a:rPr lang="es-MX" sz="4000" b="1" spc="300" dirty="0">
                <a:solidFill>
                  <a:srgbClr val="2398AB"/>
                </a:solidFill>
                <a:latin typeface="Montserrat ExtraBold" pitchFamily="2" charset="77"/>
              </a:rPr>
              <a:t>CONCEPTOS TORALES</a:t>
            </a:r>
          </a:p>
          <a:p>
            <a:pPr algn="ctr"/>
            <a:r>
              <a:rPr lang="es-MX" sz="1600" spc="300" dirty="0">
                <a:solidFill>
                  <a:srgbClr val="0E273D"/>
                </a:solidFill>
                <a:latin typeface="Montserrat Light" pitchFamily="2" charset="77"/>
              </a:rPr>
              <a:t>LEY GENERAL DE MOVILIDAD Y SEGURIDAD VIAL</a:t>
            </a:r>
          </a:p>
        </p:txBody>
      </p:sp>
      <p:sp>
        <p:nvSpPr>
          <p:cNvPr id="6" name="CuadroTexto 5">
            <a:extLst>
              <a:ext uri="{FF2B5EF4-FFF2-40B4-BE49-F238E27FC236}">
                <a16:creationId xmlns:a16="http://schemas.microsoft.com/office/drawing/2014/main" id="{087350B5-1A06-5D95-38C6-A90B548B25B0}"/>
              </a:ext>
            </a:extLst>
          </p:cNvPr>
          <p:cNvSpPr txBox="1"/>
          <p:nvPr/>
        </p:nvSpPr>
        <p:spPr>
          <a:xfrm>
            <a:off x="1154070" y="1130937"/>
            <a:ext cx="9883860" cy="646331"/>
          </a:xfrm>
          <a:prstGeom prst="rect">
            <a:avLst/>
          </a:prstGeom>
          <a:noFill/>
        </p:spPr>
        <p:txBody>
          <a:bodyPr wrap="square" rtlCol="0">
            <a:spAutoFit/>
          </a:bodyPr>
          <a:lstStyle/>
          <a:p>
            <a:pPr algn="just"/>
            <a:r>
              <a:rPr lang="es-MX" dirty="0">
                <a:solidFill>
                  <a:srgbClr val="0E273D"/>
                </a:solidFill>
                <a:latin typeface="Montserrat" pitchFamily="2" charset="77"/>
              </a:rPr>
              <a:t>Los conceptos torales se propondrán a los legisladores locales para la </a:t>
            </a:r>
            <a:r>
              <a:rPr lang="es-MX" b="1" dirty="0">
                <a:solidFill>
                  <a:srgbClr val="2398AB"/>
                </a:solidFill>
                <a:latin typeface="Montserrat" pitchFamily="2" charset="77"/>
              </a:rPr>
              <a:t>armonización de las leyes estatales con la Ley General de Movilidad y Seguridad Vial.</a:t>
            </a:r>
            <a:endParaRPr lang="es-MX" dirty="0">
              <a:solidFill>
                <a:srgbClr val="2398AB"/>
              </a:solidFill>
              <a:latin typeface="Montserrat" pitchFamily="2" charset="77"/>
            </a:endParaRPr>
          </a:p>
        </p:txBody>
      </p:sp>
      <p:sp>
        <p:nvSpPr>
          <p:cNvPr id="18" name="CuadroTexto 17">
            <a:extLst>
              <a:ext uri="{FF2B5EF4-FFF2-40B4-BE49-F238E27FC236}">
                <a16:creationId xmlns:a16="http://schemas.microsoft.com/office/drawing/2014/main" id="{2E0CDE93-24C7-FB6D-E6E8-9E07286F4062}"/>
              </a:ext>
            </a:extLst>
          </p:cNvPr>
          <p:cNvSpPr txBox="1"/>
          <p:nvPr/>
        </p:nvSpPr>
        <p:spPr>
          <a:xfrm>
            <a:off x="920263" y="3366782"/>
            <a:ext cx="3120357" cy="523220"/>
          </a:xfrm>
          <a:prstGeom prst="rect">
            <a:avLst/>
          </a:prstGeom>
          <a:noFill/>
        </p:spPr>
        <p:txBody>
          <a:bodyPr wrap="square" rtlCol="0">
            <a:spAutoFit/>
          </a:bodyPr>
          <a:lstStyle/>
          <a:p>
            <a:pPr lvl="0" algn="ctr"/>
            <a:r>
              <a:rPr lang="es-MX" sz="1400" b="1" dirty="0">
                <a:latin typeface="Montserrat" pitchFamily="2" charset="77"/>
              </a:rPr>
              <a:t>Obsevatorio Ciudadano de Seguridad Vial.</a:t>
            </a:r>
          </a:p>
        </p:txBody>
      </p:sp>
      <p:sp>
        <p:nvSpPr>
          <p:cNvPr id="19" name="CuadroTexto 18">
            <a:extLst>
              <a:ext uri="{FF2B5EF4-FFF2-40B4-BE49-F238E27FC236}">
                <a16:creationId xmlns:a16="http://schemas.microsoft.com/office/drawing/2014/main" id="{FB8F7638-BCA6-66D8-9818-6E8335FC2A77}"/>
              </a:ext>
            </a:extLst>
          </p:cNvPr>
          <p:cNvSpPr txBox="1"/>
          <p:nvPr/>
        </p:nvSpPr>
        <p:spPr>
          <a:xfrm>
            <a:off x="978432" y="5347796"/>
            <a:ext cx="3004019" cy="1323439"/>
          </a:xfrm>
          <a:prstGeom prst="rect">
            <a:avLst/>
          </a:prstGeom>
          <a:noFill/>
        </p:spPr>
        <p:txBody>
          <a:bodyPr wrap="square" rtlCol="0">
            <a:spAutoFit/>
          </a:bodyPr>
          <a:lstStyle/>
          <a:p>
            <a:pPr lvl="0" algn="just"/>
            <a:r>
              <a:rPr lang="es-MX" sz="1400" b="1" dirty="0">
                <a:latin typeface="Montserrat" pitchFamily="2" charset="77"/>
              </a:rPr>
              <a:t>Estudios técnicos en materia de movilidad y seguridad vial para regular y ordenar la circulación sin obstaculizar la distribución de mercancías. </a:t>
            </a:r>
            <a:r>
              <a:rPr lang="es-MX" sz="1000" dirty="0">
                <a:latin typeface="Montserrat" pitchFamily="2" charset="77"/>
              </a:rPr>
              <a:t>(NO permisos, ni autorizaciones adicionales)</a:t>
            </a:r>
            <a:endParaRPr lang="es-MX" sz="1400" dirty="0">
              <a:latin typeface="Montserrat" pitchFamily="2" charset="77"/>
            </a:endParaRPr>
          </a:p>
        </p:txBody>
      </p:sp>
      <p:sp>
        <p:nvSpPr>
          <p:cNvPr id="20" name="CuadroTexto 19">
            <a:extLst>
              <a:ext uri="{FF2B5EF4-FFF2-40B4-BE49-F238E27FC236}">
                <a16:creationId xmlns:a16="http://schemas.microsoft.com/office/drawing/2014/main" id="{B3D9D6C1-1687-1E03-8D48-145AC2D85103}"/>
              </a:ext>
            </a:extLst>
          </p:cNvPr>
          <p:cNvSpPr txBox="1"/>
          <p:nvPr/>
        </p:nvSpPr>
        <p:spPr>
          <a:xfrm>
            <a:off x="4630320" y="3366782"/>
            <a:ext cx="3004019" cy="523220"/>
          </a:xfrm>
          <a:prstGeom prst="rect">
            <a:avLst/>
          </a:prstGeom>
          <a:noFill/>
        </p:spPr>
        <p:txBody>
          <a:bodyPr wrap="square" rtlCol="0">
            <a:spAutoFit/>
          </a:bodyPr>
          <a:lstStyle/>
          <a:p>
            <a:pPr lvl="0" algn="ctr"/>
            <a:r>
              <a:rPr lang="es-MX" sz="1400" b="1" dirty="0">
                <a:latin typeface="Montserrat" pitchFamily="2" charset="77"/>
              </a:rPr>
              <a:t>Modalidades del</a:t>
            </a:r>
          </a:p>
          <a:p>
            <a:pPr lvl="0" algn="ctr"/>
            <a:r>
              <a:rPr lang="es-MX" sz="1400" b="1" dirty="0">
                <a:latin typeface="Montserrat" pitchFamily="2" charset="77"/>
              </a:rPr>
              <a:t>transporte de carga.</a:t>
            </a:r>
          </a:p>
        </p:txBody>
      </p:sp>
      <p:pic>
        <p:nvPicPr>
          <p:cNvPr id="21" name="Imagen 20">
            <a:extLst>
              <a:ext uri="{FF2B5EF4-FFF2-40B4-BE49-F238E27FC236}">
                <a16:creationId xmlns:a16="http://schemas.microsoft.com/office/drawing/2014/main" id="{BCE902F2-1494-77E6-AC26-AE60867655BB}"/>
              </a:ext>
            </a:extLst>
          </p:cNvPr>
          <p:cNvPicPr>
            <a:picLocks noChangeAspect="1"/>
          </p:cNvPicPr>
          <p:nvPr/>
        </p:nvPicPr>
        <p:blipFill>
          <a:blip r:embed="rId4"/>
          <a:stretch>
            <a:fillRect/>
          </a:stretch>
        </p:blipFill>
        <p:spPr>
          <a:xfrm>
            <a:off x="1845442" y="1934170"/>
            <a:ext cx="1226928" cy="1226928"/>
          </a:xfrm>
          <a:prstGeom prst="rect">
            <a:avLst/>
          </a:prstGeom>
        </p:spPr>
      </p:pic>
      <p:pic>
        <p:nvPicPr>
          <p:cNvPr id="22" name="Imagen 21">
            <a:extLst>
              <a:ext uri="{FF2B5EF4-FFF2-40B4-BE49-F238E27FC236}">
                <a16:creationId xmlns:a16="http://schemas.microsoft.com/office/drawing/2014/main" id="{8156BDE6-D382-F9CD-2134-509DA0859460}"/>
              </a:ext>
            </a:extLst>
          </p:cNvPr>
          <p:cNvPicPr>
            <a:picLocks noChangeAspect="1"/>
          </p:cNvPicPr>
          <p:nvPr/>
        </p:nvPicPr>
        <p:blipFill>
          <a:blip r:embed="rId5"/>
          <a:stretch>
            <a:fillRect/>
          </a:stretch>
        </p:blipFill>
        <p:spPr>
          <a:xfrm>
            <a:off x="1845442" y="4179694"/>
            <a:ext cx="1226928" cy="1226928"/>
          </a:xfrm>
          <a:prstGeom prst="rect">
            <a:avLst/>
          </a:prstGeom>
        </p:spPr>
      </p:pic>
      <p:pic>
        <p:nvPicPr>
          <p:cNvPr id="23" name="Imagen 22">
            <a:extLst>
              <a:ext uri="{FF2B5EF4-FFF2-40B4-BE49-F238E27FC236}">
                <a16:creationId xmlns:a16="http://schemas.microsoft.com/office/drawing/2014/main" id="{57801B56-E1C3-8B35-FF39-9A4DCCD27530}"/>
              </a:ext>
            </a:extLst>
          </p:cNvPr>
          <p:cNvPicPr>
            <a:picLocks noChangeAspect="1"/>
          </p:cNvPicPr>
          <p:nvPr/>
        </p:nvPicPr>
        <p:blipFill>
          <a:blip r:embed="rId6"/>
          <a:stretch>
            <a:fillRect/>
          </a:stretch>
        </p:blipFill>
        <p:spPr>
          <a:xfrm>
            <a:off x="5518865" y="1934170"/>
            <a:ext cx="1226928" cy="1226928"/>
          </a:xfrm>
          <a:prstGeom prst="rect">
            <a:avLst/>
          </a:prstGeom>
        </p:spPr>
      </p:pic>
      <p:sp>
        <p:nvSpPr>
          <p:cNvPr id="24" name="CuadroTexto 23">
            <a:extLst>
              <a:ext uri="{FF2B5EF4-FFF2-40B4-BE49-F238E27FC236}">
                <a16:creationId xmlns:a16="http://schemas.microsoft.com/office/drawing/2014/main" id="{6A63E613-145C-EEF9-A843-8F2702970DC6}"/>
              </a:ext>
            </a:extLst>
          </p:cNvPr>
          <p:cNvSpPr txBox="1"/>
          <p:nvPr/>
        </p:nvSpPr>
        <p:spPr>
          <a:xfrm>
            <a:off x="8009674" y="3151339"/>
            <a:ext cx="3120357" cy="954107"/>
          </a:xfrm>
          <a:prstGeom prst="rect">
            <a:avLst/>
          </a:prstGeom>
          <a:noFill/>
        </p:spPr>
        <p:txBody>
          <a:bodyPr wrap="square" rtlCol="0">
            <a:spAutoFit/>
          </a:bodyPr>
          <a:lstStyle/>
          <a:p>
            <a:pPr lvl="0" algn="ctr"/>
            <a:r>
              <a:rPr lang="es-MX" sz="1400" b="1" dirty="0">
                <a:latin typeface="Montserrat" pitchFamily="2" charset="77"/>
              </a:rPr>
              <a:t>Reconocer los permisos otorgados por la SICT para suministrar los servicios de transporte.</a:t>
            </a:r>
          </a:p>
        </p:txBody>
      </p:sp>
      <p:sp>
        <p:nvSpPr>
          <p:cNvPr id="25" name="CuadroTexto 24">
            <a:extLst>
              <a:ext uri="{FF2B5EF4-FFF2-40B4-BE49-F238E27FC236}">
                <a16:creationId xmlns:a16="http://schemas.microsoft.com/office/drawing/2014/main" id="{DC4C1D1D-DDB8-0943-943B-E01B0CD11D7F}"/>
              </a:ext>
            </a:extLst>
          </p:cNvPr>
          <p:cNvSpPr txBox="1"/>
          <p:nvPr/>
        </p:nvSpPr>
        <p:spPr>
          <a:xfrm>
            <a:off x="8067843" y="5532462"/>
            <a:ext cx="3004019" cy="954107"/>
          </a:xfrm>
          <a:prstGeom prst="rect">
            <a:avLst/>
          </a:prstGeom>
          <a:noFill/>
        </p:spPr>
        <p:txBody>
          <a:bodyPr wrap="square" rtlCol="0">
            <a:spAutoFit/>
          </a:bodyPr>
          <a:lstStyle/>
          <a:p>
            <a:pPr lvl="0" algn="ctr"/>
            <a:r>
              <a:rPr lang="es-MX" sz="1400" b="1" dirty="0">
                <a:latin typeface="Montserrat" pitchFamily="2" charset="77"/>
              </a:rPr>
              <a:t>Reconocimiento de las licencias de conducir en material plástico o de forma digital.</a:t>
            </a:r>
          </a:p>
        </p:txBody>
      </p:sp>
      <p:sp>
        <p:nvSpPr>
          <p:cNvPr id="26" name="CuadroTexto 25">
            <a:extLst>
              <a:ext uri="{FF2B5EF4-FFF2-40B4-BE49-F238E27FC236}">
                <a16:creationId xmlns:a16="http://schemas.microsoft.com/office/drawing/2014/main" id="{57C02E38-391A-D7C7-33EE-7AB847BC0C75}"/>
              </a:ext>
            </a:extLst>
          </p:cNvPr>
          <p:cNvSpPr txBox="1"/>
          <p:nvPr/>
        </p:nvSpPr>
        <p:spPr>
          <a:xfrm>
            <a:off x="4630320" y="5855627"/>
            <a:ext cx="3004019" cy="307777"/>
          </a:xfrm>
          <a:prstGeom prst="rect">
            <a:avLst/>
          </a:prstGeom>
          <a:noFill/>
        </p:spPr>
        <p:txBody>
          <a:bodyPr wrap="square" rtlCol="0">
            <a:spAutoFit/>
          </a:bodyPr>
          <a:lstStyle/>
          <a:p>
            <a:pPr lvl="0" algn="ctr"/>
            <a:r>
              <a:rPr lang="es-MX" sz="1400" b="1" dirty="0">
                <a:latin typeface="Montserrat" pitchFamily="2" charset="77"/>
              </a:rPr>
              <a:t>Paradores seguros.</a:t>
            </a:r>
          </a:p>
        </p:txBody>
      </p:sp>
      <p:pic>
        <p:nvPicPr>
          <p:cNvPr id="27" name="Imagen 26">
            <a:extLst>
              <a:ext uri="{FF2B5EF4-FFF2-40B4-BE49-F238E27FC236}">
                <a16:creationId xmlns:a16="http://schemas.microsoft.com/office/drawing/2014/main" id="{F78AD967-D04F-DE26-4AE1-A89B73D583ED}"/>
              </a:ext>
            </a:extLst>
          </p:cNvPr>
          <p:cNvPicPr>
            <a:picLocks noChangeAspect="1"/>
          </p:cNvPicPr>
          <p:nvPr/>
        </p:nvPicPr>
        <p:blipFill>
          <a:blip r:embed="rId7"/>
          <a:stretch>
            <a:fillRect/>
          </a:stretch>
        </p:blipFill>
        <p:spPr>
          <a:xfrm>
            <a:off x="8934852" y="1912634"/>
            <a:ext cx="1270000" cy="1270000"/>
          </a:xfrm>
          <a:prstGeom prst="rect">
            <a:avLst/>
          </a:prstGeom>
        </p:spPr>
      </p:pic>
      <p:pic>
        <p:nvPicPr>
          <p:cNvPr id="28" name="Imagen 27">
            <a:extLst>
              <a:ext uri="{FF2B5EF4-FFF2-40B4-BE49-F238E27FC236}">
                <a16:creationId xmlns:a16="http://schemas.microsoft.com/office/drawing/2014/main" id="{3014D178-9917-30B3-5A24-5E98C03C073F}"/>
              </a:ext>
            </a:extLst>
          </p:cNvPr>
          <p:cNvPicPr>
            <a:picLocks noChangeAspect="1"/>
          </p:cNvPicPr>
          <p:nvPr/>
        </p:nvPicPr>
        <p:blipFill>
          <a:blip r:embed="rId8"/>
          <a:stretch>
            <a:fillRect/>
          </a:stretch>
        </p:blipFill>
        <p:spPr>
          <a:xfrm>
            <a:off x="8934852" y="4158158"/>
            <a:ext cx="1270000" cy="1270000"/>
          </a:xfrm>
          <a:prstGeom prst="rect">
            <a:avLst/>
          </a:prstGeom>
        </p:spPr>
      </p:pic>
      <p:pic>
        <p:nvPicPr>
          <p:cNvPr id="29" name="Imagen 28">
            <a:extLst>
              <a:ext uri="{FF2B5EF4-FFF2-40B4-BE49-F238E27FC236}">
                <a16:creationId xmlns:a16="http://schemas.microsoft.com/office/drawing/2014/main" id="{4B325E10-9C0E-0E0D-218D-41D18D755FA3}"/>
              </a:ext>
            </a:extLst>
          </p:cNvPr>
          <p:cNvPicPr>
            <a:picLocks noChangeAspect="1"/>
          </p:cNvPicPr>
          <p:nvPr/>
        </p:nvPicPr>
        <p:blipFill>
          <a:blip r:embed="rId9"/>
          <a:stretch>
            <a:fillRect/>
          </a:stretch>
        </p:blipFill>
        <p:spPr>
          <a:xfrm>
            <a:off x="5497329" y="4158158"/>
            <a:ext cx="1270000" cy="1270000"/>
          </a:xfrm>
          <a:prstGeom prst="rect">
            <a:avLst/>
          </a:prstGeom>
        </p:spPr>
      </p:pic>
    </p:spTree>
    <p:extLst>
      <p:ext uri="{BB962C8B-B14F-4D97-AF65-F5344CB8AC3E}">
        <p14:creationId xmlns:p14="http://schemas.microsoft.com/office/powerpoint/2010/main" val="237391296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2825B3B-9734-C228-DEFA-8418547AA236}"/>
              </a:ext>
            </a:extLst>
          </p:cNvPr>
          <p:cNvPicPr>
            <a:picLocks noChangeAspect="1"/>
          </p:cNvPicPr>
          <p:nvPr/>
        </p:nvPicPr>
        <p:blipFill rotWithShape="1">
          <a:blip r:embed="rId3">
            <a:alphaModFix amt="16000"/>
          </a:blip>
          <a:srcRect l="8010" t="26893" r="8010" b="231"/>
          <a:stretch/>
        </p:blipFill>
        <p:spPr>
          <a:xfrm>
            <a:off x="0" y="10510"/>
            <a:ext cx="12192000" cy="6858000"/>
          </a:xfrm>
          <a:prstGeom prst="rect">
            <a:avLst/>
          </a:prstGeom>
        </p:spPr>
      </p:pic>
      <p:sp>
        <p:nvSpPr>
          <p:cNvPr id="2" name="Rectángulo 1">
            <a:extLst>
              <a:ext uri="{FF2B5EF4-FFF2-40B4-BE49-F238E27FC236}">
                <a16:creationId xmlns:a16="http://schemas.microsoft.com/office/drawing/2014/main" id="{8DBD0D94-145C-7C49-A7CC-2FE1076631DF}"/>
              </a:ext>
            </a:extLst>
          </p:cNvPr>
          <p:cNvSpPr/>
          <p:nvPr/>
        </p:nvSpPr>
        <p:spPr>
          <a:xfrm>
            <a:off x="1431005" y="1680537"/>
            <a:ext cx="9329991" cy="1767555"/>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800" b="0" strike="noStrike" kern="1200" cap="none" spc="0" normalizeH="0" baseline="0" noProof="0" dirty="0">
                <a:ln>
                  <a:noFill/>
                </a:ln>
                <a:solidFill>
                  <a:schemeClr val="bg1"/>
                </a:solidFill>
                <a:effectLst/>
                <a:uLnTx/>
                <a:uFillTx/>
                <a:latin typeface="Montserrat" pitchFamily="2" charset="77"/>
              </a:rPr>
              <a:t>Como </a:t>
            </a:r>
            <a:r>
              <a:rPr kumimoji="0" lang="es-MX" sz="2000" b="1" strike="noStrike" kern="1200" cap="none" spc="0" normalizeH="0" baseline="0" noProof="0" dirty="0">
                <a:ln>
                  <a:noFill/>
                </a:ln>
                <a:solidFill>
                  <a:schemeClr val="bg1"/>
                </a:solidFill>
                <a:effectLst/>
                <a:uLnTx/>
                <a:uFillTx/>
                <a:latin typeface="Montserrat" pitchFamily="2" charset="77"/>
              </a:rPr>
              <a:t>ANTP</a:t>
            </a:r>
            <a:r>
              <a:rPr kumimoji="0" lang="es-MX" sz="1800" b="0" strike="noStrike" kern="1200" cap="none" spc="0" normalizeH="0" baseline="0" noProof="0" dirty="0">
                <a:ln>
                  <a:noFill/>
                </a:ln>
                <a:solidFill>
                  <a:schemeClr val="bg1"/>
                </a:solidFill>
                <a:effectLst/>
                <a:uLnTx/>
                <a:uFillTx/>
                <a:latin typeface="Montserrat" pitchFamily="2" charset="77"/>
              </a:rPr>
              <a:t>, continuaremos impulsando acciones a favor de una mejor Movilidad y Seguridad Vial, como: </a:t>
            </a:r>
            <a:r>
              <a:rPr kumimoji="0" lang="es-MX" sz="1800" b="1" strike="noStrike" kern="1200" cap="none" spc="0" normalizeH="0" baseline="0" noProof="0" dirty="0">
                <a:ln>
                  <a:noFill/>
                </a:ln>
                <a:solidFill>
                  <a:srgbClr val="2398AB"/>
                </a:solidFill>
                <a:effectLst/>
                <a:uLnTx/>
                <a:uFillTx/>
                <a:latin typeface="Montserrat" pitchFamily="2" charset="77"/>
              </a:rPr>
              <a:t>El</a:t>
            </a:r>
            <a:r>
              <a:rPr kumimoji="0" lang="es-MX" sz="1800" b="0" strike="noStrike" kern="1200" cap="none" spc="0" normalizeH="0" baseline="0" noProof="0" dirty="0">
                <a:ln>
                  <a:noFill/>
                </a:ln>
                <a:solidFill>
                  <a:srgbClr val="2398AB"/>
                </a:solidFill>
                <a:effectLst/>
                <a:uLnTx/>
                <a:uFillTx/>
                <a:latin typeface="Montserrat" pitchFamily="2" charset="77"/>
              </a:rPr>
              <a:t> </a:t>
            </a:r>
            <a:r>
              <a:rPr kumimoji="0" lang="es-MX" sz="1800" b="1" strike="noStrike" kern="1200" cap="none" spc="0" normalizeH="0" baseline="0" noProof="0" dirty="0">
                <a:ln>
                  <a:noFill/>
                </a:ln>
                <a:solidFill>
                  <a:srgbClr val="2398AB"/>
                </a:solidFill>
                <a:effectLst/>
                <a:uLnTx/>
                <a:uFillTx/>
                <a:latin typeface="Montserrat" pitchFamily="2" charset="77"/>
              </a:rPr>
              <a:t>Premio Nacional de Seguridad Vial, el Congreso Nacional de Seguridad Vial, Simulador de Manejo TrackSIM</a:t>
            </a:r>
            <a:r>
              <a:rPr kumimoji="0" lang="es-MX" sz="1800" b="1" strike="noStrike" kern="1200" cap="none" spc="0" normalizeH="0" baseline="0" noProof="0" dirty="0">
                <a:ln>
                  <a:noFill/>
                </a:ln>
                <a:solidFill>
                  <a:schemeClr val="bg1"/>
                </a:solidFill>
                <a:effectLst/>
                <a:uLnTx/>
                <a:uFillTx/>
                <a:latin typeface="Montserrat" pitchFamily="2" charset="77"/>
              </a:rPr>
              <a:t>, </a:t>
            </a:r>
            <a:r>
              <a:rPr kumimoji="0" lang="es-MX" sz="1800" b="0" strike="noStrike" kern="1200" cap="none" spc="0" normalizeH="0" baseline="0" noProof="0" dirty="0">
                <a:ln>
                  <a:noFill/>
                </a:ln>
                <a:solidFill>
                  <a:schemeClr val="bg1"/>
                </a:solidFill>
                <a:effectLst/>
                <a:uLnTx/>
                <a:uFillTx/>
                <a:latin typeface="Montserrat" pitchFamily="2" charset="77"/>
              </a:rPr>
              <a:t>así como impulsar en estados y municipios el </a:t>
            </a:r>
            <a:r>
              <a:rPr kumimoji="0" lang="es-MX" sz="1800" b="1" strike="noStrike" kern="1200" cap="none" spc="0" normalizeH="0" baseline="0" noProof="0" dirty="0">
                <a:ln>
                  <a:noFill/>
                </a:ln>
                <a:solidFill>
                  <a:schemeClr val="bg1"/>
                </a:solidFill>
                <a:effectLst/>
                <a:uLnTx/>
                <a:uFillTx/>
                <a:latin typeface="Montserrat" pitchFamily="2" charset="77"/>
              </a:rPr>
              <a:t>contar con bahías de carga y descarga, estacionamientos inteligentes y paradores seguros para los operadores.</a:t>
            </a:r>
            <a:endParaRPr kumimoji="0" lang="es-MX" sz="1800" b="0" strike="noStrike" kern="1200" cap="none" spc="0" normalizeH="0" baseline="0" noProof="0" dirty="0">
              <a:ln>
                <a:noFill/>
              </a:ln>
              <a:solidFill>
                <a:schemeClr val="bg1"/>
              </a:solidFill>
              <a:effectLst/>
              <a:uLnTx/>
              <a:uFillTx/>
              <a:latin typeface="Montserrat" pitchFamily="2" charset="77"/>
            </a:endParaRPr>
          </a:p>
        </p:txBody>
      </p:sp>
      <p:sp>
        <p:nvSpPr>
          <p:cNvPr id="12" name="CuadroTexto 11">
            <a:extLst>
              <a:ext uri="{FF2B5EF4-FFF2-40B4-BE49-F238E27FC236}">
                <a16:creationId xmlns:a16="http://schemas.microsoft.com/office/drawing/2014/main" id="{58943D8E-18C6-A952-D217-FA9BF9909CE8}"/>
              </a:ext>
            </a:extLst>
          </p:cNvPr>
          <p:cNvSpPr txBox="1"/>
          <p:nvPr/>
        </p:nvSpPr>
        <p:spPr>
          <a:xfrm>
            <a:off x="1493109" y="709606"/>
            <a:ext cx="9205783" cy="830997"/>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s-MX" sz="2400" b="1" u="none" strike="noStrike" kern="1200" cap="none" spc="300" normalizeH="0" baseline="0" noProof="0" dirty="0">
                <a:ln>
                  <a:noFill/>
                </a:ln>
                <a:solidFill>
                  <a:schemeClr val="bg1"/>
                </a:solidFill>
                <a:effectLst/>
                <a:uLnTx/>
                <a:uFillTx/>
                <a:latin typeface="Montserrat ExtraBold" pitchFamily="2" charset="77"/>
              </a:rPr>
              <a:t>ACCIONES ANTP EN PRO DE</a:t>
            </a:r>
          </a:p>
          <a:p>
            <a:pPr marR="0" lvl="0" algn="ctr" defTabSz="914400" rtl="0" eaLnBrk="1" fontAlgn="auto" latinLnBrk="0" hangingPunct="1">
              <a:lnSpc>
                <a:spcPct val="100000"/>
              </a:lnSpc>
              <a:spcBef>
                <a:spcPts val="0"/>
              </a:spcBef>
              <a:spcAft>
                <a:spcPts val="0"/>
              </a:spcAft>
              <a:buClrTx/>
              <a:buSzTx/>
              <a:tabLst/>
              <a:defRPr/>
            </a:pPr>
            <a:r>
              <a:rPr kumimoji="0" lang="es-MX" sz="2400" b="1" u="none" strike="noStrike" kern="1200" cap="none" spc="300" normalizeH="0" baseline="0" noProof="0" dirty="0">
                <a:ln>
                  <a:noFill/>
                </a:ln>
                <a:solidFill>
                  <a:schemeClr val="bg1"/>
                </a:solidFill>
                <a:effectLst/>
                <a:uLnTx/>
                <a:uFillTx/>
                <a:latin typeface="Montserrat ExtraBold" pitchFamily="2" charset="77"/>
              </a:rPr>
              <a:t>LA MOVILIDAD Y LA SEGURIDAD VIAL</a:t>
            </a:r>
          </a:p>
        </p:txBody>
      </p:sp>
      <p:grpSp>
        <p:nvGrpSpPr>
          <p:cNvPr id="3" name="Grupo 2">
            <a:extLst>
              <a:ext uri="{FF2B5EF4-FFF2-40B4-BE49-F238E27FC236}">
                <a16:creationId xmlns:a16="http://schemas.microsoft.com/office/drawing/2014/main" id="{83F98E52-D18A-3D98-7731-917CE629ADC7}"/>
              </a:ext>
            </a:extLst>
          </p:cNvPr>
          <p:cNvGrpSpPr/>
          <p:nvPr/>
        </p:nvGrpSpPr>
        <p:grpSpPr>
          <a:xfrm>
            <a:off x="2491592" y="3448092"/>
            <a:ext cx="7208817" cy="3126129"/>
            <a:chOff x="3757874" y="3416998"/>
            <a:chExt cx="7208817" cy="3126129"/>
          </a:xfrm>
        </p:grpSpPr>
        <p:pic>
          <p:nvPicPr>
            <p:cNvPr id="5" name="Imagen 4">
              <a:extLst>
                <a:ext uri="{FF2B5EF4-FFF2-40B4-BE49-F238E27FC236}">
                  <a16:creationId xmlns:a16="http://schemas.microsoft.com/office/drawing/2014/main" id="{693B2AAE-2585-CE1B-88E4-8CB91AE758F8}"/>
                </a:ext>
              </a:extLst>
            </p:cNvPr>
            <p:cNvPicPr>
              <a:picLocks noChangeAspect="1"/>
            </p:cNvPicPr>
            <p:nvPr/>
          </p:nvPicPr>
          <p:blipFill>
            <a:blip r:embed="rId4"/>
            <a:stretch>
              <a:fillRect/>
            </a:stretch>
          </p:blipFill>
          <p:spPr>
            <a:xfrm>
              <a:off x="7852564" y="3429000"/>
              <a:ext cx="3114127" cy="3114127"/>
            </a:xfrm>
            <a:prstGeom prst="rect">
              <a:avLst/>
            </a:prstGeom>
          </p:spPr>
        </p:pic>
        <p:pic>
          <p:nvPicPr>
            <p:cNvPr id="7" name="Imagen 6">
              <a:extLst>
                <a:ext uri="{FF2B5EF4-FFF2-40B4-BE49-F238E27FC236}">
                  <a16:creationId xmlns:a16="http://schemas.microsoft.com/office/drawing/2014/main" id="{254743A7-90E8-AEB6-7832-32630C7F96E0}"/>
                </a:ext>
              </a:extLst>
            </p:cNvPr>
            <p:cNvPicPr>
              <a:picLocks noChangeAspect="1"/>
            </p:cNvPicPr>
            <p:nvPr/>
          </p:nvPicPr>
          <p:blipFill>
            <a:blip r:embed="rId5"/>
            <a:stretch>
              <a:fillRect/>
            </a:stretch>
          </p:blipFill>
          <p:spPr>
            <a:xfrm>
              <a:off x="3757874" y="3416998"/>
              <a:ext cx="3126129" cy="3126129"/>
            </a:xfrm>
            <a:prstGeom prst="rect">
              <a:avLst/>
            </a:prstGeom>
          </p:spPr>
        </p:pic>
      </p:grpSp>
    </p:spTree>
    <p:extLst>
      <p:ext uri="{BB962C8B-B14F-4D97-AF65-F5344CB8AC3E}">
        <p14:creationId xmlns:p14="http://schemas.microsoft.com/office/powerpoint/2010/main" val="26116340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1156</TotalTime>
  <Words>942</Words>
  <Application>Microsoft Macintosh PowerPoint</Application>
  <PresentationFormat>Panorámica</PresentationFormat>
  <Paragraphs>62</Paragraphs>
  <Slides>10</Slides>
  <Notes>6</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10</vt:i4>
      </vt:variant>
    </vt:vector>
  </HeadingPairs>
  <TitlesOfParts>
    <vt:vector size="18" baseType="lpstr">
      <vt:lpstr>Arial</vt:lpstr>
      <vt:lpstr>Calibri</vt:lpstr>
      <vt:lpstr>Calibri Light</vt:lpstr>
      <vt:lpstr>Century Gothic</vt:lpstr>
      <vt:lpstr>Montserrat</vt:lpstr>
      <vt:lpstr>Montserrat ExtraBold</vt:lpstr>
      <vt:lpstr>Montserrat Light</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Ivan Martinez Morales</cp:lastModifiedBy>
  <cp:revision>41</cp:revision>
  <dcterms:created xsi:type="dcterms:W3CDTF">2022-01-03T17:16:31Z</dcterms:created>
  <dcterms:modified xsi:type="dcterms:W3CDTF">2022-07-07T01:32:18Z</dcterms:modified>
</cp:coreProperties>
</file>