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lvl="0">
      <a:defRPr lang="es-MX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4"/>
    <p:restoredTop sz="94304"/>
  </p:normalViewPr>
  <p:slideViewPr>
    <p:cSldViewPr snapToGrid="0" snapToObjects="1">
      <p:cViewPr varScale="1">
        <p:scale>
          <a:sx n="75" d="100"/>
          <a:sy n="75" d="100"/>
        </p:scale>
        <p:origin x="8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C6D06-1886-AE4C-9F66-40874A01446D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4DF50-9C81-654E-9AD7-F4A6A34DE74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4445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FAA2C1-5198-7448-8045-77A8762F91E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029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275A3F-73EB-994E-AA46-9A8D5CA5A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D17E4D0-9DA4-5340-AFEF-8E31260FD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7B5311-BF36-2144-BD3E-14EB67EED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5D3154-652A-7848-A1A2-1F7C862F0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034A29-922C-DD49-830E-0A4AA5A1B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926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6699B9-E646-F34D-ACBA-5B48C2552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17021CB-4D27-C14C-90F7-895E26FE0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423A8D-C051-674B-A0D7-723A4CE00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C656B9-A0CC-B744-BE3E-03F4E8ECC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381994B-66D4-CD4D-8365-17847D365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9172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BD583FB-B7E8-3649-AF14-8288138524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FB010B-93A1-D74C-9A13-C2BBCA5740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93C32A-398D-1847-B1E8-814687461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A61F70-72F5-8A45-9AD2-549015F41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052906-CF1C-A84F-91D5-AB22F089C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297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FCDB8D-53C7-784A-8DEB-5207F9447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C651BF-00B7-984D-80DE-E1125810A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EEDFD0-89FE-6948-A710-13157E171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0C790E-5878-DF49-B3FF-EC746D9C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68A057-2F7D-9544-B8C2-1003B1EA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995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1CB443-287A-6140-8F9B-8A33017A6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9F35DAB-C35A-4D49-BE09-9AC4063DD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F00973-D76C-CE4E-A631-D764C9819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FB91E1-F44F-FA49-8E34-3D28FE472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85C15D-D89E-8244-907C-DB475A6AF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047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7AB01-7D23-CD45-A08B-7DC6B56B1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85FBD6-DFF9-A44D-B096-58FA4315A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74F61AA-50E3-A647-809B-60D924895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AEF637-82B9-4A4A-885A-8D67E1DF4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2F70055-C91C-7F44-B2AD-139C839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FB6CA5C-AD89-9C47-B20D-91921C88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299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D1DDD0-186D-AE42-AB95-1EBBBB6FB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68290E-3BCA-A74A-AAE1-7CF25BB3F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592704-1A4C-1D4D-AD75-2D7310057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1E723D7-ABB5-A343-8EEE-A0F95BA9D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69B16D-B4FA-B944-9734-18E168B79A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2023F62-3130-3748-BB19-F1B4FF1B8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8F7040E-B009-1442-B3B5-1B03FA415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6A38F80-A821-B14A-90B5-AFA765726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58675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2D2F0B-8C52-9E4D-A53E-6BB956207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BB8393F-0288-DF41-9E57-050B3E534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30C6897-F029-4E47-8F79-17455C914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6928976-F35E-5E4A-BC11-DC62D5D61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7365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5C8281-54AB-CD48-B1C1-FE0698950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6CC9411-CEFA-CB4D-B56D-92C3657A4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92DFB0-18B1-4840-BB65-1345AD949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031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CD12B-8FA4-D04F-AEE5-2E456581C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B7A8D8-BB17-CD4B-8D0A-CF44F0602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835A15-D46A-A048-8B0A-81577BB285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9D9033-58AF-1E42-872C-8A7CB115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F2B6CE-8ACF-0F46-BDC5-A48E07CFE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B7B864-984F-6143-859E-08877BC81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628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22C6CC-6CD6-764E-880F-F6504F04A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CC5D1DD-3CC7-E244-B75C-E78162659C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3B726B6-6CDA-0548-95E6-671EB59A8D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AE1039-2530-D44D-AC82-65BAED82A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FB8C99-A02F-5545-8CFE-E4DA5D34F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F9E0D61-F03F-3E4C-B274-701E8C90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1046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0F434A4-1E53-954A-8470-2C1F0E1F0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204E15-159F-E849-BB8C-853F55BB8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E01E99-B481-FC4D-BEEB-347C81507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1AD0F-E68B-8E40-8B54-273B1CDD483B}" type="datetimeFigureOut">
              <a:rPr lang="es-ES_tradnl" smtClean="0"/>
              <a:t>8/7/22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F4857B-CBAE-DE48-9095-43CDBAFBE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726A92-F657-C84E-B6C4-E2D75FD72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62277-4504-FA43-B4BD-0A1B4F8BAEB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141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54FC951-ACDA-5E4A-AA03-00DB7C56A4CB}"/>
              </a:ext>
            </a:extLst>
          </p:cNvPr>
          <p:cNvSpPr txBox="1"/>
          <p:nvPr/>
        </p:nvSpPr>
        <p:spPr>
          <a:xfrm>
            <a:off x="1121664" y="2046986"/>
            <a:ext cx="9948672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MX" sz="6000" dirty="0"/>
              <a:t>CRECIMIENTO DEL ECOMMERCE EN MÉXICO</a:t>
            </a:r>
          </a:p>
        </p:txBody>
      </p:sp>
    </p:spTree>
    <p:extLst>
      <p:ext uri="{BB962C8B-B14F-4D97-AF65-F5344CB8AC3E}">
        <p14:creationId xmlns:p14="http://schemas.microsoft.com/office/powerpoint/2010/main" val="281145227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!!BGRectangle">
            <a:extLst>
              <a:ext uri="{FF2B5EF4-FFF2-40B4-BE49-F238E27FC236}">
                <a16:creationId xmlns:a16="http://schemas.microsoft.com/office/drawing/2014/main" id="{25E8815A-9407-4234-B08F-A1E49DCD7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-618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046B289-E944-7D4C-8AD9-57FD421A48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6045"/>
          <a:stretch/>
        </p:blipFill>
        <p:spPr>
          <a:xfrm>
            <a:off x="20" y="1"/>
            <a:ext cx="12188932" cy="6857999"/>
          </a:xfrm>
          <a:prstGeom prst="rect">
            <a:avLst/>
          </a:prstGeom>
        </p:spPr>
      </p:pic>
      <p:sp>
        <p:nvSpPr>
          <p:cNvPr id="14" name="!!Line">
            <a:extLst>
              <a:ext uri="{FF2B5EF4-FFF2-40B4-BE49-F238E27FC236}">
                <a16:creationId xmlns:a16="http://schemas.microsoft.com/office/drawing/2014/main" id="{C9C56819-FD02-4626-ABF5-85C7463C9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0580" y="2057400"/>
            <a:ext cx="27432" cy="274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E9EAB4-9D41-A042-A1EA-575175BDC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717" y="441434"/>
            <a:ext cx="7212921" cy="6012957"/>
          </a:xfrm>
        </p:spPr>
        <p:txBody>
          <a:bodyPr anchor="ctr">
            <a:normAutofit lnSpcReduction="10000"/>
          </a:bodyPr>
          <a:lstStyle/>
          <a:p>
            <a:pPr algn="just"/>
            <a:r>
              <a:rPr lang="es-ES_tradnl" dirty="0">
                <a:solidFill>
                  <a:schemeClr val="bg1"/>
                </a:solidFill>
              </a:rPr>
              <a:t>De acuerdo con la Asociación Mexicana de Venta Online (AMVO), el comercio electrónico en México alcanzó los 316 mil millones de pesos en 2020, </a:t>
            </a:r>
            <a:r>
              <a:rPr lang="es-ES_tradnl" b="1" dirty="0">
                <a:solidFill>
                  <a:schemeClr val="bg1"/>
                </a:solidFill>
              </a:rPr>
              <a:t>obteniendo un crecimiento de </a:t>
            </a:r>
            <a:r>
              <a:rPr lang="es-ES_tradnl" sz="4000" b="1" dirty="0">
                <a:solidFill>
                  <a:srgbClr val="FFC000"/>
                </a:solidFill>
              </a:rPr>
              <a:t>81%</a:t>
            </a:r>
            <a:r>
              <a:rPr lang="es-ES_tradnl" b="1" dirty="0">
                <a:solidFill>
                  <a:srgbClr val="FFC000"/>
                </a:solidFill>
              </a:rPr>
              <a:t> </a:t>
            </a:r>
            <a:r>
              <a:rPr lang="es-ES_tradnl" b="1" dirty="0">
                <a:solidFill>
                  <a:schemeClr val="bg1"/>
                </a:solidFill>
              </a:rPr>
              <a:t>en comparación con 2019.</a:t>
            </a:r>
          </a:p>
          <a:p>
            <a:pPr algn="just"/>
            <a:endParaRPr lang="es-ES_tradnl" dirty="0">
              <a:solidFill>
                <a:schemeClr val="bg1"/>
              </a:solidFill>
            </a:endParaRPr>
          </a:p>
          <a:p>
            <a:pPr algn="just"/>
            <a:r>
              <a:rPr lang="es-ES_tradnl" dirty="0">
                <a:solidFill>
                  <a:schemeClr val="bg1"/>
                </a:solidFill>
              </a:rPr>
              <a:t>Para 2021 se alcanzaron los 401 mil millones de pesos. Esto representa </a:t>
            </a:r>
            <a:r>
              <a:rPr lang="es-ES_tradnl" b="1" dirty="0">
                <a:solidFill>
                  <a:schemeClr val="bg1"/>
                </a:solidFill>
              </a:rPr>
              <a:t>un crecimiento del </a:t>
            </a:r>
            <a:r>
              <a:rPr lang="es-ES_tradnl" sz="4000" b="1" dirty="0">
                <a:solidFill>
                  <a:srgbClr val="FFC000"/>
                </a:solidFill>
              </a:rPr>
              <a:t>27%</a:t>
            </a:r>
            <a:r>
              <a:rPr lang="es-ES_tradnl" b="1" dirty="0">
                <a:solidFill>
                  <a:srgbClr val="FFC000"/>
                </a:solidFill>
              </a:rPr>
              <a:t> </a:t>
            </a:r>
            <a:r>
              <a:rPr lang="es-ES_tradnl" b="1" dirty="0">
                <a:solidFill>
                  <a:schemeClr val="bg1"/>
                </a:solidFill>
              </a:rPr>
              <a:t>en comparación con el año anterior. </a:t>
            </a:r>
          </a:p>
          <a:p>
            <a:pPr algn="just"/>
            <a:endParaRPr lang="es-ES_tradnl" b="1" dirty="0">
              <a:solidFill>
                <a:schemeClr val="bg1"/>
              </a:solidFill>
            </a:endParaRPr>
          </a:p>
          <a:p>
            <a:pPr algn="just"/>
            <a:r>
              <a:rPr lang="es-ES_tradnl" dirty="0">
                <a:solidFill>
                  <a:schemeClr val="bg1"/>
                </a:solidFill>
              </a:rPr>
              <a:t>Con esta cifra el e-</a:t>
            </a:r>
            <a:r>
              <a:rPr lang="es-ES_tradnl" dirty="0" err="1">
                <a:solidFill>
                  <a:schemeClr val="bg1"/>
                </a:solidFill>
              </a:rPr>
              <a:t>commerce</a:t>
            </a:r>
            <a:r>
              <a:rPr lang="es-ES_tradnl" dirty="0">
                <a:solidFill>
                  <a:schemeClr val="bg1"/>
                </a:solidFill>
              </a:rPr>
              <a:t> en el país ya </a:t>
            </a:r>
            <a:r>
              <a:rPr lang="es-ES_tradnl" b="1" dirty="0">
                <a:solidFill>
                  <a:schemeClr val="bg1"/>
                </a:solidFill>
              </a:rPr>
              <a:t>representa el </a:t>
            </a:r>
            <a:r>
              <a:rPr lang="es-ES_tradnl" sz="4000" b="1" dirty="0">
                <a:solidFill>
                  <a:srgbClr val="FFC000"/>
                </a:solidFill>
              </a:rPr>
              <a:t>11.3% </a:t>
            </a:r>
            <a:r>
              <a:rPr lang="es-ES_tradnl" b="1" dirty="0">
                <a:solidFill>
                  <a:schemeClr val="bg1"/>
                </a:solidFill>
              </a:rPr>
              <a:t>de todas las ventas del comercio minorista.</a:t>
            </a:r>
            <a:r>
              <a:rPr lang="es-ES_tradnl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946A406-C5C5-5549-A63C-E47CC32168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239"/>
          <a:stretch/>
        </p:blipFill>
        <p:spPr>
          <a:xfrm>
            <a:off x="3048" y="6477748"/>
            <a:ext cx="12384258" cy="35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08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!!BGRectangle">
            <a:extLst>
              <a:ext uri="{FF2B5EF4-FFF2-40B4-BE49-F238E27FC236}">
                <a16:creationId xmlns:a16="http://schemas.microsoft.com/office/drawing/2014/main" id="{16BC098D-086C-4307-9083-7A7CF6D5C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-618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8D751D-0DD2-441B-8F53-769CC95FBA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96EEE24-E61F-054D-8B6E-1509B63D8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3110" b="314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E9EAB4-9D41-A042-A1EA-575175BDC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472" y="236482"/>
            <a:ext cx="6817563" cy="6290441"/>
          </a:xfrm>
        </p:spPr>
        <p:txBody>
          <a:bodyPr anchor="ctr">
            <a:norm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Según el Estudio de Venta Online de la AMVO, este año, la </a:t>
            </a:r>
            <a:r>
              <a:rPr lang="es-MX" b="1" dirty="0">
                <a:solidFill>
                  <a:schemeClr val="bg1"/>
                </a:solidFill>
              </a:rPr>
              <a:t>comida a domicilio, moda y electrónicos </a:t>
            </a:r>
            <a:r>
              <a:rPr lang="es-MX" dirty="0">
                <a:solidFill>
                  <a:schemeClr val="bg1"/>
                </a:solidFill>
              </a:rPr>
              <a:t>siguen lidereando la lista de categorías preferidas en el canal digital. Destaca el crecimiento de </a:t>
            </a:r>
            <a:r>
              <a:rPr lang="es-MX" b="1" dirty="0">
                <a:solidFill>
                  <a:schemeClr val="bg1"/>
                </a:solidFill>
              </a:rPr>
              <a:t>Muebles y Decoración del Hogar, Electrodomésticos, Deportes y Herramientas</a:t>
            </a:r>
            <a:r>
              <a:rPr lang="es-MX" dirty="0">
                <a:solidFill>
                  <a:schemeClr val="bg1"/>
                </a:solidFill>
              </a:rPr>
              <a:t> durante 2021.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>
                <a:solidFill>
                  <a:schemeClr val="bg1"/>
                </a:solidFill>
              </a:rPr>
              <a:t>Igualmente, continúa creciendo la percepción de seguridad en Internet, donde 7 de cada 10 compradores mexicanos perciben que es “muy” y “algo” seguro comprar productos y servicios en línea. 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20" name="!!Line">
            <a:extLst>
              <a:ext uri="{FF2B5EF4-FFF2-40B4-BE49-F238E27FC236}">
                <a16:creationId xmlns:a16="http://schemas.microsoft.com/office/drawing/2014/main" id="{4EC84052-44EC-43C9-822F-65E473CBD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2184" y="2209249"/>
            <a:ext cx="27432" cy="2505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2BD631A-9D99-7B45-9B5C-4EE786B90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4" y="6500376"/>
            <a:ext cx="12195048" cy="35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06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4DDE471-DF37-F54E-94A7-C9447C51A2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3" b="15727"/>
          <a:stretch/>
        </p:blipFill>
        <p:spPr>
          <a:xfrm>
            <a:off x="20" y="10"/>
            <a:ext cx="12191998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E9EAB4-9D41-A042-A1EA-575175BDC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s-MX" sz="3000" dirty="0">
                <a:solidFill>
                  <a:srgbClr val="FFFFFF"/>
                </a:solidFill>
              </a:rPr>
              <a:t>Por tercer año consecutivo, México esta en el top 5 de países con mayor crecimiento en eCommerce Retail, a la par que mercados importantes como la India, Brasil, Rusia y Argentina. </a:t>
            </a:r>
            <a:r>
              <a:rPr lang="es-MX" sz="3000" b="1" dirty="0">
                <a:solidFill>
                  <a:srgbClr val="FFFFFF"/>
                </a:solidFill>
              </a:rPr>
              <a:t>El comercio electrónico en México supera por más de 10 puntos al promedio mundial demostrando un mercado con fuerte expansión.</a:t>
            </a:r>
            <a:endParaRPr lang="es-ES_tradnl" sz="3000" b="1" dirty="0">
              <a:solidFill>
                <a:srgbClr val="FFFFFF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7FCA36A-87ED-744A-8393-AA9F7D56D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2" y="6477863"/>
            <a:ext cx="12191980" cy="35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27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!!BGRectangle">
            <a:extLst>
              <a:ext uri="{FF2B5EF4-FFF2-40B4-BE49-F238E27FC236}">
                <a16:creationId xmlns:a16="http://schemas.microsoft.com/office/drawing/2014/main" id="{9CC67894-1D18-43E0-B8E1-ECF37EB0D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-618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3E3398-4840-4DA1-B674-51AE569B24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E03BEA1-9638-4349-8590-AC23663E00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477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C6B10E4-7846-D34F-8EEB-77DE70754FC6}"/>
              </a:ext>
            </a:extLst>
          </p:cNvPr>
          <p:cNvSpPr txBox="1">
            <a:spLocks/>
          </p:cNvSpPr>
          <p:nvPr/>
        </p:nvSpPr>
        <p:spPr>
          <a:xfrm>
            <a:off x="943276" y="712268"/>
            <a:ext cx="10410524" cy="1193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4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ARRENDAMIENTO DE PARQUE VEHICULAR </a:t>
            </a:r>
            <a:endParaRPr lang="en-US" sz="4400" b="1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!!Line">
            <a:extLst>
              <a:ext uri="{FF2B5EF4-FFF2-40B4-BE49-F238E27FC236}">
                <a16:creationId xmlns:a16="http://schemas.microsoft.com/office/drawing/2014/main" id="{83306AB0-8BF5-43D5-B5E2-C53EA07838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826324"/>
            <a:ext cx="27432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E9EAB4-9D41-A042-A1EA-575175BDC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212" y="2144777"/>
            <a:ext cx="10880864" cy="4126782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s-ES_tradnl" dirty="0">
                <a:solidFill>
                  <a:srgbClr val="FFFFFF"/>
                </a:solidFill>
              </a:rPr>
              <a:t>La Asociación Mexicana de Arrendadoras de Vehículos (</a:t>
            </a:r>
            <a:r>
              <a:rPr lang="es-ES_tradnl" dirty="0" err="1">
                <a:solidFill>
                  <a:srgbClr val="FFFFFF"/>
                </a:solidFill>
              </a:rPr>
              <a:t>AMAVe</a:t>
            </a:r>
            <a:r>
              <a:rPr lang="es-ES_tradnl" dirty="0">
                <a:solidFill>
                  <a:srgbClr val="FFFFFF"/>
                </a:solidFill>
              </a:rPr>
              <a:t>), informó que que durante 2021 se colocaron un total de 254,818 vehículos arrendados en el país, lo que representó un crecimiento anual de 9.6%.</a:t>
            </a:r>
          </a:p>
          <a:p>
            <a:pPr algn="just"/>
            <a:r>
              <a:rPr lang="es-ES_tradnl" b="1" dirty="0">
                <a:solidFill>
                  <a:srgbClr val="FFFFFF"/>
                </a:solidFill>
              </a:rPr>
              <a:t>El segmento de vehículos pesados (camiones, tractocamiones y autobuses) cerró con un total de 20,854 unidades,</a:t>
            </a:r>
            <a:r>
              <a:rPr lang="es-ES_tradnl" dirty="0">
                <a:solidFill>
                  <a:srgbClr val="FFFFFF"/>
                </a:solidFill>
              </a:rPr>
              <a:t> lo que representa un crecimiento del 36% contra el año previo. </a:t>
            </a:r>
            <a:endParaRPr lang="es-ES_tradnl" b="1" dirty="0">
              <a:solidFill>
                <a:srgbClr val="FFFFFF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B05D345-7FA5-BD40-8001-03F9DB938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95" y="6497088"/>
            <a:ext cx="12271551" cy="35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892497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307</Words>
  <Application>Microsoft Macintosh PowerPoint</Application>
  <PresentationFormat>Panorámica</PresentationFormat>
  <Paragraphs>14</Paragraphs>
  <Slides>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Carmen Estrada Ayala</cp:lastModifiedBy>
  <cp:revision>3</cp:revision>
  <cp:lastPrinted>2022-07-08T13:50:04Z</cp:lastPrinted>
  <dcterms:modified xsi:type="dcterms:W3CDTF">2022-07-08T15:27:47Z</dcterms:modified>
</cp:coreProperties>
</file>