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7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5143500" type="screen16x9"/>
  <p:notesSz cx="6858000" cy="9144000"/>
  <p:embeddedFontLst>
    <p:embeddedFont>
      <p:font typeface="Helvetica Neue" panose="02000503000000020004" pitchFamily="2" charset="0"/>
      <p:regular r:id="rId16"/>
      <p:bold r:id="rId17"/>
      <p:italic r:id="rId18"/>
      <p:boldItalic r:id="rId19"/>
    </p:embeddedFont>
    <p:embeddedFont>
      <p:font typeface="Poppins Black" panose="020B0604020202020204" pitchFamily="34" charset="0"/>
      <p:bold r:id="rId20"/>
      <p:boldItalic r:id="rId21"/>
    </p:embeddedFont>
    <p:embeddedFont>
      <p:font typeface="Poppins ExtraBold" panose="020B0604020202020204" pitchFamily="34" charset="0"/>
      <p:bold r:id="rId22"/>
      <p:boldItalic r:id="rId23"/>
    </p:embeddedFont>
    <p:embeddedFont>
      <p:font typeface="Poppins Medium" panose="020B0604020202020204" pitchFamily="34" charset="0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Roboto Black" panose="02000000000000000000" pitchFamily="2" charset="0"/>
      <p:bold r:id="rId32"/>
      <p:italic r:id="rId33"/>
      <p:boldItalic r:id="rId34"/>
    </p:embeddedFont>
    <p:embeddedFont>
      <p:font typeface="Roboto Light" panose="02000000000000000000" pitchFamily="2" charset="0"/>
      <p:regular r:id="rId35"/>
      <p:bold r:id="rId36"/>
      <p:italic r:id="rId37"/>
      <p:boldItalic r:id="rId38"/>
    </p:embeddedFont>
    <p:embeddedFont>
      <p:font typeface="Roboto Medium" panose="02000000000000000000" pitchFamily="2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08"/>
  </p:normalViewPr>
  <p:slideViewPr>
    <p:cSldViewPr snapToGrid="0">
      <p:cViewPr varScale="1">
        <p:scale>
          <a:sx n="133" d="100"/>
          <a:sy n="133" d="100"/>
        </p:scale>
        <p:origin x="504" y="176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-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font" Target="fonts/font2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font" Target="fonts/font25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46" Type="http://schemas.openxmlformats.org/officeDocument/2006/relationships/tableStyles" Target="tableStyles.xml"/><Relationship Id="rId20" Type="http://schemas.openxmlformats.org/officeDocument/2006/relationships/font" Target="fonts/font5.fntdata"/><Relationship Id="rId41" Type="http://schemas.openxmlformats.org/officeDocument/2006/relationships/font" Target="fonts/font2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Tenemos 2 opciones: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1.- o atendemos la tendencia global ó seguimos ignorando lo que pasa en nuestro país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2.- No debe de ser “Hombre Camión”, son Operadores independientes.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Estímulo IEPS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Tenemos 2 opciones: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1.- o atendemos la tendencia global ó seguimos ignorando lo que pasa en nuestro país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2.- No debe de ser “Hombre Camión”, son Operadores independientes.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Hay que elegir uno de los dos videos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Tenemos 2 opciones: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1.- o atendemos la tendencia global ó seguimos ignorando lo que pasa en nuestro país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2.- No debe de ser “Hombre Camión”, son Operadores independientes.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PROS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Reducción Costo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Tiempo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Seguridad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Transparencia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Fiabilidad 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Estándar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Formalidad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CONTRAS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Consignación de mercancía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Deducibilidad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Multas</a:t>
            </a:r>
            <a:endParaRPr dirty="0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oboto Medium"/>
              <a:buChar char="●"/>
            </a:pPr>
            <a:r>
              <a:rPr lang="es" dirty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Fuga de información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Tenemos 2 opciones: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1.- o atendemos la tendencia global ó seguimos ignorando lo que pasa en nuestro país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2.- No debe de ser “Hombre Camión”, son Operadores independientes.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Tenemos 2 opciones: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1.- o atendemos la tendencia global ó seguimos ignorando lo que pasa en nuestro país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"/>
              <a:t>2.- No debe de ser “Hombre Camión”, son Operadores independientes.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0" name="Google Shape;80;p2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1" name="Google Shape;81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8" name="Google Shape;88;p23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9" name="Google Shape;89;p23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3" name="Google Shape;93;p2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26.jpg"/><Relationship Id="rId9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5.png"/><Relationship Id="rId7" Type="http://schemas.openxmlformats.org/officeDocument/2006/relationships/hyperlink" Target="http://www.youtube.com/watch?v=eU-NYWGGK4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/>
          <p:cNvPicPr preferRelativeResize="0"/>
          <p:nvPr/>
        </p:nvPicPr>
        <p:blipFill rotWithShape="1">
          <a:blip r:embed="rId3">
            <a:alphaModFix/>
          </a:blip>
          <a:srcRect t="20433" b="50313"/>
          <a:stretch/>
        </p:blipFill>
        <p:spPr>
          <a:xfrm>
            <a:off x="25" y="2494100"/>
            <a:ext cx="9144003" cy="179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5"/>
          <p:cNvPicPr preferRelativeResize="0"/>
          <p:nvPr/>
        </p:nvPicPr>
        <p:blipFill rotWithShape="1">
          <a:blip r:embed="rId4">
            <a:alphaModFix amt="22000"/>
          </a:blip>
          <a:srcRect l="38431" b="90876"/>
          <a:stretch/>
        </p:blipFill>
        <p:spPr>
          <a:xfrm>
            <a:off x="25" y="2494100"/>
            <a:ext cx="9144000" cy="179070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5"/>
          <p:cNvSpPr txBox="1"/>
          <p:nvPr/>
        </p:nvSpPr>
        <p:spPr>
          <a:xfrm>
            <a:off x="177925" y="1078050"/>
            <a:ext cx="8788200" cy="6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3400" b="0" i="0" u="none" strike="noStrike" cap="none">
                <a:solidFill>
                  <a:srgbClr val="0E293E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UNA INDUSTRIA DE PERSONAS</a:t>
            </a:r>
            <a:endParaRPr sz="3400" b="0" i="0" u="none" strike="noStrike" cap="none">
              <a:solidFill>
                <a:srgbClr val="0E293E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102" name="Google Shape;102;p25"/>
          <p:cNvSpPr txBox="1"/>
          <p:nvPr/>
        </p:nvSpPr>
        <p:spPr>
          <a:xfrm>
            <a:off x="1488175" y="1597750"/>
            <a:ext cx="61677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" sz="1700" b="0" i="0" u="none" strike="noStrike" cap="none">
                <a:solidFill>
                  <a:srgbClr val="269BA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TENDENCIAS EN EL TRANSPORTE DE CARGA PARA CUBRIR LA DEMANDA</a:t>
            </a:r>
            <a:endParaRPr sz="1000" b="0" i="0" u="none" strike="noStrike" cap="none">
              <a:solidFill>
                <a:srgbClr val="269BA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03" name="Google Shape;103;p25"/>
          <p:cNvSpPr txBox="1"/>
          <p:nvPr/>
        </p:nvSpPr>
        <p:spPr>
          <a:xfrm>
            <a:off x="1422900" y="3640250"/>
            <a:ext cx="6298200" cy="569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" sz="2500" b="0" i="0" u="none" strike="noStrike" cap="none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rPr>
              <a:t>Personas + CFDI + Camiones + Precios</a:t>
            </a:r>
            <a:endParaRPr sz="25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04" name="Google Shape;104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89925" y="2961750"/>
            <a:ext cx="569400" cy="569400"/>
          </a:xfrm>
          <a:prstGeom prst="rect">
            <a:avLst/>
          </a:prstGeom>
          <a:noFill/>
          <a:ln>
            <a:noFill/>
          </a:ln>
          <a:effectLst>
            <a:outerShdw blurRad="114300" dist="19050" dir="5400000" algn="bl" rotWithShape="0">
              <a:srgbClr val="000000">
                <a:alpha val="60000"/>
              </a:srgbClr>
            </a:outerShdw>
          </a:effectLst>
        </p:spPr>
      </p:pic>
      <p:pic>
        <p:nvPicPr>
          <p:cNvPr id="105" name="Google Shape;105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95525" y="2961750"/>
            <a:ext cx="569400" cy="569400"/>
          </a:xfrm>
          <a:prstGeom prst="rect">
            <a:avLst/>
          </a:prstGeom>
          <a:noFill/>
          <a:ln>
            <a:noFill/>
          </a:ln>
          <a:effectLst>
            <a:outerShdw blurRad="142875" dist="19050" dir="5400000" algn="bl" rotWithShape="0">
              <a:srgbClr val="000000">
                <a:alpha val="95686"/>
              </a:srgbClr>
            </a:outerShdw>
          </a:effectLst>
        </p:spPr>
      </p:pic>
      <p:pic>
        <p:nvPicPr>
          <p:cNvPr id="106" name="Google Shape;106;p2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806700" y="2975750"/>
            <a:ext cx="636900" cy="636900"/>
          </a:xfrm>
          <a:prstGeom prst="rect">
            <a:avLst/>
          </a:prstGeom>
          <a:noFill/>
          <a:ln>
            <a:noFill/>
          </a:ln>
          <a:effectLst>
            <a:outerShdw blurRad="285750" dist="19050" dir="5400000" algn="bl" rotWithShape="0">
              <a:srgbClr val="000000">
                <a:alpha val="91764"/>
              </a:srgbClr>
            </a:outerShdw>
          </a:effectLst>
        </p:spPr>
      </p:pic>
      <p:pic>
        <p:nvPicPr>
          <p:cNvPr id="107" name="Google Shape;107;p2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990575" y="4842850"/>
            <a:ext cx="1975551" cy="243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08" name="Google Shape;108;p2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148500" y="235400"/>
            <a:ext cx="2847000" cy="5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244490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425125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353675" y="2975750"/>
            <a:ext cx="636900" cy="636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3"/>
          <p:cNvSpPr txBox="1"/>
          <p:nvPr/>
        </p:nvSpPr>
        <p:spPr>
          <a:xfrm>
            <a:off x="177925" y="1078050"/>
            <a:ext cx="8788200" cy="6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3400" b="0" i="0" u="none" strike="noStrike" cap="none">
                <a:solidFill>
                  <a:srgbClr val="0E293E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UNA INDUSTRIA DE PERSONAS</a:t>
            </a:r>
            <a:endParaRPr sz="3400" b="0" i="0" u="none" strike="noStrike" cap="none">
              <a:solidFill>
                <a:srgbClr val="0E293E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224" name="Google Shape;224;p33"/>
          <p:cNvSpPr txBox="1"/>
          <p:nvPr/>
        </p:nvSpPr>
        <p:spPr>
          <a:xfrm>
            <a:off x="1488175" y="1597750"/>
            <a:ext cx="61677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" sz="1700" b="0" i="0" u="none" strike="noStrike" cap="none">
                <a:solidFill>
                  <a:srgbClr val="269BA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TENDENCIAS EN EL TRANSPORTE DE CARGA PARA CUBRIR LA DEMANDA</a:t>
            </a:r>
            <a:endParaRPr sz="1000" b="0" i="0" u="none" strike="noStrike" cap="none">
              <a:solidFill>
                <a:srgbClr val="269BA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225" name="Google Shape;225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0575" y="4842850"/>
            <a:ext cx="1975551" cy="243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26" name="Google Shape;226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48500" y="235400"/>
            <a:ext cx="2847000" cy="5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3"/>
          <p:cNvPicPr preferRelativeResize="0"/>
          <p:nvPr/>
        </p:nvPicPr>
        <p:blipFill rotWithShape="1">
          <a:blip r:embed="rId5">
            <a:alphaModFix/>
          </a:blip>
          <a:srcRect t="20433" b="50313"/>
          <a:stretch/>
        </p:blipFill>
        <p:spPr>
          <a:xfrm>
            <a:off x="25" y="2494100"/>
            <a:ext cx="9144003" cy="179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3"/>
          <p:cNvPicPr preferRelativeResize="0"/>
          <p:nvPr/>
        </p:nvPicPr>
        <p:blipFill rotWithShape="1">
          <a:blip r:embed="rId6">
            <a:alphaModFix amt="22000"/>
          </a:blip>
          <a:srcRect l="38431" b="90876"/>
          <a:stretch/>
        </p:blipFill>
        <p:spPr>
          <a:xfrm>
            <a:off x="25" y="2494100"/>
            <a:ext cx="9144000" cy="1790701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3"/>
          <p:cNvSpPr txBox="1"/>
          <p:nvPr/>
        </p:nvSpPr>
        <p:spPr>
          <a:xfrm>
            <a:off x="1422900" y="3640250"/>
            <a:ext cx="6298200" cy="585000"/>
          </a:xfrm>
          <a:prstGeom prst="rect">
            <a:avLst/>
          </a:prstGeom>
          <a:noFill/>
          <a:ln>
            <a:noFill/>
          </a:ln>
          <a:effectLst>
            <a:outerShdw blurRad="142875" dist="19050" dir="5400000" algn="bl" rotWithShape="0">
              <a:srgbClr val="000000">
                <a:alpha val="75686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" sz="2500" b="0" i="0" u="none" strike="noStrike" cap="none">
                <a:solidFill>
                  <a:srgbClr val="CCCCCC"/>
                </a:solidFill>
                <a:latin typeface="Roboto Light"/>
                <a:ea typeface="Roboto Light"/>
                <a:cs typeface="Roboto Light"/>
                <a:sym typeface="Roboto Light"/>
              </a:rPr>
              <a:t>Personas + CFDI </a:t>
            </a:r>
            <a:r>
              <a:rPr lang="es" sz="25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+ </a:t>
            </a:r>
            <a:r>
              <a:rPr lang="es" sz="2500" b="0" i="0" u="none" strike="noStrike" cap="none">
                <a:solidFill>
                  <a:srgbClr val="CCCCCC"/>
                </a:solidFill>
                <a:latin typeface="Roboto Light"/>
                <a:ea typeface="Roboto Light"/>
                <a:cs typeface="Roboto Light"/>
                <a:sym typeface="Roboto Light"/>
              </a:rPr>
              <a:t>Camiones</a:t>
            </a:r>
            <a:r>
              <a:rPr lang="es" sz="25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r>
              <a:rPr lang="es" sz="2500" b="0" i="0" u="none" strike="noStrike" cap="none">
                <a:solidFill>
                  <a:srgbClr val="D9D9D9"/>
                </a:solidFill>
                <a:latin typeface="Roboto Light"/>
                <a:ea typeface="Roboto Light"/>
                <a:cs typeface="Roboto Light"/>
                <a:sym typeface="Roboto Light"/>
              </a:rPr>
              <a:t>+ </a:t>
            </a:r>
            <a:r>
              <a:rPr lang="es" sz="2600" b="0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Precios</a:t>
            </a:r>
            <a:endParaRPr sz="2600" b="0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230" name="Google Shape;230;p33"/>
          <p:cNvPicPr preferRelativeResize="0"/>
          <p:nvPr/>
        </p:nvPicPr>
        <p:blipFill rotWithShape="1">
          <a:blip r:embed="rId7">
            <a:alphaModFix amt="56000"/>
          </a:blip>
          <a:srcRect/>
          <a:stretch/>
        </p:blipFill>
        <p:spPr>
          <a:xfrm>
            <a:off x="3601449" y="2927625"/>
            <a:ext cx="667526" cy="667500"/>
          </a:xfrm>
          <a:prstGeom prst="rect">
            <a:avLst/>
          </a:prstGeom>
          <a:noFill/>
          <a:ln>
            <a:noFill/>
          </a:ln>
          <a:effectLst>
            <a:outerShdw blurRad="242888" dist="19050" dir="5400000" algn="bl" rotWithShape="0">
              <a:srgbClr val="000000"/>
            </a:outerShdw>
          </a:effectLst>
        </p:spPr>
      </p:pic>
      <p:pic>
        <p:nvPicPr>
          <p:cNvPr id="231" name="Google Shape;231;p33"/>
          <p:cNvPicPr preferRelativeResize="0"/>
          <p:nvPr/>
        </p:nvPicPr>
        <p:blipFill rotWithShape="1">
          <a:blip r:embed="rId8">
            <a:alphaModFix amt="55000"/>
          </a:blip>
          <a:srcRect/>
          <a:stretch/>
        </p:blipFill>
        <p:spPr>
          <a:xfrm>
            <a:off x="2495525" y="2961750"/>
            <a:ext cx="569400" cy="569400"/>
          </a:xfrm>
          <a:prstGeom prst="rect">
            <a:avLst/>
          </a:prstGeom>
          <a:noFill/>
          <a:ln>
            <a:noFill/>
          </a:ln>
          <a:effectLst>
            <a:outerShdw blurRad="142875" dist="19050" dir="5400000" algn="bl" rotWithShape="0">
              <a:srgbClr val="000000">
                <a:alpha val="95686"/>
              </a:srgbClr>
            </a:outerShdw>
          </a:effectLst>
        </p:spPr>
      </p:pic>
      <p:pic>
        <p:nvPicPr>
          <p:cNvPr id="232" name="Google Shape;232;p33"/>
          <p:cNvPicPr preferRelativeResize="0"/>
          <p:nvPr/>
        </p:nvPicPr>
        <p:blipFill rotWithShape="1">
          <a:blip r:embed="rId9">
            <a:alphaModFix amt="54000"/>
          </a:blip>
          <a:srcRect/>
          <a:stretch/>
        </p:blipFill>
        <p:spPr>
          <a:xfrm>
            <a:off x="4842400" y="2958250"/>
            <a:ext cx="636900" cy="636900"/>
          </a:xfrm>
          <a:prstGeom prst="rect">
            <a:avLst/>
          </a:prstGeom>
          <a:noFill/>
          <a:ln>
            <a:noFill/>
          </a:ln>
          <a:effectLst>
            <a:outerShdw blurRad="285750" dist="19050" dir="5400000" algn="bl" rotWithShape="0">
              <a:srgbClr val="000000">
                <a:alpha val="91764"/>
              </a:srgbClr>
            </a:outerShdw>
          </a:effectLst>
        </p:spPr>
      </p:pic>
      <p:pic>
        <p:nvPicPr>
          <p:cNvPr id="233" name="Google Shape;233;p3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244490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425125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353675" y="2807825"/>
            <a:ext cx="806426" cy="80642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4"/>
          <p:cNvPicPr preferRelativeResize="0"/>
          <p:nvPr/>
        </p:nvPicPr>
        <p:blipFill rotWithShape="1">
          <a:blip r:embed="rId3">
            <a:alphaModFix amt="80000"/>
          </a:blip>
          <a:srcRect/>
          <a:stretch/>
        </p:blipFill>
        <p:spPr>
          <a:xfrm>
            <a:off x="0" y="344906"/>
            <a:ext cx="9144000" cy="479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4"/>
          <p:cNvPicPr preferRelativeResize="0"/>
          <p:nvPr/>
        </p:nvPicPr>
        <p:blipFill rotWithShape="1">
          <a:blip r:embed="rId4">
            <a:alphaModFix amt="75000"/>
          </a:blip>
          <a:srcRect t="14762" r="1048" b="1407"/>
          <a:stretch/>
        </p:blipFill>
        <p:spPr>
          <a:xfrm>
            <a:off x="225700" y="1195143"/>
            <a:ext cx="5358600" cy="3098100"/>
          </a:xfrm>
          <a:prstGeom prst="roundRect">
            <a:avLst>
              <a:gd name="adj" fmla="val 3299"/>
            </a:avLst>
          </a:prstGeom>
          <a:noFill/>
          <a:ln>
            <a:noFill/>
          </a:ln>
        </p:spPr>
      </p:pic>
      <p:pic>
        <p:nvPicPr>
          <p:cNvPr id="242" name="Google Shape;242;p34"/>
          <p:cNvPicPr preferRelativeResize="0"/>
          <p:nvPr/>
        </p:nvPicPr>
        <p:blipFill rotWithShape="1">
          <a:blip r:embed="rId5">
            <a:alphaModFix/>
          </a:blip>
          <a:srcRect l="6672" b="87430"/>
          <a:stretch/>
        </p:blipFill>
        <p:spPr>
          <a:xfrm>
            <a:off x="0" y="0"/>
            <a:ext cx="9144000" cy="6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4"/>
          <p:cNvSpPr txBox="1"/>
          <p:nvPr/>
        </p:nvSpPr>
        <p:spPr>
          <a:xfrm>
            <a:off x="4225098" y="52108"/>
            <a:ext cx="4809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1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¡Necesitamos un TRANSPORTE sano!</a:t>
            </a:r>
            <a:endParaRPr sz="2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4"/>
          <p:cNvSpPr txBox="1"/>
          <p:nvPr/>
        </p:nvSpPr>
        <p:spPr>
          <a:xfrm>
            <a:off x="13130475" y="692700"/>
            <a:ext cx="50556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PIB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 del autotransporte de carga </a:t>
            </a: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crece 3.1%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 en el </a:t>
            </a: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1er. trimestre del 2022</a:t>
            </a:r>
            <a:endParaRPr sz="1800" b="0" i="0" u="none" strike="noStrike" cap="none">
              <a:solidFill>
                <a:srgbClr val="28365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45" name="Google Shape;245;p34"/>
          <p:cNvPicPr preferRelativeResize="0"/>
          <p:nvPr/>
        </p:nvPicPr>
        <p:blipFill rotWithShape="1">
          <a:blip r:embed="rId6">
            <a:alphaModFix/>
          </a:blip>
          <a:srcRect b="2036"/>
          <a:stretch/>
        </p:blipFill>
        <p:spPr>
          <a:xfrm rot="5400000">
            <a:off x="12721362" y="877213"/>
            <a:ext cx="376625" cy="340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4"/>
          <p:cNvSpPr txBox="1"/>
          <p:nvPr/>
        </p:nvSpPr>
        <p:spPr>
          <a:xfrm>
            <a:off x="13210575" y="1365100"/>
            <a:ext cx="48954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6 meses o más 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de retraso en entrega de unidades nuevas</a:t>
            </a:r>
            <a:endParaRPr sz="1800" b="0" i="0" u="none" strike="noStrike" cap="none">
              <a:solidFill>
                <a:srgbClr val="28365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7" name="Google Shape;247;p34"/>
          <p:cNvSpPr txBox="1"/>
          <p:nvPr/>
        </p:nvSpPr>
        <p:spPr>
          <a:xfrm>
            <a:off x="13210575" y="2121413"/>
            <a:ext cx="4760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Incremento del 50% o más 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en el precio de refacciones</a:t>
            </a:r>
            <a:endParaRPr sz="1800" b="0" i="0" u="none" strike="noStrike" cap="none">
              <a:solidFill>
                <a:srgbClr val="28365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8" name="Google Shape;248;p34"/>
          <p:cNvSpPr txBox="1"/>
          <p:nvPr/>
        </p:nvSpPr>
        <p:spPr>
          <a:xfrm>
            <a:off x="13210575" y="2781650"/>
            <a:ext cx="4625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35%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de aumento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 en el precio de trailers nuevos</a:t>
            </a:r>
            <a:endParaRPr sz="1800" b="0" i="0" u="none" strike="noStrike" cap="none">
              <a:solidFill>
                <a:srgbClr val="28365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49" name="Google Shape;249;p34"/>
          <p:cNvPicPr preferRelativeResize="0"/>
          <p:nvPr/>
        </p:nvPicPr>
        <p:blipFill rotWithShape="1">
          <a:blip r:embed="rId6">
            <a:alphaModFix/>
          </a:blip>
          <a:srcRect b="2036"/>
          <a:stretch/>
        </p:blipFill>
        <p:spPr>
          <a:xfrm rot="5400000">
            <a:off x="12721362" y="1518013"/>
            <a:ext cx="376625" cy="3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4"/>
          <p:cNvPicPr preferRelativeResize="0"/>
          <p:nvPr/>
        </p:nvPicPr>
        <p:blipFill rotWithShape="1">
          <a:blip r:embed="rId6">
            <a:alphaModFix/>
          </a:blip>
          <a:srcRect b="2036"/>
          <a:stretch/>
        </p:blipFill>
        <p:spPr>
          <a:xfrm rot="5400000">
            <a:off x="12721362" y="2158813"/>
            <a:ext cx="376625" cy="3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4"/>
          <p:cNvPicPr preferRelativeResize="0"/>
          <p:nvPr/>
        </p:nvPicPr>
        <p:blipFill rotWithShape="1">
          <a:blip r:embed="rId6">
            <a:alphaModFix/>
          </a:blip>
          <a:srcRect b="2036"/>
          <a:stretch/>
        </p:blipFill>
        <p:spPr>
          <a:xfrm rot="5400000">
            <a:off x="12721362" y="2799613"/>
            <a:ext cx="376625" cy="3407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4"/>
          <p:cNvSpPr txBox="1"/>
          <p:nvPr/>
        </p:nvSpPr>
        <p:spPr>
          <a:xfrm>
            <a:off x="480550" y="759275"/>
            <a:ext cx="4936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" sz="1200" b="0" i="0" u="none" strike="noStrike" cap="none">
                <a:solidFill>
                  <a:srgbClr val="0E293E"/>
                </a:solidFill>
                <a:latin typeface="Roboto Black"/>
                <a:ea typeface="Roboto Black"/>
                <a:cs typeface="Roboto Black"/>
                <a:sym typeface="Roboto Black"/>
              </a:rPr>
              <a:t>FACTOR ACREDITAMIENTO IEPS DIESEL</a:t>
            </a:r>
            <a:r>
              <a:rPr lang="es" sz="1200" b="0" i="0" u="none" strike="noStrike" cap="none">
                <a:solidFill>
                  <a:srgbClr val="0E293E"/>
                </a:solidFill>
                <a:latin typeface="Roboto"/>
                <a:ea typeface="Roboto"/>
                <a:cs typeface="Roboto"/>
                <a:sym typeface="Roboto"/>
              </a:rPr>
              <a:t> | Enero 2021 a Junio 2022</a:t>
            </a:r>
            <a:endParaRPr sz="1200" b="0" i="0" u="none" strike="noStrike" cap="none">
              <a:solidFill>
                <a:srgbClr val="0E293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53" name="Google Shape;253;p34"/>
          <p:cNvPicPr preferRelativeResize="0"/>
          <p:nvPr/>
        </p:nvPicPr>
        <p:blipFill rotWithShape="1">
          <a:blip r:embed="rId7">
            <a:alphaModFix/>
          </a:blip>
          <a:srcRect t="90224"/>
          <a:stretch/>
        </p:blipFill>
        <p:spPr>
          <a:xfrm>
            <a:off x="25" y="4643883"/>
            <a:ext cx="9144000" cy="50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835750" y="813150"/>
            <a:ext cx="3127424" cy="351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4"/>
          <p:cNvPicPr preferRelativeResize="0"/>
          <p:nvPr/>
        </p:nvPicPr>
        <p:blipFill rotWithShape="1">
          <a:blip r:embed="rId9">
            <a:alphaModFix/>
          </a:blip>
          <a:srcRect t="16430" b="37815"/>
          <a:stretch/>
        </p:blipFill>
        <p:spPr>
          <a:xfrm>
            <a:off x="599800" y="2263200"/>
            <a:ext cx="1575900" cy="1560600"/>
          </a:xfrm>
          <a:prstGeom prst="roundRect">
            <a:avLst>
              <a:gd name="adj" fmla="val 4996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5"/>
          <p:cNvPicPr preferRelativeResize="0"/>
          <p:nvPr/>
        </p:nvPicPr>
        <p:blipFill rotWithShape="1">
          <a:blip r:embed="rId3">
            <a:alphaModFix/>
          </a:blip>
          <a:srcRect t="20433" b="50313"/>
          <a:stretch/>
        </p:blipFill>
        <p:spPr>
          <a:xfrm>
            <a:off x="0" y="1701000"/>
            <a:ext cx="9144003" cy="179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5"/>
          <p:cNvPicPr preferRelativeResize="0"/>
          <p:nvPr/>
        </p:nvPicPr>
        <p:blipFill rotWithShape="1">
          <a:blip r:embed="rId4">
            <a:alphaModFix amt="22000"/>
          </a:blip>
          <a:srcRect l="38431" b="90876"/>
          <a:stretch/>
        </p:blipFill>
        <p:spPr>
          <a:xfrm>
            <a:off x="0" y="1701000"/>
            <a:ext cx="9144000" cy="179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44275" y="2223775"/>
            <a:ext cx="6055500" cy="7451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63" name="Google Shape;263;p3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48500" y="235400"/>
            <a:ext cx="2847000" cy="5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26125" y="159190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26100" y="3491700"/>
            <a:ext cx="9196251" cy="10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37" y="347724"/>
            <a:ext cx="9144000" cy="4798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6"/>
          <p:cNvPicPr preferRelativeResize="0"/>
          <p:nvPr/>
        </p:nvPicPr>
        <p:blipFill rotWithShape="1">
          <a:blip r:embed="rId4">
            <a:alphaModFix/>
          </a:blip>
          <a:srcRect l="6672" b="87430"/>
          <a:stretch/>
        </p:blipFill>
        <p:spPr>
          <a:xfrm>
            <a:off x="0" y="0"/>
            <a:ext cx="9144000" cy="69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6"/>
          <p:cNvPicPr preferRelativeResize="0"/>
          <p:nvPr/>
        </p:nvPicPr>
        <p:blipFill rotWithShape="1">
          <a:blip r:embed="rId5">
            <a:alphaModFix/>
          </a:blip>
          <a:srcRect t="90224"/>
          <a:stretch/>
        </p:blipFill>
        <p:spPr>
          <a:xfrm>
            <a:off x="25" y="4643883"/>
            <a:ext cx="9144000" cy="502801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6"/>
          <p:cNvSpPr txBox="1"/>
          <p:nvPr/>
        </p:nvSpPr>
        <p:spPr>
          <a:xfrm>
            <a:off x="135375" y="4123150"/>
            <a:ext cx="3487200" cy="461700"/>
          </a:xfrm>
          <a:prstGeom prst="rect">
            <a:avLst/>
          </a:prstGeom>
          <a:noFill/>
          <a:ln>
            <a:noFill/>
          </a:ln>
          <a:effectLst>
            <a:outerShdw blurRad="128588" dist="19050" dir="5400000" algn="bl" rotWithShape="0">
              <a:srgbClr val="000000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" sz="17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SOMOS UNA INDUSTRIA DE PERSONAS </a:t>
            </a:r>
            <a:r>
              <a:rPr lang="es" sz="1700" b="0" i="0" u="none" strike="noStrike" cap="none">
                <a:solidFill>
                  <a:srgbClr val="FFFFFF"/>
                </a:solidFill>
                <a:latin typeface="Poppins Black"/>
                <a:ea typeface="Poppins Black"/>
                <a:cs typeface="Poppins Black"/>
                <a:sym typeface="Poppins Black"/>
              </a:rPr>
              <a:t>NO DE CAMIONES</a:t>
            </a:r>
            <a:endParaRPr sz="1700" b="0" i="0" u="none" strike="noStrike" cap="none">
              <a:solidFill>
                <a:srgbClr val="FFFFFF"/>
              </a:solidFill>
              <a:latin typeface="Poppins Black"/>
              <a:ea typeface="Poppins Black"/>
              <a:cs typeface="Poppins Black"/>
              <a:sym typeface="Poppins Black"/>
            </a:endParaRPr>
          </a:p>
        </p:txBody>
      </p:sp>
      <p:sp>
        <p:nvSpPr>
          <p:cNvPr id="120" name="Google Shape;120;p26"/>
          <p:cNvSpPr txBox="1"/>
          <p:nvPr/>
        </p:nvSpPr>
        <p:spPr>
          <a:xfrm>
            <a:off x="3302700" y="41125"/>
            <a:ext cx="5841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¡NOS ESTAMOS QUEDANDO </a:t>
            </a:r>
            <a:r>
              <a:rPr lang="e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SIN OPERADORES!</a:t>
            </a:r>
            <a:endParaRPr sz="1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6"/>
          <p:cNvSpPr txBox="1"/>
          <p:nvPr/>
        </p:nvSpPr>
        <p:spPr>
          <a:xfrm>
            <a:off x="5034950" y="3304400"/>
            <a:ext cx="33378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" sz="14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MÉXICO</a:t>
            </a:r>
            <a:r>
              <a:rPr lang="es" sz="1400" b="0" i="0" u="none" strike="noStrike" cap="none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 tiene un</a:t>
            </a:r>
            <a:endParaRPr sz="1400" b="0" i="0" u="none" strike="noStrike" cap="none">
              <a:solidFill>
                <a:srgbClr val="28365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" sz="1700" b="0" i="0" u="none" strike="noStrike" cap="none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déficit de 54 mil operadores</a:t>
            </a:r>
            <a:endParaRPr sz="1700" b="0" i="0" u="none" strike="noStrike" cap="none">
              <a:solidFill>
                <a:srgbClr val="28365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122" name="Google Shape;122;p26"/>
          <p:cNvSpPr txBox="1"/>
          <p:nvPr/>
        </p:nvSpPr>
        <p:spPr>
          <a:xfrm>
            <a:off x="4505000" y="686775"/>
            <a:ext cx="4397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1700" b="0" i="0" u="none" strike="noStrike" cap="none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Más de 2,6 millones</a:t>
            </a:r>
            <a:endParaRPr sz="1700" b="0" i="0" u="none" strike="noStrike" cap="none">
              <a:solidFill>
                <a:srgbClr val="283650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14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de puestos de operadores quedaron vacantes en 2021 a nivel mundial</a:t>
            </a:r>
            <a:endParaRPr sz="1400" b="0" i="0" u="none" strike="noStrike" cap="none">
              <a:solidFill>
                <a:srgbClr val="28365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123" name="Google Shape;123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78750" y="1626154"/>
            <a:ext cx="4250201" cy="1582671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6"/>
          <p:cNvSpPr txBox="1"/>
          <p:nvPr/>
        </p:nvSpPr>
        <p:spPr>
          <a:xfrm>
            <a:off x="5388625" y="4454000"/>
            <a:ext cx="36828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" sz="900" b="0" i="0" u="none" strike="noStrike" cap="none">
                <a:solidFill>
                  <a:srgbClr val="2836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IRU Intelligence Briefing, Driver Shortage Global Report (2022)</a:t>
            </a:r>
            <a:endParaRPr sz="900" b="0" i="0" u="none" strike="noStrike" cap="none">
              <a:solidFill>
                <a:srgbClr val="28365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5" name="Google Shape;125;p26"/>
          <p:cNvSpPr txBox="1"/>
          <p:nvPr/>
        </p:nvSpPr>
        <p:spPr>
          <a:xfrm>
            <a:off x="4365800" y="3926450"/>
            <a:ext cx="4676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" sz="1400" b="0" i="0" u="none" strike="noStrike" cap="none">
                <a:solidFill>
                  <a:srgbClr val="0E293E"/>
                </a:solidFill>
                <a:latin typeface="Arial"/>
                <a:ea typeface="Arial"/>
                <a:cs typeface="Arial"/>
                <a:sym typeface="Arial"/>
              </a:rPr>
              <a:t>A nivel global solo el 3% son mujeres y en México 2.4%</a:t>
            </a:r>
            <a:endParaRPr sz="1400" b="0" i="0" u="none" strike="noStrike" cap="none">
              <a:solidFill>
                <a:srgbClr val="0E293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" y="344572"/>
            <a:ext cx="9144000" cy="4798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7"/>
          <p:cNvPicPr preferRelativeResize="0"/>
          <p:nvPr/>
        </p:nvPicPr>
        <p:blipFill rotWithShape="1">
          <a:blip r:embed="rId4">
            <a:alphaModFix/>
          </a:blip>
          <a:srcRect l="6672" b="87430"/>
          <a:stretch/>
        </p:blipFill>
        <p:spPr>
          <a:xfrm>
            <a:off x="0" y="0"/>
            <a:ext cx="9144000" cy="6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7"/>
          <p:cNvSpPr txBox="1"/>
          <p:nvPr/>
        </p:nvSpPr>
        <p:spPr>
          <a:xfrm>
            <a:off x="5412625" y="3502300"/>
            <a:ext cx="30495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6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La inseguridad</a:t>
            </a:r>
            <a:endParaRPr sz="16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s" sz="2100" b="0" i="0" u="none" strike="noStrike" cap="none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ha crecido 16%</a:t>
            </a:r>
            <a:r>
              <a:rPr lang="es" sz="16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 en 2022</a:t>
            </a:r>
            <a:endParaRPr sz="16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" name="Google Shape;133;p27"/>
          <p:cNvSpPr txBox="1"/>
          <p:nvPr/>
        </p:nvSpPr>
        <p:spPr>
          <a:xfrm>
            <a:off x="295275" y="3797275"/>
            <a:ext cx="3654300" cy="846600"/>
          </a:xfrm>
          <a:prstGeom prst="rect">
            <a:avLst/>
          </a:prstGeom>
          <a:noFill/>
          <a:ln>
            <a:noFill/>
          </a:ln>
          <a:effectLst>
            <a:outerShdw blurRad="157163" dist="19050" dir="5400000" algn="bl" rotWithShape="0">
              <a:srgbClr val="000000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s" sz="2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EL QUE SUFRE ES EL </a:t>
            </a:r>
            <a:r>
              <a:rPr lang="es" sz="2200" b="0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OPERADOR</a:t>
            </a:r>
            <a:endParaRPr sz="2200" b="0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134" name="Google Shape;134;p27"/>
          <p:cNvSpPr txBox="1"/>
          <p:nvPr/>
        </p:nvSpPr>
        <p:spPr>
          <a:xfrm>
            <a:off x="2711450" y="90200"/>
            <a:ext cx="6342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0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PROMEDIO MENSUAL DE </a:t>
            </a:r>
            <a:r>
              <a:rPr lang="es" sz="20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ROBOS POR AÑO</a:t>
            </a:r>
            <a:endParaRPr sz="20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Google Shape;135;p27"/>
          <p:cNvPicPr preferRelativeResize="0"/>
          <p:nvPr/>
        </p:nvPicPr>
        <p:blipFill rotWithShape="1">
          <a:blip r:embed="rId5">
            <a:alphaModFix/>
          </a:blip>
          <a:srcRect t="90224"/>
          <a:stretch/>
        </p:blipFill>
        <p:spPr>
          <a:xfrm>
            <a:off x="25" y="4643883"/>
            <a:ext cx="9144000" cy="50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19700" y="704300"/>
            <a:ext cx="3435350" cy="25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7"/>
          <p:cNvSpPr txBox="1"/>
          <p:nvPr/>
        </p:nvSpPr>
        <p:spPr>
          <a:xfrm>
            <a:off x="5149825" y="4465075"/>
            <a:ext cx="3994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 b="0" i="0" u="none" strike="noStrike" cap="none">
                <a:solidFill>
                  <a:srgbClr val="2836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Información de ANERPV (Mayo 2022)</a:t>
            </a:r>
            <a:endParaRPr sz="1000" b="0" i="0" u="none" strike="noStrike" cap="none">
              <a:solidFill>
                <a:srgbClr val="28365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8"/>
          <p:cNvPicPr preferRelativeResize="0"/>
          <p:nvPr/>
        </p:nvPicPr>
        <p:blipFill rotWithShape="1">
          <a:blip r:embed="rId3">
            <a:alphaModFix amt="80000"/>
          </a:blip>
          <a:srcRect/>
          <a:stretch/>
        </p:blipFill>
        <p:spPr>
          <a:xfrm>
            <a:off x="0" y="344906"/>
            <a:ext cx="9144000" cy="479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8"/>
          <p:cNvPicPr preferRelativeResize="0"/>
          <p:nvPr/>
        </p:nvPicPr>
        <p:blipFill rotWithShape="1">
          <a:blip r:embed="rId4">
            <a:alphaModFix/>
          </a:blip>
          <a:srcRect l="6672" b="87430"/>
          <a:stretch/>
        </p:blipFill>
        <p:spPr>
          <a:xfrm>
            <a:off x="0" y="0"/>
            <a:ext cx="9144000" cy="6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8"/>
          <p:cNvSpPr txBox="1">
            <a:spLocks noGrp="1"/>
          </p:cNvSpPr>
          <p:nvPr>
            <p:ph type="title"/>
          </p:nvPr>
        </p:nvSpPr>
        <p:spPr>
          <a:xfrm>
            <a:off x="5328000" y="904613"/>
            <a:ext cx="3638400" cy="9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s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VOLVER </a:t>
            </a:r>
            <a:r>
              <a:rPr lang="es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ASPIRACIONAL</a:t>
            </a:r>
            <a:r>
              <a:rPr lang="es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 LA PROFESIÓN</a:t>
            </a:r>
            <a:endParaRPr>
              <a:solidFill>
                <a:srgbClr val="28365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5" name="Google Shape;145;p28"/>
          <p:cNvSpPr txBox="1"/>
          <p:nvPr/>
        </p:nvSpPr>
        <p:spPr>
          <a:xfrm>
            <a:off x="5437649" y="3101063"/>
            <a:ext cx="34191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s" sz="26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Es responsabilidad de TODOS</a:t>
            </a:r>
            <a:endParaRPr sz="2600" b="0" i="0" u="none" strike="noStrike" cap="none">
              <a:solidFill>
                <a:srgbClr val="0C343D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6" name="Google Shape;146;p28"/>
          <p:cNvSpPr txBox="1"/>
          <p:nvPr/>
        </p:nvSpPr>
        <p:spPr>
          <a:xfrm>
            <a:off x="3282950" y="80675"/>
            <a:ext cx="5742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" sz="18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ATRAER MÁS Y </a:t>
            </a:r>
            <a:r>
              <a:rPr lang="es" sz="18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MEJORES OPERADORES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8"/>
          <p:cNvSpPr txBox="1"/>
          <p:nvPr/>
        </p:nvSpPr>
        <p:spPr>
          <a:xfrm>
            <a:off x="5388625" y="4454000"/>
            <a:ext cx="36828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" sz="900" b="0" i="0" u="none" strike="noStrike" cap="none">
                <a:solidFill>
                  <a:srgbClr val="2836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IRU Intelligence Briefing, Driver Shortage Global Report (2022)</a:t>
            </a:r>
            <a:endParaRPr sz="900" b="0" i="0" u="none" strike="noStrike" cap="none">
              <a:solidFill>
                <a:srgbClr val="28365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48" name="Google Shape;148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67100" y="2114551"/>
            <a:ext cx="1160225" cy="75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8"/>
          <p:cNvPicPr preferRelativeResize="0"/>
          <p:nvPr/>
        </p:nvPicPr>
        <p:blipFill rotWithShape="1">
          <a:blip r:embed="rId6">
            <a:alphaModFix/>
          </a:blip>
          <a:srcRect l="24431" t="-4543" b="8073"/>
          <a:stretch/>
        </p:blipFill>
        <p:spPr>
          <a:xfrm>
            <a:off x="0" y="692700"/>
            <a:ext cx="5327999" cy="4154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8" title="TDR TV | Esto Es Mi Vida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464225" y="1759999"/>
            <a:ext cx="3257950" cy="157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8"/>
          <p:cNvPicPr preferRelativeResize="0"/>
          <p:nvPr/>
        </p:nvPicPr>
        <p:blipFill rotWithShape="1">
          <a:blip r:embed="rId9">
            <a:alphaModFix/>
          </a:blip>
          <a:srcRect t="90224"/>
          <a:stretch/>
        </p:blipFill>
        <p:spPr>
          <a:xfrm>
            <a:off x="25" y="4643883"/>
            <a:ext cx="9144000" cy="502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DR TV _ Esto Es Mi Vida.mp4" descr="TDR TV _ Esto Es Mi Vida.mp4">
            <a:hlinkClick r:id="" action="ppaction://media"/>
            <a:extLst>
              <a:ext uri="{FF2B5EF4-FFF2-40B4-BE49-F238E27FC236}">
                <a16:creationId xmlns:a16="http://schemas.microsoft.com/office/drawing/2014/main" id="{ADCFF4A9-6414-9FD0-A863-C6B8856AEB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/>
        </p:nvSpPr>
        <p:spPr>
          <a:xfrm>
            <a:off x="177925" y="1078050"/>
            <a:ext cx="8788200" cy="6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3400" b="0" i="0" u="none" strike="noStrike" cap="none">
                <a:solidFill>
                  <a:srgbClr val="0E293E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UNA INDUSTRIA DE PERSONAS</a:t>
            </a:r>
            <a:endParaRPr sz="3400" b="0" i="0" u="none" strike="noStrike" cap="none">
              <a:solidFill>
                <a:srgbClr val="0E293E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157" name="Google Shape;157;p29"/>
          <p:cNvSpPr txBox="1"/>
          <p:nvPr/>
        </p:nvSpPr>
        <p:spPr>
          <a:xfrm>
            <a:off x="1488175" y="1597750"/>
            <a:ext cx="61677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" sz="1700" b="0" i="0" u="none" strike="noStrike" cap="none">
                <a:solidFill>
                  <a:srgbClr val="269BA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TENDENCIAS EN EL TRANSPORTE DE CARGA PARA CUBRIR LA DEMANDA</a:t>
            </a:r>
            <a:endParaRPr sz="1000" b="0" i="0" u="none" strike="noStrike" cap="none">
              <a:solidFill>
                <a:srgbClr val="269BA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158" name="Google Shape;158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0575" y="4842850"/>
            <a:ext cx="1975551" cy="243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59" name="Google Shape;159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48500" y="235400"/>
            <a:ext cx="2847000" cy="5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9"/>
          <p:cNvPicPr preferRelativeResize="0"/>
          <p:nvPr/>
        </p:nvPicPr>
        <p:blipFill rotWithShape="1">
          <a:blip r:embed="rId5">
            <a:alphaModFix/>
          </a:blip>
          <a:srcRect t="20433" b="50313"/>
          <a:stretch/>
        </p:blipFill>
        <p:spPr>
          <a:xfrm>
            <a:off x="25" y="2494100"/>
            <a:ext cx="9144003" cy="179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9"/>
          <p:cNvPicPr preferRelativeResize="0"/>
          <p:nvPr/>
        </p:nvPicPr>
        <p:blipFill rotWithShape="1">
          <a:blip r:embed="rId6">
            <a:alphaModFix amt="22000"/>
          </a:blip>
          <a:srcRect l="38431" b="90876"/>
          <a:stretch/>
        </p:blipFill>
        <p:spPr>
          <a:xfrm>
            <a:off x="25" y="2494100"/>
            <a:ext cx="9144000" cy="179070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9"/>
          <p:cNvSpPr txBox="1"/>
          <p:nvPr/>
        </p:nvSpPr>
        <p:spPr>
          <a:xfrm>
            <a:off x="1422900" y="3640250"/>
            <a:ext cx="6298200" cy="585000"/>
          </a:xfrm>
          <a:prstGeom prst="rect">
            <a:avLst/>
          </a:prstGeom>
          <a:noFill/>
          <a:ln>
            <a:noFill/>
          </a:ln>
          <a:effectLst>
            <a:outerShdw blurRad="114300" dist="19050" dir="5400000" algn="bl" rotWithShape="0">
              <a:srgbClr val="000000">
                <a:alpha val="92941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" sz="2500" b="0" i="0" u="none" strike="noStrike" cap="none">
                <a:solidFill>
                  <a:srgbClr val="CCCCCC"/>
                </a:solidFill>
                <a:latin typeface="Roboto Light"/>
                <a:ea typeface="Roboto Light"/>
                <a:cs typeface="Roboto Light"/>
                <a:sym typeface="Roboto Light"/>
              </a:rPr>
              <a:t>Personas + </a:t>
            </a:r>
            <a:r>
              <a:rPr lang="es" sz="2600" b="0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CFDI</a:t>
            </a:r>
            <a:r>
              <a:rPr lang="es" sz="2500" b="0" i="0" u="none" strike="noStrike" cap="none">
                <a:solidFill>
                  <a:srgbClr val="CCCCCC"/>
                </a:solidFill>
                <a:latin typeface="Roboto Light"/>
                <a:ea typeface="Roboto Light"/>
                <a:cs typeface="Roboto Light"/>
                <a:sym typeface="Roboto Light"/>
              </a:rPr>
              <a:t> + Camiones + Precios</a:t>
            </a:r>
            <a:endParaRPr sz="2500" b="0" i="0" u="none" strike="noStrike" cap="none">
              <a:solidFill>
                <a:srgbClr val="CCCCCC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63" name="Google Shape;163;p2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399850" y="2718863"/>
            <a:ext cx="921388" cy="921388"/>
          </a:xfrm>
          <a:prstGeom prst="rect">
            <a:avLst/>
          </a:prstGeom>
          <a:noFill/>
          <a:ln>
            <a:noFill/>
          </a:ln>
          <a:effectLst>
            <a:outerShdw blurRad="171450" algn="bl" rotWithShape="0">
              <a:srgbClr val="000000"/>
            </a:outerShdw>
          </a:effectLst>
        </p:spPr>
      </p:pic>
      <p:pic>
        <p:nvPicPr>
          <p:cNvPr id="164" name="Google Shape;164;p29"/>
          <p:cNvPicPr preferRelativeResize="0"/>
          <p:nvPr/>
        </p:nvPicPr>
        <p:blipFill rotWithShape="1">
          <a:blip r:embed="rId8">
            <a:alphaModFix amt="55000"/>
          </a:blip>
          <a:srcRect/>
          <a:stretch/>
        </p:blipFill>
        <p:spPr>
          <a:xfrm>
            <a:off x="2495525" y="2961750"/>
            <a:ext cx="569400" cy="569400"/>
          </a:xfrm>
          <a:prstGeom prst="rect">
            <a:avLst/>
          </a:prstGeom>
          <a:noFill/>
          <a:ln>
            <a:noFill/>
          </a:ln>
          <a:effectLst>
            <a:outerShdw blurRad="142875" dist="19050" dir="5400000" algn="bl" rotWithShape="0">
              <a:srgbClr val="000000">
                <a:alpha val="95686"/>
              </a:srgbClr>
            </a:outerShdw>
          </a:effectLst>
        </p:spPr>
      </p:pic>
      <p:pic>
        <p:nvPicPr>
          <p:cNvPr id="165" name="Google Shape;165;p29"/>
          <p:cNvPicPr preferRelativeResize="0"/>
          <p:nvPr/>
        </p:nvPicPr>
        <p:blipFill rotWithShape="1">
          <a:blip r:embed="rId9">
            <a:alphaModFix amt="55000"/>
          </a:blip>
          <a:srcRect/>
          <a:stretch/>
        </p:blipFill>
        <p:spPr>
          <a:xfrm>
            <a:off x="4806700" y="2975750"/>
            <a:ext cx="636900" cy="636900"/>
          </a:xfrm>
          <a:prstGeom prst="rect">
            <a:avLst/>
          </a:prstGeom>
          <a:noFill/>
          <a:ln>
            <a:noFill/>
          </a:ln>
          <a:effectLst>
            <a:outerShdw blurRad="285750" dist="19050" dir="5400000" algn="bl" rotWithShape="0">
              <a:srgbClr val="000000">
                <a:alpha val="91764"/>
              </a:srgbClr>
            </a:outerShdw>
          </a:effectLst>
        </p:spPr>
      </p:pic>
      <p:pic>
        <p:nvPicPr>
          <p:cNvPr id="166" name="Google Shape;166;p2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244490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425125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9"/>
          <p:cNvPicPr preferRelativeResize="0"/>
          <p:nvPr/>
        </p:nvPicPr>
        <p:blipFill rotWithShape="1">
          <a:blip r:embed="rId11">
            <a:alphaModFix amt="55000"/>
          </a:blip>
          <a:srcRect/>
          <a:stretch/>
        </p:blipFill>
        <p:spPr>
          <a:xfrm>
            <a:off x="6353675" y="2975750"/>
            <a:ext cx="636900" cy="636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30"/>
          <p:cNvPicPr preferRelativeResize="0"/>
          <p:nvPr/>
        </p:nvPicPr>
        <p:blipFill rotWithShape="1">
          <a:blip r:embed="rId3">
            <a:alphaModFix amt="80000"/>
          </a:blip>
          <a:srcRect/>
          <a:stretch/>
        </p:blipFill>
        <p:spPr>
          <a:xfrm>
            <a:off x="0" y="344906"/>
            <a:ext cx="9144000" cy="479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0"/>
          <p:cNvPicPr preferRelativeResize="0"/>
          <p:nvPr/>
        </p:nvPicPr>
        <p:blipFill rotWithShape="1">
          <a:blip r:embed="rId4">
            <a:alphaModFix/>
          </a:blip>
          <a:srcRect l="6672" b="87430"/>
          <a:stretch/>
        </p:blipFill>
        <p:spPr>
          <a:xfrm>
            <a:off x="0" y="0"/>
            <a:ext cx="9144000" cy="6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0"/>
          <p:cNvSpPr txBox="1">
            <a:spLocks noGrp="1"/>
          </p:cNvSpPr>
          <p:nvPr>
            <p:ph type="body" idx="1"/>
          </p:nvPr>
        </p:nvSpPr>
        <p:spPr>
          <a:xfrm>
            <a:off x="5140325" y="4158375"/>
            <a:ext cx="34194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s" sz="1220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Seguridad De La Información</a:t>
            </a:r>
            <a:endParaRPr sz="1220">
              <a:solidFill>
                <a:srgbClr val="283650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s" sz="1220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80% Es Información del Embarcador</a:t>
            </a:r>
            <a:endParaRPr sz="1220">
              <a:solidFill>
                <a:srgbClr val="28365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176" name="Google Shape;176;p30"/>
          <p:cNvSpPr txBox="1"/>
          <p:nvPr/>
        </p:nvSpPr>
        <p:spPr>
          <a:xfrm>
            <a:off x="4072698" y="61633"/>
            <a:ext cx="4809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5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CFDI</a:t>
            </a:r>
            <a:endParaRPr sz="25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30"/>
          <p:cNvSpPr txBox="1"/>
          <p:nvPr/>
        </p:nvSpPr>
        <p:spPr>
          <a:xfrm>
            <a:off x="4919900" y="3895443"/>
            <a:ext cx="3962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1700" b="0" i="0" u="none" strike="noStrike" cap="none">
                <a:solidFill>
                  <a:srgbClr val="FF0000"/>
                </a:solidFill>
                <a:latin typeface="Roboto Black"/>
                <a:ea typeface="Roboto Black"/>
                <a:cs typeface="Roboto Black"/>
                <a:sym typeface="Roboto Black"/>
              </a:rPr>
              <a:t>HOMOLOGAR</a:t>
            </a:r>
            <a:r>
              <a:rPr lang="es" sz="1700" b="0" i="0" u="none" strike="noStrike" cap="none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 / </a:t>
            </a:r>
            <a:r>
              <a:rPr lang="es" sz="1700" b="0" i="0" u="none" strike="noStrike" cap="none">
                <a:solidFill>
                  <a:srgbClr val="FF0000"/>
                </a:solidFill>
                <a:latin typeface="Roboto Black"/>
                <a:ea typeface="Roboto Black"/>
                <a:cs typeface="Roboto Black"/>
                <a:sym typeface="Roboto Black"/>
              </a:rPr>
              <a:t>ESTANDARIZAR</a:t>
            </a:r>
            <a:endParaRPr sz="1400" b="0" i="0" u="none" strike="noStrike" cap="none">
              <a:solidFill>
                <a:srgbClr val="FF000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178" name="Google Shape;178;p30"/>
          <p:cNvPicPr preferRelativeResize="0"/>
          <p:nvPr/>
        </p:nvPicPr>
        <p:blipFill rotWithShape="1">
          <a:blip r:embed="rId5">
            <a:alphaModFix/>
          </a:blip>
          <a:srcRect t="90224"/>
          <a:stretch/>
        </p:blipFill>
        <p:spPr>
          <a:xfrm>
            <a:off x="25" y="4643883"/>
            <a:ext cx="9144000" cy="50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8550" y="733225"/>
            <a:ext cx="8506899" cy="3608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/>
          <p:nvPr/>
        </p:nvSpPr>
        <p:spPr>
          <a:xfrm>
            <a:off x="177925" y="1078050"/>
            <a:ext cx="8788200" cy="6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s" sz="3400" b="0" i="0" u="none" strike="noStrike" cap="none">
                <a:solidFill>
                  <a:srgbClr val="0E293E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UNA INDUSTRIA DE PERSONAS</a:t>
            </a:r>
            <a:endParaRPr sz="3400" b="0" i="0" u="none" strike="noStrike" cap="none">
              <a:solidFill>
                <a:srgbClr val="0E293E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185" name="Google Shape;185;p31"/>
          <p:cNvSpPr txBox="1"/>
          <p:nvPr/>
        </p:nvSpPr>
        <p:spPr>
          <a:xfrm>
            <a:off x="1488175" y="1597750"/>
            <a:ext cx="6167700" cy="7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s" sz="1700" b="0" i="0" u="none" strike="noStrike" cap="none">
                <a:solidFill>
                  <a:srgbClr val="269BAD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TENDENCIAS EN EL TRANSPORTE DE CARGA PARA CUBRIR LA DEMANDA</a:t>
            </a:r>
            <a:endParaRPr sz="1000" b="0" i="0" u="none" strike="noStrike" cap="none">
              <a:solidFill>
                <a:srgbClr val="269BAD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186" name="Google Shape;18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90575" y="4842850"/>
            <a:ext cx="1975551" cy="243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87" name="Google Shape;187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48500" y="235400"/>
            <a:ext cx="2847000" cy="56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1"/>
          <p:cNvPicPr preferRelativeResize="0"/>
          <p:nvPr/>
        </p:nvPicPr>
        <p:blipFill rotWithShape="1">
          <a:blip r:embed="rId5">
            <a:alphaModFix/>
          </a:blip>
          <a:srcRect t="20433" b="50313"/>
          <a:stretch/>
        </p:blipFill>
        <p:spPr>
          <a:xfrm>
            <a:off x="25" y="2494100"/>
            <a:ext cx="9144003" cy="179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1"/>
          <p:cNvPicPr preferRelativeResize="0"/>
          <p:nvPr/>
        </p:nvPicPr>
        <p:blipFill rotWithShape="1">
          <a:blip r:embed="rId6">
            <a:alphaModFix amt="22000"/>
          </a:blip>
          <a:srcRect l="38431" b="90876"/>
          <a:stretch/>
        </p:blipFill>
        <p:spPr>
          <a:xfrm>
            <a:off x="25" y="2494100"/>
            <a:ext cx="9144000" cy="1790701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31"/>
          <p:cNvSpPr txBox="1"/>
          <p:nvPr/>
        </p:nvSpPr>
        <p:spPr>
          <a:xfrm>
            <a:off x="1422900" y="3640250"/>
            <a:ext cx="6298200" cy="569400"/>
          </a:xfrm>
          <a:prstGeom prst="rect">
            <a:avLst/>
          </a:prstGeom>
          <a:noFill/>
          <a:ln>
            <a:noFill/>
          </a:ln>
          <a:effectLst>
            <a:outerShdw blurRad="142875" dist="19050" dir="5400000" algn="bl" rotWithShape="0">
              <a:srgbClr val="000000">
                <a:alpha val="75686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s" sz="2500" b="0" i="0" u="none" strike="noStrike" cap="none">
                <a:solidFill>
                  <a:srgbClr val="CCCCCC"/>
                </a:solidFill>
                <a:latin typeface="Roboto Light"/>
                <a:ea typeface="Roboto Light"/>
                <a:cs typeface="Roboto Light"/>
                <a:sym typeface="Roboto Light"/>
              </a:rPr>
              <a:t>Personas + CFDI </a:t>
            </a:r>
            <a:r>
              <a:rPr lang="es" sz="25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+ </a:t>
            </a:r>
            <a:r>
              <a:rPr lang="es" sz="2500" b="0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Camiones</a:t>
            </a:r>
            <a:r>
              <a:rPr lang="es" sz="25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r>
              <a:rPr lang="es" sz="2500" b="0" i="0" u="none" strike="noStrike" cap="none">
                <a:solidFill>
                  <a:srgbClr val="D9D9D9"/>
                </a:solidFill>
                <a:latin typeface="Roboto Light"/>
                <a:ea typeface="Roboto Light"/>
                <a:cs typeface="Roboto Light"/>
                <a:sym typeface="Roboto Light"/>
              </a:rPr>
              <a:t>+ Precios</a:t>
            </a:r>
            <a:endParaRPr sz="2500" b="0" i="0" u="none" strike="noStrike" cap="none">
              <a:solidFill>
                <a:srgbClr val="D9D9D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1" name="Google Shape;191;p31"/>
          <p:cNvPicPr preferRelativeResize="0"/>
          <p:nvPr/>
        </p:nvPicPr>
        <p:blipFill rotWithShape="1">
          <a:blip r:embed="rId7">
            <a:alphaModFix amt="56000"/>
          </a:blip>
          <a:srcRect/>
          <a:stretch/>
        </p:blipFill>
        <p:spPr>
          <a:xfrm>
            <a:off x="3601449" y="2927625"/>
            <a:ext cx="667526" cy="667500"/>
          </a:xfrm>
          <a:prstGeom prst="rect">
            <a:avLst/>
          </a:prstGeom>
          <a:noFill/>
          <a:ln>
            <a:noFill/>
          </a:ln>
          <a:effectLst>
            <a:outerShdw blurRad="242888" dist="19050" dir="5400000" algn="bl" rotWithShape="0">
              <a:srgbClr val="000000"/>
            </a:outerShdw>
          </a:effectLst>
        </p:spPr>
      </p:pic>
      <p:pic>
        <p:nvPicPr>
          <p:cNvPr id="192" name="Google Shape;192;p31"/>
          <p:cNvPicPr preferRelativeResize="0"/>
          <p:nvPr/>
        </p:nvPicPr>
        <p:blipFill rotWithShape="1">
          <a:blip r:embed="rId8">
            <a:alphaModFix amt="55000"/>
          </a:blip>
          <a:srcRect/>
          <a:stretch/>
        </p:blipFill>
        <p:spPr>
          <a:xfrm>
            <a:off x="2495525" y="2961750"/>
            <a:ext cx="569400" cy="569400"/>
          </a:xfrm>
          <a:prstGeom prst="rect">
            <a:avLst/>
          </a:prstGeom>
          <a:noFill/>
          <a:ln>
            <a:noFill/>
          </a:ln>
          <a:effectLst>
            <a:outerShdw blurRad="142875" dist="19050" dir="5400000" algn="bl" rotWithShape="0">
              <a:srgbClr val="000000">
                <a:alpha val="95686"/>
              </a:srgbClr>
            </a:outerShdw>
          </a:effectLst>
        </p:spPr>
      </p:pic>
      <p:pic>
        <p:nvPicPr>
          <p:cNvPr id="193" name="Google Shape;193;p3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774900" y="2711188"/>
            <a:ext cx="887462" cy="887462"/>
          </a:xfrm>
          <a:prstGeom prst="rect">
            <a:avLst/>
          </a:prstGeom>
          <a:noFill/>
          <a:ln>
            <a:noFill/>
          </a:ln>
          <a:effectLst>
            <a:outerShdw blurRad="285750" dist="19050" dir="5400000" algn="bl" rotWithShape="0">
              <a:srgbClr val="000000">
                <a:alpha val="91764"/>
              </a:srgbClr>
            </a:outerShdw>
          </a:effectLst>
        </p:spPr>
      </p:pic>
      <p:pic>
        <p:nvPicPr>
          <p:cNvPr id="194" name="Google Shape;194;p3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244490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-26100" y="4251250"/>
            <a:ext cx="9196251" cy="10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1"/>
          <p:cNvPicPr preferRelativeResize="0"/>
          <p:nvPr/>
        </p:nvPicPr>
        <p:blipFill rotWithShape="1">
          <a:blip r:embed="rId11">
            <a:alphaModFix amt="55000"/>
          </a:blip>
          <a:srcRect/>
          <a:stretch/>
        </p:blipFill>
        <p:spPr>
          <a:xfrm>
            <a:off x="6353675" y="2975750"/>
            <a:ext cx="636900" cy="636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32"/>
          <p:cNvPicPr preferRelativeResize="0"/>
          <p:nvPr/>
        </p:nvPicPr>
        <p:blipFill rotWithShape="1">
          <a:blip r:embed="rId3">
            <a:alphaModFix amt="63000"/>
          </a:blip>
          <a:srcRect l="13301" r="25933"/>
          <a:stretch/>
        </p:blipFill>
        <p:spPr>
          <a:xfrm flipH="1">
            <a:off x="3455500" y="230438"/>
            <a:ext cx="5688525" cy="4913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2"/>
          <p:cNvSpPr txBox="1">
            <a:spLocks noGrp="1"/>
          </p:cNvSpPr>
          <p:nvPr>
            <p:ph type="subTitle" idx="1"/>
          </p:nvPr>
        </p:nvSpPr>
        <p:spPr>
          <a:xfrm>
            <a:off x="4635650" y="3989600"/>
            <a:ext cx="4330800" cy="8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000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UNA SOLUCIÓN QUE NOS </a:t>
            </a:r>
            <a:r>
              <a:rPr lang="es" sz="2000">
                <a:solidFill>
                  <a:srgbClr val="283650"/>
                </a:solidFill>
                <a:latin typeface="Roboto Black"/>
                <a:ea typeface="Roboto Black"/>
                <a:cs typeface="Roboto Black"/>
                <a:sym typeface="Roboto Black"/>
              </a:rPr>
              <a:t>CONVIENE A TODOS</a:t>
            </a:r>
            <a:endParaRPr sz="2000">
              <a:solidFill>
                <a:srgbClr val="283650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203" name="Google Shape;203;p32"/>
          <p:cNvPicPr preferRelativeResize="0"/>
          <p:nvPr/>
        </p:nvPicPr>
        <p:blipFill rotWithShape="1">
          <a:blip r:embed="rId4">
            <a:alphaModFix/>
          </a:blip>
          <a:srcRect t="90224"/>
          <a:stretch/>
        </p:blipFill>
        <p:spPr>
          <a:xfrm>
            <a:off x="25" y="4643883"/>
            <a:ext cx="9144000" cy="50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2"/>
          <p:cNvPicPr preferRelativeResize="0"/>
          <p:nvPr/>
        </p:nvPicPr>
        <p:blipFill rotWithShape="1">
          <a:blip r:embed="rId5">
            <a:alphaModFix/>
          </a:blip>
          <a:srcRect t="90224"/>
          <a:stretch/>
        </p:blipFill>
        <p:spPr>
          <a:xfrm>
            <a:off x="25" y="4640700"/>
            <a:ext cx="9144000" cy="50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2"/>
          <p:cNvPicPr preferRelativeResize="0"/>
          <p:nvPr/>
        </p:nvPicPr>
        <p:blipFill rotWithShape="1">
          <a:blip r:embed="rId6">
            <a:alphaModFix/>
          </a:blip>
          <a:srcRect b="87901"/>
          <a:stretch/>
        </p:blipFill>
        <p:spPr>
          <a:xfrm>
            <a:off x="0" y="0"/>
            <a:ext cx="9144000" cy="6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2"/>
          <p:cNvPicPr preferRelativeResize="0"/>
          <p:nvPr/>
        </p:nvPicPr>
        <p:blipFill rotWithShape="1">
          <a:blip r:embed="rId7">
            <a:alphaModFix/>
          </a:blip>
          <a:srcRect l="46293" t="5695" r="46853" b="73644"/>
          <a:stretch/>
        </p:blipFill>
        <p:spPr>
          <a:xfrm>
            <a:off x="4734100" y="1231939"/>
            <a:ext cx="418200" cy="415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7" name="Google Shape;207;p32"/>
          <p:cNvSpPr txBox="1"/>
          <p:nvPr/>
        </p:nvSpPr>
        <p:spPr>
          <a:xfrm>
            <a:off x="5207450" y="1231938"/>
            <a:ext cx="3727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Reducen 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las emisiones de dióxido de carbono (Efecto Invernadero).</a:t>
            </a:r>
            <a:endParaRPr sz="15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8" name="Google Shape;208;p32"/>
          <p:cNvSpPr txBox="1"/>
          <p:nvPr/>
        </p:nvSpPr>
        <p:spPr>
          <a:xfrm>
            <a:off x="5207450" y="1938963"/>
            <a:ext cx="3685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Mejor costo 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operativo.</a:t>
            </a:r>
            <a:endParaRPr sz="15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9" name="Google Shape;209;p32"/>
          <p:cNvPicPr preferRelativeResize="0"/>
          <p:nvPr/>
        </p:nvPicPr>
        <p:blipFill rotWithShape="1">
          <a:blip r:embed="rId7">
            <a:alphaModFix/>
          </a:blip>
          <a:srcRect l="46293" t="5695" r="46853" b="73644"/>
          <a:stretch/>
        </p:blipFill>
        <p:spPr>
          <a:xfrm>
            <a:off x="4734100" y="1906151"/>
            <a:ext cx="418200" cy="4155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10" name="Google Shape;210;p32"/>
          <p:cNvPicPr preferRelativeResize="0"/>
          <p:nvPr/>
        </p:nvPicPr>
        <p:blipFill rotWithShape="1">
          <a:blip r:embed="rId7">
            <a:alphaModFix/>
          </a:blip>
          <a:srcRect l="46293" t="5695" r="46853" b="73644"/>
          <a:stretch/>
        </p:blipFill>
        <p:spPr>
          <a:xfrm>
            <a:off x="4734100" y="2563964"/>
            <a:ext cx="418200" cy="415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11" name="Google Shape;211;p32"/>
          <p:cNvSpPr txBox="1"/>
          <p:nvPr/>
        </p:nvSpPr>
        <p:spPr>
          <a:xfrm>
            <a:off x="5207450" y="2580363"/>
            <a:ext cx="31719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Menores 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emisiones de ruido. </a:t>
            </a:r>
            <a:endParaRPr sz="15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2" name="Google Shape;212;p32"/>
          <p:cNvSpPr txBox="1"/>
          <p:nvPr/>
        </p:nvSpPr>
        <p:spPr>
          <a:xfrm>
            <a:off x="5207450" y="3221750"/>
            <a:ext cx="31719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No contamina 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el suelo y los mantos freáticos. </a:t>
            </a:r>
            <a:endParaRPr sz="15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3" name="Google Shape;213;p32"/>
          <p:cNvPicPr preferRelativeResize="0"/>
          <p:nvPr/>
        </p:nvPicPr>
        <p:blipFill rotWithShape="1">
          <a:blip r:embed="rId7">
            <a:alphaModFix/>
          </a:blip>
          <a:srcRect l="46293" t="5695" r="46853" b="73644"/>
          <a:stretch/>
        </p:blipFill>
        <p:spPr>
          <a:xfrm>
            <a:off x="4734100" y="3221764"/>
            <a:ext cx="418200" cy="415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14" name="Google Shape;214;p32"/>
          <p:cNvSpPr txBox="1">
            <a:spLocks noGrp="1"/>
          </p:cNvSpPr>
          <p:nvPr>
            <p:ph type="subTitle" idx="1"/>
          </p:nvPr>
        </p:nvSpPr>
        <p:spPr>
          <a:xfrm>
            <a:off x="663900" y="841900"/>
            <a:ext cx="28620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1800">
                <a:solidFill>
                  <a:srgbClr val="283650"/>
                </a:solidFill>
                <a:latin typeface="Roboto Light"/>
                <a:ea typeface="Roboto Light"/>
                <a:cs typeface="Roboto Light"/>
                <a:sym typeface="Roboto Light"/>
              </a:rPr>
              <a:t>Antigüedad de la flota en </a:t>
            </a:r>
            <a:r>
              <a:rPr lang="es" sz="1800" b="1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México = 19 años</a:t>
            </a:r>
            <a:endParaRPr sz="1800" b="1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5" name="Google Shape;215;p32"/>
          <p:cNvSpPr txBox="1"/>
          <p:nvPr/>
        </p:nvSpPr>
        <p:spPr>
          <a:xfrm>
            <a:off x="200762" y="3774588"/>
            <a:ext cx="37242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1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Más del 80%</a:t>
            </a:r>
            <a:r>
              <a:rPr lang="es" sz="15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 son Operadores</a:t>
            </a:r>
            <a:endParaRPr sz="15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s" sz="1500" b="0" i="0" u="none" strike="noStrike" cap="none">
                <a:solidFill>
                  <a:srgbClr val="283650"/>
                </a:solidFill>
                <a:latin typeface="Roboto"/>
                <a:ea typeface="Roboto"/>
                <a:cs typeface="Roboto"/>
                <a:sym typeface="Roboto"/>
              </a:rPr>
              <a:t>independientes (Hombre-Camión)</a:t>
            </a:r>
            <a:endParaRPr sz="1500" b="0" i="0" u="none" strike="noStrike" cap="none">
              <a:solidFill>
                <a:srgbClr val="28365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6" name="Google Shape;216;p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3562" y="1717213"/>
            <a:ext cx="3438576" cy="1668951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2"/>
          <p:cNvSpPr txBox="1"/>
          <p:nvPr/>
        </p:nvSpPr>
        <p:spPr>
          <a:xfrm>
            <a:off x="2997201" y="90200"/>
            <a:ext cx="6056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UN PASO CUÁNTICO A LA </a:t>
            </a:r>
            <a:r>
              <a:rPr lang="es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ELECTROMOVILIDAD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2"/>
          <p:cNvSpPr txBox="1"/>
          <p:nvPr/>
        </p:nvSpPr>
        <p:spPr>
          <a:xfrm>
            <a:off x="5207450" y="702400"/>
            <a:ext cx="3074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" sz="1200" b="0" i="0" u="none" strike="noStrike" cap="none">
                <a:solidFill>
                  <a:srgbClr val="0E293E"/>
                </a:solidFill>
                <a:latin typeface="Roboto"/>
                <a:ea typeface="Roboto"/>
                <a:cs typeface="Roboto"/>
                <a:sym typeface="Roboto"/>
              </a:rPr>
              <a:t>BENEFICIOS DEL USO DE </a:t>
            </a:r>
            <a:r>
              <a:rPr lang="es" sz="1200" b="0" i="0" u="none" strike="noStrike" cap="none">
                <a:solidFill>
                  <a:srgbClr val="0E293E"/>
                </a:solidFill>
                <a:latin typeface="Roboto Black"/>
                <a:ea typeface="Roboto Black"/>
                <a:cs typeface="Roboto Black"/>
                <a:sym typeface="Roboto Black"/>
              </a:rPr>
              <a:t>GAS NATURAL</a:t>
            </a:r>
            <a:endParaRPr sz="1200" b="0" i="0" u="none" strike="noStrike" cap="none">
              <a:solidFill>
                <a:srgbClr val="0E293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540</Words>
  <Application>Microsoft Macintosh PowerPoint</Application>
  <PresentationFormat>Presentación en pantalla (16:9)</PresentationFormat>
  <Paragraphs>80</Paragraphs>
  <Slides>12</Slides>
  <Notes>11</Notes>
  <HiddenSlides>0</HiddenSlides>
  <MMClips>1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Roboto Medium</vt:lpstr>
      <vt:lpstr>Poppins Medium</vt:lpstr>
      <vt:lpstr>Roboto Light</vt:lpstr>
      <vt:lpstr>Poppins ExtraBold</vt:lpstr>
      <vt:lpstr>Roboto</vt:lpstr>
      <vt:lpstr>Arial</vt:lpstr>
      <vt:lpstr>Roboto Black</vt:lpstr>
      <vt:lpstr>Helvetica Neue</vt:lpstr>
      <vt:lpstr>Poppins Black</vt:lpstr>
      <vt:lpstr>Simple Light</vt:lpstr>
      <vt:lpstr>Simple Light</vt:lpstr>
      <vt:lpstr>Presentación de PowerPoint</vt:lpstr>
      <vt:lpstr>Presentación de PowerPoint</vt:lpstr>
      <vt:lpstr>Presentación de PowerPoint</vt:lpstr>
      <vt:lpstr>VOLVER ASPIRACIONAL LA PROFESIÓN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Marco Sauza Monroy</cp:lastModifiedBy>
  <cp:revision>1</cp:revision>
  <dcterms:modified xsi:type="dcterms:W3CDTF">2022-07-08T01:46:55Z</dcterms:modified>
</cp:coreProperties>
</file>