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y="6858000" cx="12192000"/>
  <p:notesSz cx="6858000" cy="9144000"/>
  <p:defaultTextStyle>
    <a:defPPr lvl="0">
      <a:defRPr lang="es-MX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DE6CB-1D5F-A448-902D-58B9D2026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90DF8A-92E4-F74F-A3F3-0CAAD395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E12EE1-8C72-E442-94DA-E1E7F3C23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A0CBA-857F-954F-B8F5-88E7BE92B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945BF8-C489-AA49-9989-8AE168CF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138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8D9D2-0535-0643-A67F-90BFE804C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9DDE41-3237-C945-9935-B64390A59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497655-84B4-F442-805C-42980F887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94536C-95FC-D941-AC67-B18B8B31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CC5AB4-1FAA-C44C-BB34-07A63438A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806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4924563-8AA6-E04E-99A1-F6F2FAF0D2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F0E25D-EFDB-0F46-AA8E-A721AAA97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8D5800-217E-7245-887C-212047F67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046C73-5C7A-D24B-B8FD-781F6C60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B4813B-B4B4-AF45-8AA5-86A5D17A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7537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D273B0-1CE7-0349-96D7-F9C24BAC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264080-F614-784F-8165-B53A1B531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73446E-0DB1-1B4F-9B70-0B175FDD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4F87C6-8DD3-5146-9511-F224AE1C2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D69968-EA65-0947-A758-BFB343FD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78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5055F4-1F62-AD4D-8E31-6B0A369D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6C03B8-F136-A44F-9764-000C8625D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2DCF78-748C-5D4C-A58D-477CF070C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854E38-A251-214C-9B55-D776E85B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D0AD64-62CF-4147-976C-7344063F8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468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11D17F-B5AF-824A-B34F-1418E9FB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EC1339-427F-C141-9C9A-7EAB179CF1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D06864-8DB0-104A-9148-5EE8D397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259FCF-0108-1A47-80C4-CD2BCD52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DDBCCA-3499-9E4C-A1A7-1E2BEC958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B47089-1DBB-3549-9E75-17C4C702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229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589984-3AAE-BF46-A329-FBBF59AF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0DA6EC-EDCF-8142-8461-819CFA92A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81C99F-9934-864B-A04E-39A4C8A84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E93B96-D535-8742-B724-D1D21F4DEC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3FD82-16C2-D149-A06C-05ED919EA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DD7D8A1-110F-B149-9DFD-2F395952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757234D-A298-5A4C-820E-F0F3094AB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818AED5-B797-1E4C-BA92-1A45F4199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555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32145-7776-CC46-8528-A4E94980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C3E8D0-D76C-9344-9884-D8C7D6C0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0303461-33B0-F341-B518-ACFB4DEC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70D0EC3-05C3-804C-A17F-078917E9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51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8DC2218-D189-3749-809E-F9F7B452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0F640-4664-6342-8FFA-0E1A9B16A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13165A-9DA3-DF4B-9F00-A1305ED0B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18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8AE20-249E-7445-85CE-5F229B79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04975B-C251-A145-8665-67195AA5D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1ACC79-2937-724A-9C2B-42C48F28C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3F23F3-D08D-7F48-B860-303C9C12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7CBABD-1710-F044-8DD9-45338F4B3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62CBDE-5406-654D-8CA2-F2F539037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711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ABCB31-25FA-C64F-A76D-5F8545FA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68660BA-E083-B64F-8459-8B8DBC1B4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202375-5F6A-D544-AB52-C3AF885B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3D266D-1BDB-C144-8785-5D2046B4E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DAC511-502A-E941-B3D6-83565E5A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86CCA9-39A0-BC44-824D-699D4333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9261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E3D7692-DECC-8643-8EDD-2A237ADB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912321-FB12-B747-8E6E-1377F7B1F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32BBF8-5144-9C4E-93C5-3ED6529B5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E504-500A-AF4A-B3B7-016EC181A329}" type="datetimeFigureOut">
              <a:rPr lang="es-MX" smtClean="0"/>
              <a:t>07/07/2022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FC2C48-4035-FC4A-B471-29D120862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161748-4C43-5942-8DDC-0BB32DD8D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199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2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E89494C-07C8-FED7-E5EB-6585247B28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1" t="-1248" r="33160" b="1248"/>
          <a:stretch/>
        </p:blipFill>
        <p:spPr>
          <a:xfrm>
            <a:off x="13972" y="-53164"/>
            <a:ext cx="5668355" cy="6405680"/>
          </a:xfrm>
          <a:prstGeom prst="rect">
            <a:avLst/>
          </a:prstGeom>
        </p:spPr>
      </p:pic>
      <p:sp>
        <p:nvSpPr>
          <p:cNvPr id="3" name="Google Shape;184;p30">
            <a:extLst>
              <a:ext uri="{FF2B5EF4-FFF2-40B4-BE49-F238E27FC236}">
                <a16:creationId xmlns:a16="http://schemas.microsoft.com/office/drawing/2014/main" id="{8372CB07-4FFF-CF3E-7758-6C191037AB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60869" y="314016"/>
            <a:ext cx="34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MX" b="1" dirty="0"/>
              <a:t>Tendencias</a:t>
            </a:r>
            <a:endParaRPr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CAF3A85-CCF8-5CFC-5528-5CE37B5DE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0869" y="1407875"/>
            <a:ext cx="6209212" cy="377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26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4;p30">
            <a:extLst>
              <a:ext uri="{FF2B5EF4-FFF2-40B4-BE49-F238E27FC236}">
                <a16:creationId xmlns:a16="http://schemas.microsoft.com/office/drawing/2014/main" id="{90704459-4EF9-B896-D0DF-62458D975B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3841" y="392393"/>
            <a:ext cx="3475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MX" b="1" dirty="0"/>
              <a:t>E-Commerce</a:t>
            </a:r>
            <a:endParaRPr b="1" dirty="0"/>
          </a:p>
        </p:txBody>
      </p:sp>
      <p:sp>
        <p:nvSpPr>
          <p:cNvPr id="3" name="Google Shape;184;p30">
            <a:extLst>
              <a:ext uri="{FF2B5EF4-FFF2-40B4-BE49-F238E27FC236}">
                <a16:creationId xmlns:a16="http://schemas.microsoft.com/office/drawing/2014/main" id="{6ADD2AE1-5029-19EB-41EE-2D9F2B777755}"/>
              </a:ext>
            </a:extLst>
          </p:cNvPr>
          <p:cNvSpPr txBox="1">
            <a:spLocks/>
          </p:cNvSpPr>
          <p:nvPr/>
        </p:nvSpPr>
        <p:spPr>
          <a:xfrm>
            <a:off x="243841" y="1411295"/>
            <a:ext cx="8090262" cy="48827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b="1" dirty="0"/>
              <a:t>Cultura de la inmediatez</a:t>
            </a:r>
          </a:p>
          <a:p>
            <a:r>
              <a:rPr lang="es-MX" sz="2000" dirty="0"/>
              <a:t>	Velocidad en la información y tiempos de servicio</a:t>
            </a:r>
          </a:p>
          <a:p>
            <a:endParaRPr lang="es-MX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b="1" dirty="0"/>
              <a:t>Omnicanalidad </a:t>
            </a:r>
          </a:p>
          <a:p>
            <a:r>
              <a:rPr lang="es-MX" sz="2800" dirty="0"/>
              <a:t>	</a:t>
            </a:r>
            <a:r>
              <a:rPr lang="es-MX" sz="2000" dirty="0"/>
              <a:t>Modelos de atención y servicio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100" dirty="0"/>
          </a:p>
          <a:p>
            <a:endParaRPr lang="es-MX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b="1" dirty="0"/>
              <a:t>Entrega perfecta</a:t>
            </a:r>
          </a:p>
          <a:p>
            <a:pPr lvl="1"/>
            <a:r>
              <a:rPr lang="es-MX" sz="2000" dirty="0">
                <a:latin typeface="Calibri Light (Títulos)"/>
              </a:rPr>
              <a:t>	Coordinación de toda la cadena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b="1" dirty="0"/>
              <a:t>Logística Inversa</a:t>
            </a:r>
          </a:p>
          <a:p>
            <a:r>
              <a:rPr lang="es-MX" sz="2000" dirty="0"/>
              <a:t>	Condiciones para retornar al punto de origen</a:t>
            </a:r>
            <a:endParaRPr lang="es-MX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 b="1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r>
              <a:rPr lang="es-MX" sz="2000" dirty="0"/>
              <a:t>	</a:t>
            </a:r>
            <a:endParaRPr lang="es-MX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500" dirty="0"/>
          </a:p>
          <a:p>
            <a:r>
              <a:rPr lang="es-MX" sz="2800" dirty="0"/>
              <a:t>	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53A8813-8C5C-D481-04E4-BDDE3F8F1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359" y="1097279"/>
            <a:ext cx="3579223" cy="519675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004FCDC-2AF0-CAFA-B333-7E03D6EF13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359" y="1102420"/>
            <a:ext cx="956909" cy="23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64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4;p30">
            <a:extLst>
              <a:ext uri="{FF2B5EF4-FFF2-40B4-BE49-F238E27FC236}">
                <a16:creationId xmlns:a16="http://schemas.microsoft.com/office/drawing/2014/main" id="{673B1420-18F4-BD7C-5266-BB712331A6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3840" y="392393"/>
            <a:ext cx="643563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MX" b="1" dirty="0"/>
              <a:t>E-Commerce </a:t>
            </a:r>
            <a:br>
              <a:rPr lang="es-MX" b="1" dirty="0"/>
            </a:br>
            <a:r>
              <a:rPr lang="es-MX" sz="3200" b="1" dirty="0"/>
              <a:t>Consecuencias Logísticas – Visión LTL </a:t>
            </a:r>
            <a:endParaRPr b="1" dirty="0"/>
          </a:p>
        </p:txBody>
      </p:sp>
      <p:sp>
        <p:nvSpPr>
          <p:cNvPr id="3" name="Google Shape;184;p30">
            <a:extLst>
              <a:ext uri="{FF2B5EF4-FFF2-40B4-BE49-F238E27FC236}">
                <a16:creationId xmlns:a16="http://schemas.microsoft.com/office/drawing/2014/main" id="{6AAD72E3-B25C-B28B-CD40-16C11FE8F9BD}"/>
              </a:ext>
            </a:extLst>
          </p:cNvPr>
          <p:cNvSpPr txBox="1">
            <a:spLocks/>
          </p:cNvSpPr>
          <p:nvPr/>
        </p:nvSpPr>
        <p:spPr>
          <a:xfrm>
            <a:off x="243841" y="1794473"/>
            <a:ext cx="7284010" cy="42318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Inversiones importantes</a:t>
            </a:r>
          </a:p>
          <a:p>
            <a:r>
              <a:rPr lang="es-MX" sz="1800" dirty="0"/>
              <a:t>	Cross Dock, Equipo Motriz, Tecnología, Capital Humano</a:t>
            </a:r>
          </a:p>
          <a:p>
            <a:endParaRPr lang="es-MX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Crecimiento y eficiencia Ultima Milla </a:t>
            </a:r>
          </a:p>
          <a:p>
            <a:r>
              <a:rPr lang="es-MX" sz="2400" dirty="0"/>
              <a:t>	</a:t>
            </a:r>
            <a:r>
              <a:rPr lang="es-MX" sz="1800" dirty="0"/>
              <a:t>Consolidación, planeación recorridos, aprovechamiento </a:t>
            </a:r>
            <a:r>
              <a:rPr lang="es-MX" sz="1800" dirty="0" err="1"/>
              <a:t>diesel</a:t>
            </a:r>
            <a:r>
              <a:rPr lang="es-MX" sz="18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4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Empaque como experiencia de compra</a:t>
            </a:r>
          </a:p>
          <a:p>
            <a:r>
              <a:rPr lang="es-MX" sz="1800" dirty="0"/>
              <a:t>	Inversión en condiciones de embalaje</a:t>
            </a:r>
            <a:endParaRPr lang="es-MX" sz="1800" b="1" dirty="0"/>
          </a:p>
          <a:p>
            <a:endParaRPr lang="es-MX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Intercambio de información en la cadena de valor</a:t>
            </a:r>
          </a:p>
          <a:p>
            <a:r>
              <a:rPr lang="es-MX" sz="1800" dirty="0"/>
              <a:t>	</a:t>
            </a:r>
            <a:r>
              <a:rPr lang="es-MX" sz="1600" dirty="0"/>
              <a:t>Fabricantes, comercializador, agentes logísticos, transportistas, cliente final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400" b="1" dirty="0"/>
          </a:p>
          <a:p>
            <a:endParaRPr lang="es-MX" sz="24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 err="1"/>
              <a:t>Fullfilment</a:t>
            </a:r>
            <a:endParaRPr lang="es-MX" sz="2400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4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400" b="1" dirty="0"/>
          </a:p>
          <a:p>
            <a:endParaRPr lang="es-MX" sz="1800" dirty="0"/>
          </a:p>
          <a:p>
            <a:endParaRPr lang="es-MX" sz="1800" dirty="0"/>
          </a:p>
          <a:p>
            <a:endParaRPr lang="es-MX" sz="1800" dirty="0"/>
          </a:p>
          <a:p>
            <a:endParaRPr lang="es-MX" sz="1800" dirty="0"/>
          </a:p>
          <a:p>
            <a:endParaRPr lang="es-MX" sz="1800" dirty="0"/>
          </a:p>
          <a:p>
            <a:r>
              <a:rPr lang="es-MX" sz="1800" dirty="0"/>
              <a:t>	</a:t>
            </a:r>
            <a:endParaRPr lang="es-MX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400" dirty="0"/>
          </a:p>
          <a:p>
            <a:r>
              <a:rPr lang="es-MX" sz="2400" dirty="0"/>
              <a:t>	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CC95D1-9DBD-AC36-CD56-560C007A7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851" y="1247775"/>
            <a:ext cx="4664149" cy="512677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BE933F4-D06E-5BA6-933B-C81E67D33D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851" y="1275944"/>
            <a:ext cx="956909" cy="23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68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4;p30">
            <a:extLst>
              <a:ext uri="{FF2B5EF4-FFF2-40B4-BE49-F238E27FC236}">
                <a16:creationId xmlns:a16="http://schemas.microsoft.com/office/drawing/2014/main" id="{673B1420-18F4-BD7C-5266-BB712331A6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3840" y="392393"/>
            <a:ext cx="643563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MX" b="1" dirty="0"/>
              <a:t>Transporte</a:t>
            </a:r>
            <a:r>
              <a:rPr lang="es-MX" sz="4400" b="1" dirty="0"/>
              <a:t> </a:t>
            </a:r>
            <a:br>
              <a:rPr lang="es-MX" sz="4400" b="1" dirty="0"/>
            </a:br>
            <a:r>
              <a:rPr lang="es-MX" sz="3200" b="1" dirty="0"/>
              <a:t>Consecuencias Logísticas – Visión LTL </a:t>
            </a:r>
            <a:br>
              <a:rPr lang="es-MX" b="1" dirty="0"/>
            </a:br>
            <a:endParaRPr b="1" dirty="0"/>
          </a:p>
        </p:txBody>
      </p:sp>
      <p:sp>
        <p:nvSpPr>
          <p:cNvPr id="3" name="Google Shape;184;p30">
            <a:extLst>
              <a:ext uri="{FF2B5EF4-FFF2-40B4-BE49-F238E27FC236}">
                <a16:creationId xmlns:a16="http://schemas.microsoft.com/office/drawing/2014/main" id="{6AAD72E3-B25C-B28B-CD40-16C11FE8F9BD}"/>
              </a:ext>
            </a:extLst>
          </p:cNvPr>
          <p:cNvSpPr txBox="1">
            <a:spLocks/>
          </p:cNvSpPr>
          <p:nvPr/>
        </p:nvSpPr>
        <p:spPr>
          <a:xfrm>
            <a:off x="243840" y="1694897"/>
            <a:ext cx="7379703" cy="465908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Conectividad con clientes </a:t>
            </a:r>
          </a:p>
          <a:p>
            <a:r>
              <a:rPr lang="es-MX" sz="1800" dirty="0"/>
              <a:t>	Intercambio de información tiempo real </a:t>
            </a:r>
          </a:p>
          <a:p>
            <a:endParaRPr lang="es-MX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Tracking</a:t>
            </a:r>
          </a:p>
          <a:p>
            <a:r>
              <a:rPr lang="es-MX" sz="1800" dirty="0"/>
              <a:t>	Visibilidad en cada movimiento. Estatus mercancía.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Modelos de </a:t>
            </a:r>
            <a:r>
              <a:rPr lang="es-MX" sz="2400" b="1" dirty="0" err="1"/>
              <a:t>pricing</a:t>
            </a:r>
            <a:endParaRPr lang="es-MX" sz="2400" b="1" dirty="0"/>
          </a:p>
          <a:p>
            <a:r>
              <a:rPr lang="es-MX" sz="2400" b="1" dirty="0"/>
              <a:t>	</a:t>
            </a:r>
            <a:r>
              <a:rPr lang="es-MX" sz="1800" dirty="0"/>
              <a:t>Diferenciación por mercancía, fragilidad, distancia</a:t>
            </a:r>
          </a:p>
          <a:p>
            <a:endParaRPr lang="es-MX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Capacitación Operadores</a:t>
            </a:r>
          </a:p>
          <a:p>
            <a:r>
              <a:rPr lang="es-MX" sz="2400" dirty="0"/>
              <a:t>	</a:t>
            </a:r>
            <a:r>
              <a:rPr lang="es-MX" sz="1800" dirty="0"/>
              <a:t>Diversidad de servicios – distinta atención</a:t>
            </a:r>
            <a:endParaRPr lang="es-MX" sz="1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400" b="1" dirty="0"/>
              <a:t>Torre de Control &amp; Data </a:t>
            </a:r>
            <a:r>
              <a:rPr lang="es-MX" sz="2400" b="1" dirty="0" err="1"/>
              <a:t>Analytics</a:t>
            </a:r>
            <a:r>
              <a:rPr lang="es-MX" sz="2400" b="1" dirty="0"/>
              <a:t> – Machine </a:t>
            </a:r>
            <a:r>
              <a:rPr lang="es-MX" sz="2400" b="1" dirty="0" err="1"/>
              <a:t>Learning</a:t>
            </a:r>
            <a:endParaRPr lang="es-MX" sz="2400" b="1" dirty="0"/>
          </a:p>
          <a:p>
            <a:r>
              <a:rPr lang="es-MX" sz="2400" dirty="0"/>
              <a:t>	</a:t>
            </a:r>
            <a:r>
              <a:rPr lang="es-MX" sz="1800" dirty="0"/>
              <a:t> Predictibilidad, planeación y ejecución</a:t>
            </a:r>
            <a:endParaRPr lang="es-MX" sz="1800" b="1" dirty="0"/>
          </a:p>
          <a:p>
            <a:r>
              <a:rPr lang="es-MX" sz="2000" dirty="0"/>
              <a:t>	</a:t>
            </a:r>
            <a:endParaRPr lang="es-MX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500" b="1" dirty="0"/>
          </a:p>
          <a:p>
            <a:endParaRPr lang="es-MX" sz="2800" b="1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5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MX" sz="2800" b="1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endParaRPr lang="es-MX" sz="2000" dirty="0"/>
          </a:p>
          <a:p>
            <a:r>
              <a:rPr lang="es-MX" sz="2000" dirty="0"/>
              <a:t>	</a:t>
            </a:r>
            <a:endParaRPr lang="es-MX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MX" sz="500" dirty="0"/>
          </a:p>
          <a:p>
            <a:r>
              <a:rPr lang="es-MX" sz="2800" dirty="0"/>
              <a:t>	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AF351FB-0F8B-792F-61A4-316533603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3983"/>
            <a:ext cx="12192000" cy="50401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C52015F-A3B1-58E5-2E15-9C8C45C8B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375" y="43108"/>
            <a:ext cx="2934788" cy="104691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9E00C8CF-38FC-F563-A957-B4ADE20EA2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492" y="1855551"/>
            <a:ext cx="5695507" cy="295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44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716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