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961" r:id="rId4"/>
    <p:sldId id="260" r:id="rId5"/>
    <p:sldId id="297" r:id="rId6"/>
    <p:sldId id="258" r:id="rId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77"/>
    <p:restoredTop sz="94574"/>
  </p:normalViewPr>
  <p:slideViewPr>
    <p:cSldViewPr snapToGrid="0" snapToObjects="1">
      <p:cViewPr varScale="1">
        <p:scale>
          <a:sx n="93" d="100"/>
          <a:sy n="93" d="100"/>
        </p:scale>
        <p:origin x="208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DE6CB-1D5F-A448-902D-58B9D2026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90DF8A-92E4-F74F-A3F3-0CAAD395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E12EE1-8C72-E442-94DA-E1E7F3C23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A0CBA-857F-954F-B8F5-88E7BE92B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945BF8-C489-AA49-9989-8AE168CF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138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8D9D2-0535-0643-A67F-90BFE804C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9DDE41-3237-C945-9935-B64390A59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497655-84B4-F442-805C-42980F887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94536C-95FC-D941-AC67-B18B8B31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CC5AB4-1FAA-C44C-BB34-07A63438A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806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4924563-8AA6-E04E-99A1-F6F2FAF0D2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F0E25D-EFDB-0F46-AA8E-A721AAA97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8D5800-217E-7245-887C-212047F67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046C73-5C7A-D24B-B8FD-781F6C60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B4813B-B4B4-AF45-8AA5-86A5D17A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7537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BB5B198-42A8-47F4-B7A6-121DD74B58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857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B6FF24-7EBC-4B7F-849E-C72444EAA6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377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FAF412B-47FF-4EEA-A824-0F96285ED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246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9E33CFF-C4F2-4455-A864-22EBA859B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346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A3A6E40-F9E1-4C9A-BBC2-4F30AFB5A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1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D273B0-1CE7-0349-96D7-F9C24BAC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264080-F614-784F-8165-B53A1B531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73446E-0DB1-1B4F-9B70-0B175FDD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4F87C6-8DD3-5146-9511-F224AE1C2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D69968-EA65-0947-A758-BFB343FD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78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5055F4-1F62-AD4D-8E31-6B0A369D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6C03B8-F136-A44F-9764-000C8625D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2DCF78-748C-5D4C-A58D-477CF070C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854E38-A251-214C-9B55-D776E85B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D0AD64-62CF-4147-976C-7344063F8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468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11D17F-B5AF-824A-B34F-1418E9FB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EC1339-427F-C141-9C9A-7EAB179CF1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D06864-8DB0-104A-9148-5EE8D397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259FCF-0108-1A47-80C4-CD2BCD52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DDBCCA-3499-9E4C-A1A7-1E2BEC958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B47089-1DBB-3549-9E75-17C4C702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229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589984-3AAE-BF46-A329-FBBF59AF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0DA6EC-EDCF-8142-8461-819CFA92A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81C99F-9934-864B-A04E-39A4C8A84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E93B96-D535-8742-B724-D1D21F4DEC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3FD82-16C2-D149-A06C-05ED919EA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DD7D8A1-110F-B149-9DFD-2F395952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757234D-A298-5A4C-820E-F0F3094AB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818AED5-B797-1E4C-BA92-1A45F4199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555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32145-7776-CC46-8528-A4E94980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C3E8D0-D76C-9344-9884-D8C7D6C0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0303461-33B0-F341-B518-ACFB4DEC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70D0EC3-05C3-804C-A17F-078917E9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51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8DC2218-D189-3749-809E-F9F7B452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0F640-4664-6342-8FFA-0E1A9B16A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13165A-9DA3-DF4B-9F00-A1305ED0B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18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8AE20-249E-7445-85CE-5F229B79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04975B-C251-A145-8665-67195AA5D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1ACC79-2937-724A-9C2B-42C48F28C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3F23F3-D08D-7F48-B860-303C9C12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7CBABD-1710-F044-8DD9-45338F4B3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62CBDE-5406-654D-8CA2-F2F539037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711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ABCB31-25FA-C64F-A76D-5F8545FA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68660BA-E083-B64F-8459-8B8DBC1B4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202375-5F6A-D544-AB52-C3AF885B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3D266D-1BDB-C144-8785-5D2046B4E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DAC511-502A-E941-B3D6-83565E5A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86CCA9-39A0-BC44-824D-699D4333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9261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E3D7692-DECC-8643-8EDD-2A237ADB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912321-FB12-B747-8E6E-1377F7B1F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32BBF8-5144-9C4E-93C5-3ED6529B5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FC2C48-4035-FC4A-B471-29D120862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161748-4C43-5942-8DDC-0BB32DD8D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199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A26A53D-AA03-4A39-9A3E-8612B535E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0320" y="6184900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87E9EE60-8B2A-498F-9192-D95052977B37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51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2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784064C4-6DE9-58C0-C9DA-9ADCA8471A4F}"/>
              </a:ext>
            </a:extLst>
          </p:cNvPr>
          <p:cNvSpPr/>
          <p:nvPr/>
        </p:nvSpPr>
        <p:spPr>
          <a:xfrm>
            <a:off x="0" y="1078496"/>
            <a:ext cx="12208040" cy="22090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1B2FDF96-70BB-7021-87A8-9CC0FAC439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10" r="3262" b="-5040"/>
          <a:stretch/>
        </p:blipFill>
        <p:spPr>
          <a:xfrm>
            <a:off x="0" y="3580937"/>
            <a:ext cx="6248835" cy="2387515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2A5D2542-E02C-8F72-6D9C-3F455DA584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079" r="1369" b="34448"/>
          <a:stretch/>
        </p:blipFill>
        <p:spPr>
          <a:xfrm>
            <a:off x="6255639" y="3580937"/>
            <a:ext cx="5944405" cy="225933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BFDD6E-3581-AD37-9C6F-3236157CC8B2}"/>
              </a:ext>
            </a:extLst>
          </p:cNvPr>
          <p:cNvSpPr txBox="1"/>
          <p:nvPr/>
        </p:nvSpPr>
        <p:spPr>
          <a:xfrm>
            <a:off x="833377" y="1305882"/>
            <a:ext cx="101394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bg1"/>
                </a:solidFill>
                <a:latin typeface="Century Gothic" panose="020B0502020202020204" pitchFamily="34" charset="0"/>
              </a:rPr>
              <a:t>Panel:</a:t>
            </a:r>
          </a:p>
          <a:p>
            <a:pPr algn="ctr"/>
            <a:r>
              <a:rPr lang="es-MX" sz="3600" dirty="0">
                <a:solidFill>
                  <a:schemeClr val="bg1"/>
                </a:solidFill>
                <a:latin typeface="Century Gothic" panose="020B0502020202020204" pitchFamily="34" charset="0"/>
              </a:rPr>
              <a:t>El transporte Multimodal como Detonador del Desarrollo Logístico en México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F060785-B5F3-27EA-5727-77AE955B5DD6}"/>
              </a:ext>
            </a:extLst>
          </p:cNvPr>
          <p:cNvSpPr txBox="1"/>
          <p:nvPr/>
        </p:nvSpPr>
        <p:spPr>
          <a:xfrm>
            <a:off x="2590459" y="5872392"/>
            <a:ext cx="6264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srgbClr val="054C60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MODERADOR: FRANCISCO KIM</a:t>
            </a:r>
          </a:p>
        </p:txBody>
      </p:sp>
    </p:spTree>
    <p:extLst>
      <p:ext uri="{BB962C8B-B14F-4D97-AF65-F5344CB8AC3E}">
        <p14:creationId xmlns:p14="http://schemas.microsoft.com/office/powerpoint/2010/main" val="1529878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106">
            <a:extLst>
              <a:ext uri="{FF2B5EF4-FFF2-40B4-BE49-F238E27FC236}">
                <a16:creationId xmlns:a16="http://schemas.microsoft.com/office/drawing/2014/main" id="{12C84143-3C86-2181-1B63-4D7AB1C590FD}"/>
              </a:ext>
            </a:extLst>
          </p:cNvPr>
          <p:cNvGrpSpPr/>
          <p:nvPr/>
        </p:nvGrpSpPr>
        <p:grpSpPr>
          <a:xfrm>
            <a:off x="4386377" y="233178"/>
            <a:ext cx="3217139" cy="5357394"/>
            <a:chOff x="835023" y="1829529"/>
            <a:chExt cx="2359027" cy="4148135"/>
          </a:xfrm>
        </p:grpSpPr>
        <p:grpSp>
          <p:nvGrpSpPr>
            <p:cNvPr id="92" name="Group 107">
              <a:extLst>
                <a:ext uri="{FF2B5EF4-FFF2-40B4-BE49-F238E27FC236}">
                  <a16:creationId xmlns:a16="http://schemas.microsoft.com/office/drawing/2014/main" id="{1DDA667A-4790-95CB-0A93-F92B964258F0}"/>
                </a:ext>
              </a:extLst>
            </p:cNvPr>
            <p:cNvGrpSpPr/>
            <p:nvPr/>
          </p:nvGrpSpPr>
          <p:grpSpPr>
            <a:xfrm>
              <a:off x="835023" y="1829529"/>
              <a:ext cx="2359027" cy="4148135"/>
              <a:chOff x="835023" y="2065271"/>
              <a:chExt cx="2359027" cy="4148135"/>
            </a:xfrm>
          </p:grpSpPr>
          <p:sp>
            <p:nvSpPr>
              <p:cNvPr id="96" name="Rectangle: Rounded Corners 111">
                <a:extLst>
                  <a:ext uri="{FF2B5EF4-FFF2-40B4-BE49-F238E27FC236}">
                    <a16:creationId xmlns:a16="http://schemas.microsoft.com/office/drawing/2014/main" id="{6695EAB7-12C3-33DC-FCD4-A65E2DFBF088}"/>
                  </a:ext>
                </a:extLst>
              </p:cNvPr>
              <p:cNvSpPr/>
              <p:nvPr/>
            </p:nvSpPr>
            <p:spPr>
              <a:xfrm>
                <a:off x="835023" y="3206682"/>
                <a:ext cx="2235200" cy="3006724"/>
              </a:xfrm>
              <a:prstGeom prst="roundRect">
                <a:avLst>
                  <a:gd name="adj" fmla="val 14418"/>
                </a:avLst>
              </a:prstGeom>
              <a:noFill/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3500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: Rounded Corners 112">
                <a:extLst>
                  <a:ext uri="{FF2B5EF4-FFF2-40B4-BE49-F238E27FC236}">
                    <a16:creationId xmlns:a16="http://schemas.microsoft.com/office/drawing/2014/main" id="{F5C2F56F-5F22-0695-A53E-51D9221F6916}"/>
                  </a:ext>
                </a:extLst>
              </p:cNvPr>
              <p:cNvSpPr/>
              <p:nvPr/>
            </p:nvSpPr>
            <p:spPr>
              <a:xfrm>
                <a:off x="958850" y="3076576"/>
                <a:ext cx="2235200" cy="3006724"/>
              </a:xfrm>
              <a:prstGeom prst="roundRect">
                <a:avLst>
                  <a:gd name="adj" fmla="val 11861"/>
                </a:avLst>
              </a:prstGeom>
              <a:solidFill>
                <a:schemeClr val="tx1">
                  <a:alpha val="11000"/>
                </a:schemeClr>
              </a:soli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8" name="Group 114">
                <a:extLst>
                  <a:ext uri="{FF2B5EF4-FFF2-40B4-BE49-F238E27FC236}">
                    <a16:creationId xmlns:a16="http://schemas.microsoft.com/office/drawing/2014/main" id="{D40355C0-B8FF-F963-3F47-23B7F25E0BD9}"/>
                  </a:ext>
                </a:extLst>
              </p:cNvPr>
              <p:cNvGrpSpPr/>
              <p:nvPr/>
            </p:nvGrpSpPr>
            <p:grpSpPr>
              <a:xfrm>
                <a:off x="1157287" y="2065271"/>
                <a:ext cx="1838326" cy="1838326"/>
                <a:chOff x="1157287" y="2065271"/>
                <a:chExt cx="1838326" cy="1838326"/>
              </a:xfrm>
            </p:grpSpPr>
            <p:sp>
              <p:nvSpPr>
                <p:cNvPr id="99" name="Circle: Hollow 116">
                  <a:extLst>
                    <a:ext uri="{FF2B5EF4-FFF2-40B4-BE49-F238E27FC236}">
                      <a16:creationId xmlns:a16="http://schemas.microsoft.com/office/drawing/2014/main" id="{FA5F944E-0FF1-A9F3-CEF1-25A454C030A0}"/>
                    </a:ext>
                  </a:extLst>
                </p:cNvPr>
                <p:cNvSpPr/>
                <p:nvPr/>
              </p:nvSpPr>
              <p:spPr>
                <a:xfrm>
                  <a:off x="1276350" y="2184334"/>
                  <a:ext cx="1600200" cy="1600200"/>
                </a:xfrm>
                <a:prstGeom prst="donut">
                  <a:avLst>
                    <a:gd name="adj" fmla="val 1201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Circle: Hollow 117">
                  <a:extLst>
                    <a:ext uri="{FF2B5EF4-FFF2-40B4-BE49-F238E27FC236}">
                      <a16:creationId xmlns:a16="http://schemas.microsoft.com/office/drawing/2014/main" id="{F73939AA-0E99-5CFC-1288-CCB240DAD843}"/>
                    </a:ext>
                  </a:extLst>
                </p:cNvPr>
                <p:cNvSpPr/>
                <p:nvPr/>
              </p:nvSpPr>
              <p:spPr>
                <a:xfrm>
                  <a:off x="1157287" y="2065271"/>
                  <a:ext cx="1838326" cy="1838326"/>
                </a:xfrm>
                <a:prstGeom prst="donut">
                  <a:avLst>
                    <a:gd name="adj" fmla="val 23321"/>
                  </a:avLst>
                </a:prstGeom>
                <a:gradFill flip="none" rotWithShape="1">
                  <a:gsLst>
                    <a:gs pos="100000">
                      <a:srgbClr val="6E87D6"/>
                    </a:gs>
                    <a:gs pos="50000">
                      <a:srgbClr val="48C4EE">
                        <a:alpha val="85000"/>
                      </a:srgbClr>
                    </a:gs>
                    <a:gs pos="0">
                      <a:srgbClr val="00FFCC">
                        <a:alpha val="70000"/>
                      </a:srgbClr>
                    </a:gs>
                  </a:gsLst>
                  <a:lin ang="5400000" scaled="1"/>
                  <a:tileRect/>
                </a:gradFill>
                <a:ln/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3" name="TextBox 108">
              <a:extLst>
                <a:ext uri="{FF2B5EF4-FFF2-40B4-BE49-F238E27FC236}">
                  <a16:creationId xmlns:a16="http://schemas.microsoft.com/office/drawing/2014/main" id="{B819F341-7D31-AF93-1FF3-5C66822E003D}"/>
                </a:ext>
              </a:extLst>
            </p:cNvPr>
            <p:cNvSpPr txBox="1"/>
            <p:nvPr/>
          </p:nvSpPr>
          <p:spPr>
            <a:xfrm flipH="1">
              <a:off x="958850" y="3744079"/>
              <a:ext cx="2235200" cy="5251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María Marisa </a:t>
              </a:r>
              <a:r>
                <a:rPr kumimoji="0" lang="en-US" sz="1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Abarca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Hernández</a:t>
              </a:r>
            </a:p>
          </p:txBody>
        </p:sp>
        <p:sp>
          <p:nvSpPr>
            <p:cNvPr id="94" name="TextBox 109">
              <a:extLst>
                <a:ext uri="{FF2B5EF4-FFF2-40B4-BE49-F238E27FC236}">
                  <a16:creationId xmlns:a16="http://schemas.microsoft.com/office/drawing/2014/main" id="{395F1278-9EEF-D0C6-C00C-F5695D5CAE20}"/>
                </a:ext>
              </a:extLst>
            </p:cNvPr>
            <p:cNvSpPr txBox="1"/>
            <p:nvPr/>
          </p:nvSpPr>
          <p:spPr>
            <a:xfrm flipH="1">
              <a:off x="938947" y="4269114"/>
              <a:ext cx="2235200" cy="3070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i="1" kern="0" dirty="0" err="1">
                  <a:solidFill>
                    <a:srgbClr val="66FFFF"/>
                  </a:solidFill>
                  <a:latin typeface="Century Gothic" panose="020B0502020202020204" pitchFamily="34" charset="0"/>
                </a:rPr>
                <a:t>Capitán</a:t>
              </a:r>
              <a:r>
                <a:rPr lang="en-US" sz="1600" i="1" kern="0" dirty="0">
                  <a:solidFill>
                    <a:srgbClr val="66FFFF"/>
                  </a:solidFill>
                  <a:latin typeface="Century Gothic" panose="020B0502020202020204" pitchFamily="34" charset="0"/>
                </a:rPr>
                <a:t> de Altura</a:t>
              </a:r>
            </a:p>
          </p:txBody>
        </p:sp>
        <p:sp>
          <p:nvSpPr>
            <p:cNvPr id="95" name="TextBox 110">
              <a:extLst>
                <a:ext uri="{FF2B5EF4-FFF2-40B4-BE49-F238E27FC236}">
                  <a16:creationId xmlns:a16="http://schemas.microsoft.com/office/drawing/2014/main" id="{362C4D47-1E6F-15B1-013A-C462DA772B08}"/>
                </a:ext>
              </a:extLst>
            </p:cNvPr>
            <p:cNvSpPr txBox="1"/>
            <p:nvPr/>
          </p:nvSpPr>
          <p:spPr>
            <a:xfrm flipH="1">
              <a:off x="1081515" y="4531795"/>
              <a:ext cx="1998660" cy="124761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 </a:t>
              </a: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Directora</a:t>
              </a: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Ejecutiva</a:t>
              </a: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de</a:t>
              </a:r>
            </a:p>
            <a:p>
              <a:pPr algn="ctr">
                <a:defRPr/>
              </a:pP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Proyectos</a:t>
              </a: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Prioritarios</a:t>
              </a:r>
              <a:endParaRPr lang="en-US" kern="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algn="ctr">
                <a:defRPr/>
              </a:pP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Marítimo-Portuarios</a:t>
              </a:r>
              <a:endParaRPr lang="en-US" kern="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SECRETARÍA DE MARINA</a:t>
              </a:r>
            </a:p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CGPMM </a:t>
              </a:r>
            </a:p>
          </p:txBody>
        </p:sp>
      </p:grpSp>
      <p:grpSp>
        <p:nvGrpSpPr>
          <p:cNvPr id="101" name="Group 106">
            <a:extLst>
              <a:ext uri="{FF2B5EF4-FFF2-40B4-BE49-F238E27FC236}">
                <a16:creationId xmlns:a16="http://schemas.microsoft.com/office/drawing/2014/main" id="{CE2C7B82-55FD-0944-2CA5-184FB6952F61}"/>
              </a:ext>
            </a:extLst>
          </p:cNvPr>
          <p:cNvGrpSpPr/>
          <p:nvPr/>
        </p:nvGrpSpPr>
        <p:grpSpPr>
          <a:xfrm>
            <a:off x="361006" y="886763"/>
            <a:ext cx="3208573" cy="5328843"/>
            <a:chOff x="835023" y="1829529"/>
            <a:chExt cx="2359027" cy="4148135"/>
          </a:xfrm>
        </p:grpSpPr>
        <p:grpSp>
          <p:nvGrpSpPr>
            <p:cNvPr id="102" name="Group 107">
              <a:extLst>
                <a:ext uri="{FF2B5EF4-FFF2-40B4-BE49-F238E27FC236}">
                  <a16:creationId xmlns:a16="http://schemas.microsoft.com/office/drawing/2014/main" id="{85178C42-702C-E85A-9110-15AF2CB64CBD}"/>
                </a:ext>
              </a:extLst>
            </p:cNvPr>
            <p:cNvGrpSpPr/>
            <p:nvPr/>
          </p:nvGrpSpPr>
          <p:grpSpPr>
            <a:xfrm>
              <a:off x="835023" y="1829529"/>
              <a:ext cx="2359027" cy="4148135"/>
              <a:chOff x="835023" y="2065271"/>
              <a:chExt cx="2359027" cy="4148135"/>
            </a:xfrm>
          </p:grpSpPr>
          <p:sp>
            <p:nvSpPr>
              <p:cNvPr id="106" name="Rectangle: Rounded Corners 111">
                <a:extLst>
                  <a:ext uri="{FF2B5EF4-FFF2-40B4-BE49-F238E27FC236}">
                    <a16:creationId xmlns:a16="http://schemas.microsoft.com/office/drawing/2014/main" id="{8E6972E1-D06F-7A65-97CA-BCD0E0D72574}"/>
                  </a:ext>
                </a:extLst>
              </p:cNvPr>
              <p:cNvSpPr/>
              <p:nvPr/>
            </p:nvSpPr>
            <p:spPr>
              <a:xfrm>
                <a:off x="835023" y="3206682"/>
                <a:ext cx="2235200" cy="3006724"/>
              </a:xfrm>
              <a:prstGeom prst="roundRect">
                <a:avLst>
                  <a:gd name="adj" fmla="val 14418"/>
                </a:avLst>
              </a:prstGeom>
              <a:noFill/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3500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: Rounded Corners 112">
                <a:extLst>
                  <a:ext uri="{FF2B5EF4-FFF2-40B4-BE49-F238E27FC236}">
                    <a16:creationId xmlns:a16="http://schemas.microsoft.com/office/drawing/2014/main" id="{ABEAB489-B31F-5C2F-28FB-BC5F4FF72BC8}"/>
                  </a:ext>
                </a:extLst>
              </p:cNvPr>
              <p:cNvSpPr/>
              <p:nvPr/>
            </p:nvSpPr>
            <p:spPr>
              <a:xfrm>
                <a:off x="958850" y="3076576"/>
                <a:ext cx="2235200" cy="3006724"/>
              </a:xfrm>
              <a:prstGeom prst="roundRect">
                <a:avLst>
                  <a:gd name="adj" fmla="val 11861"/>
                </a:avLst>
              </a:prstGeom>
              <a:solidFill>
                <a:schemeClr val="tx1">
                  <a:alpha val="11000"/>
                </a:schemeClr>
              </a:soli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8" name="Group 114">
                <a:extLst>
                  <a:ext uri="{FF2B5EF4-FFF2-40B4-BE49-F238E27FC236}">
                    <a16:creationId xmlns:a16="http://schemas.microsoft.com/office/drawing/2014/main" id="{8A12A730-1FEE-0B79-0CAE-B5B81BA188FC}"/>
                  </a:ext>
                </a:extLst>
              </p:cNvPr>
              <p:cNvGrpSpPr/>
              <p:nvPr/>
            </p:nvGrpSpPr>
            <p:grpSpPr>
              <a:xfrm>
                <a:off x="1157287" y="2065271"/>
                <a:ext cx="1838326" cy="1838326"/>
                <a:chOff x="1157287" y="2065271"/>
                <a:chExt cx="1838326" cy="1838326"/>
              </a:xfrm>
            </p:grpSpPr>
            <p:sp>
              <p:nvSpPr>
                <p:cNvPr id="109" name="Circle: Hollow 116">
                  <a:extLst>
                    <a:ext uri="{FF2B5EF4-FFF2-40B4-BE49-F238E27FC236}">
                      <a16:creationId xmlns:a16="http://schemas.microsoft.com/office/drawing/2014/main" id="{3C02AC23-9236-AAFE-4DDD-85D0EAD8784E}"/>
                    </a:ext>
                  </a:extLst>
                </p:cNvPr>
                <p:cNvSpPr/>
                <p:nvPr/>
              </p:nvSpPr>
              <p:spPr>
                <a:xfrm>
                  <a:off x="1276350" y="2184334"/>
                  <a:ext cx="1600200" cy="1600200"/>
                </a:xfrm>
                <a:prstGeom prst="donut">
                  <a:avLst>
                    <a:gd name="adj" fmla="val 1201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Circle: Hollow 117">
                  <a:extLst>
                    <a:ext uri="{FF2B5EF4-FFF2-40B4-BE49-F238E27FC236}">
                      <a16:creationId xmlns:a16="http://schemas.microsoft.com/office/drawing/2014/main" id="{E8CD8229-87DB-23E6-D731-93E18EA16F6C}"/>
                    </a:ext>
                  </a:extLst>
                </p:cNvPr>
                <p:cNvSpPr/>
                <p:nvPr/>
              </p:nvSpPr>
              <p:spPr>
                <a:xfrm>
                  <a:off x="1157287" y="2065271"/>
                  <a:ext cx="1838326" cy="1838326"/>
                </a:xfrm>
                <a:prstGeom prst="donut">
                  <a:avLst>
                    <a:gd name="adj" fmla="val 23321"/>
                  </a:avLst>
                </a:prstGeom>
                <a:gradFill flip="none" rotWithShape="1">
                  <a:gsLst>
                    <a:gs pos="100000">
                      <a:srgbClr val="6E87D6"/>
                    </a:gs>
                    <a:gs pos="50000">
                      <a:srgbClr val="48C4EE">
                        <a:alpha val="85000"/>
                      </a:srgbClr>
                    </a:gs>
                    <a:gs pos="0">
                      <a:srgbClr val="00FFCC">
                        <a:alpha val="70000"/>
                      </a:srgbClr>
                    </a:gs>
                  </a:gsLst>
                  <a:lin ang="5400000" scaled="1"/>
                  <a:tileRect/>
                </a:gradFill>
                <a:ln/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3" name="TextBox 108">
              <a:extLst>
                <a:ext uri="{FF2B5EF4-FFF2-40B4-BE49-F238E27FC236}">
                  <a16:creationId xmlns:a16="http://schemas.microsoft.com/office/drawing/2014/main" id="{8BF713E6-0003-6A44-6006-0172CAA66AA3}"/>
                </a:ext>
              </a:extLst>
            </p:cNvPr>
            <p:cNvSpPr txBox="1"/>
            <p:nvPr/>
          </p:nvSpPr>
          <p:spPr>
            <a:xfrm flipH="1">
              <a:off x="958850" y="3744079"/>
              <a:ext cx="2235200" cy="28614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Francisco </a:t>
              </a:r>
              <a:r>
                <a:rPr lang="en-US" sz="1800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Fabila</a:t>
              </a:r>
              <a:r>
                <a:rPr lang="en-US" sz="1800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Rubio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4" name="TextBox 109">
              <a:extLst>
                <a:ext uri="{FF2B5EF4-FFF2-40B4-BE49-F238E27FC236}">
                  <a16:creationId xmlns:a16="http://schemas.microsoft.com/office/drawing/2014/main" id="{4C649C10-3F62-2F21-308F-6C545D995427}"/>
                </a:ext>
              </a:extLst>
            </p:cNvPr>
            <p:cNvSpPr txBox="1"/>
            <p:nvPr/>
          </p:nvSpPr>
          <p:spPr>
            <a:xfrm flipH="1">
              <a:off x="938947" y="4269114"/>
              <a:ext cx="2235200" cy="2927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i="1" kern="0" dirty="0" err="1">
                  <a:solidFill>
                    <a:srgbClr val="66FFFF"/>
                  </a:solidFill>
                  <a:latin typeface="Century Gothic" panose="020B0502020202020204" pitchFamily="34" charset="0"/>
                </a:rPr>
                <a:t>Gerente</a:t>
              </a:r>
              <a:r>
                <a:rPr lang="en-US" sz="1600" i="1" kern="0" dirty="0">
                  <a:solidFill>
                    <a:srgbClr val="66FFFF"/>
                  </a:solidFill>
                  <a:latin typeface="Century Gothic" panose="020B0502020202020204" pitchFamily="34" charset="0"/>
                </a:rPr>
                <a:t> General</a:t>
              </a:r>
            </a:p>
          </p:txBody>
        </p:sp>
        <p:sp>
          <p:nvSpPr>
            <p:cNvPr id="105" name="TextBox 110">
              <a:extLst>
                <a:ext uri="{FF2B5EF4-FFF2-40B4-BE49-F238E27FC236}">
                  <a16:creationId xmlns:a16="http://schemas.microsoft.com/office/drawing/2014/main" id="{BF91E5A5-F0DF-941F-73F0-D4DE77FD758F}"/>
                </a:ext>
              </a:extLst>
            </p:cNvPr>
            <p:cNvSpPr txBox="1"/>
            <p:nvPr/>
          </p:nvSpPr>
          <p:spPr>
            <a:xfrm flipH="1">
              <a:off x="1081515" y="4531795"/>
              <a:ext cx="1998660" cy="1247618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Ferrocarril</a:t>
              </a: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 y Terminal Valle de México</a:t>
              </a:r>
            </a:p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FTVM</a:t>
              </a:r>
            </a:p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FERROVALLE</a:t>
              </a:r>
            </a:p>
          </p:txBody>
        </p:sp>
      </p:grpSp>
      <p:grpSp>
        <p:nvGrpSpPr>
          <p:cNvPr id="111" name="Group 106">
            <a:extLst>
              <a:ext uri="{FF2B5EF4-FFF2-40B4-BE49-F238E27FC236}">
                <a16:creationId xmlns:a16="http://schemas.microsoft.com/office/drawing/2014/main" id="{5E9BC191-6868-3624-3D38-E7C0E095B565}"/>
              </a:ext>
            </a:extLst>
          </p:cNvPr>
          <p:cNvGrpSpPr/>
          <p:nvPr/>
        </p:nvGrpSpPr>
        <p:grpSpPr>
          <a:xfrm>
            <a:off x="8310741" y="903134"/>
            <a:ext cx="3184993" cy="5312472"/>
            <a:chOff x="835023" y="1829529"/>
            <a:chExt cx="2359027" cy="4148135"/>
          </a:xfrm>
        </p:grpSpPr>
        <p:grpSp>
          <p:nvGrpSpPr>
            <p:cNvPr id="112" name="Group 107">
              <a:extLst>
                <a:ext uri="{FF2B5EF4-FFF2-40B4-BE49-F238E27FC236}">
                  <a16:creationId xmlns:a16="http://schemas.microsoft.com/office/drawing/2014/main" id="{6CEC5A22-737D-8EF5-F9FB-5514BB3B345F}"/>
                </a:ext>
              </a:extLst>
            </p:cNvPr>
            <p:cNvGrpSpPr/>
            <p:nvPr/>
          </p:nvGrpSpPr>
          <p:grpSpPr>
            <a:xfrm>
              <a:off x="835023" y="1829529"/>
              <a:ext cx="2359027" cy="4148135"/>
              <a:chOff x="835023" y="2065271"/>
              <a:chExt cx="2359027" cy="4148135"/>
            </a:xfrm>
          </p:grpSpPr>
          <p:sp>
            <p:nvSpPr>
              <p:cNvPr id="116" name="Rectangle: Rounded Corners 111">
                <a:extLst>
                  <a:ext uri="{FF2B5EF4-FFF2-40B4-BE49-F238E27FC236}">
                    <a16:creationId xmlns:a16="http://schemas.microsoft.com/office/drawing/2014/main" id="{434D05B3-04AF-1298-DDAE-AA1A8212C533}"/>
                  </a:ext>
                </a:extLst>
              </p:cNvPr>
              <p:cNvSpPr/>
              <p:nvPr/>
            </p:nvSpPr>
            <p:spPr>
              <a:xfrm>
                <a:off x="835023" y="3206682"/>
                <a:ext cx="2235200" cy="3006724"/>
              </a:xfrm>
              <a:prstGeom prst="roundRect">
                <a:avLst>
                  <a:gd name="adj" fmla="val 14418"/>
                </a:avLst>
              </a:prstGeom>
              <a:noFill/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3500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Rectangle: Rounded Corners 112">
                <a:extLst>
                  <a:ext uri="{FF2B5EF4-FFF2-40B4-BE49-F238E27FC236}">
                    <a16:creationId xmlns:a16="http://schemas.microsoft.com/office/drawing/2014/main" id="{6FCEB8B1-850F-A19A-D226-25FE726DE008}"/>
                  </a:ext>
                </a:extLst>
              </p:cNvPr>
              <p:cNvSpPr/>
              <p:nvPr/>
            </p:nvSpPr>
            <p:spPr>
              <a:xfrm>
                <a:off x="958850" y="3076576"/>
                <a:ext cx="2235200" cy="3006724"/>
              </a:xfrm>
              <a:prstGeom prst="roundRect">
                <a:avLst>
                  <a:gd name="adj" fmla="val 11861"/>
                </a:avLst>
              </a:prstGeom>
              <a:solidFill>
                <a:schemeClr val="tx1">
                  <a:alpha val="11000"/>
                </a:schemeClr>
              </a:soli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8" name="Group 114">
                <a:extLst>
                  <a:ext uri="{FF2B5EF4-FFF2-40B4-BE49-F238E27FC236}">
                    <a16:creationId xmlns:a16="http://schemas.microsoft.com/office/drawing/2014/main" id="{2A0E8FE9-8EA8-00B1-EF54-FD1FD5AFAB82}"/>
                  </a:ext>
                </a:extLst>
              </p:cNvPr>
              <p:cNvGrpSpPr/>
              <p:nvPr/>
            </p:nvGrpSpPr>
            <p:grpSpPr>
              <a:xfrm>
                <a:off x="1157287" y="2065271"/>
                <a:ext cx="1838326" cy="1838326"/>
                <a:chOff x="1157287" y="2065271"/>
                <a:chExt cx="1838326" cy="1838326"/>
              </a:xfrm>
            </p:grpSpPr>
            <p:sp>
              <p:nvSpPr>
                <p:cNvPr id="119" name="Circle: Hollow 116">
                  <a:extLst>
                    <a:ext uri="{FF2B5EF4-FFF2-40B4-BE49-F238E27FC236}">
                      <a16:creationId xmlns:a16="http://schemas.microsoft.com/office/drawing/2014/main" id="{95B80A9F-1558-0D5F-F030-C2BD7DDC1A1B}"/>
                    </a:ext>
                  </a:extLst>
                </p:cNvPr>
                <p:cNvSpPr/>
                <p:nvPr/>
              </p:nvSpPr>
              <p:spPr>
                <a:xfrm>
                  <a:off x="1276350" y="2184334"/>
                  <a:ext cx="1600200" cy="1600200"/>
                </a:xfrm>
                <a:prstGeom prst="donut">
                  <a:avLst>
                    <a:gd name="adj" fmla="val 1201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Circle: Hollow 117">
                  <a:extLst>
                    <a:ext uri="{FF2B5EF4-FFF2-40B4-BE49-F238E27FC236}">
                      <a16:creationId xmlns:a16="http://schemas.microsoft.com/office/drawing/2014/main" id="{ADFE0540-C687-2FE9-B874-D622AEE73860}"/>
                    </a:ext>
                  </a:extLst>
                </p:cNvPr>
                <p:cNvSpPr/>
                <p:nvPr/>
              </p:nvSpPr>
              <p:spPr>
                <a:xfrm>
                  <a:off x="1157287" y="2065271"/>
                  <a:ext cx="1838326" cy="1838326"/>
                </a:xfrm>
                <a:prstGeom prst="donut">
                  <a:avLst>
                    <a:gd name="adj" fmla="val 23321"/>
                  </a:avLst>
                </a:prstGeom>
                <a:gradFill flip="none" rotWithShape="1">
                  <a:gsLst>
                    <a:gs pos="100000">
                      <a:srgbClr val="6E87D6"/>
                    </a:gs>
                    <a:gs pos="50000">
                      <a:srgbClr val="48C4EE">
                        <a:alpha val="85000"/>
                      </a:srgbClr>
                    </a:gs>
                    <a:gs pos="0">
                      <a:srgbClr val="00FFCC">
                        <a:alpha val="70000"/>
                      </a:srgbClr>
                    </a:gs>
                  </a:gsLst>
                  <a:lin ang="5400000" scaled="1"/>
                  <a:tileRect/>
                </a:gradFill>
                <a:ln/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3" name="TextBox 108">
              <a:extLst>
                <a:ext uri="{FF2B5EF4-FFF2-40B4-BE49-F238E27FC236}">
                  <a16:creationId xmlns:a16="http://schemas.microsoft.com/office/drawing/2014/main" id="{32245F71-38C2-41BF-EF24-207A078881F9}"/>
                </a:ext>
              </a:extLst>
            </p:cNvPr>
            <p:cNvSpPr txBox="1"/>
            <p:nvPr/>
          </p:nvSpPr>
          <p:spPr>
            <a:xfrm flipH="1">
              <a:off x="958850" y="3744079"/>
              <a:ext cx="2235200" cy="28614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Jorge </a:t>
              </a:r>
              <a:r>
                <a:rPr lang="en-US" sz="1800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Monzalvo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4" name="TextBox 109">
              <a:extLst>
                <a:ext uri="{FF2B5EF4-FFF2-40B4-BE49-F238E27FC236}">
                  <a16:creationId xmlns:a16="http://schemas.microsoft.com/office/drawing/2014/main" id="{63240204-50E5-5322-DCB4-737D204831E1}"/>
                </a:ext>
              </a:extLst>
            </p:cNvPr>
            <p:cNvSpPr txBox="1"/>
            <p:nvPr/>
          </p:nvSpPr>
          <p:spPr>
            <a:xfrm flipH="1">
              <a:off x="938947" y="4269114"/>
              <a:ext cx="2235200" cy="54078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i="1" kern="0" dirty="0">
                  <a:solidFill>
                    <a:srgbClr val="66FFFF"/>
                  </a:solidFill>
                  <a:latin typeface="Century Gothic" panose="020B0502020202020204" pitchFamily="34" charset="0"/>
                </a:rPr>
                <a:t>Customer Experience, Middle America Area</a:t>
              </a:r>
            </a:p>
          </p:txBody>
        </p:sp>
        <p:sp>
          <p:nvSpPr>
            <p:cNvPr id="115" name="TextBox 110">
              <a:extLst>
                <a:ext uri="{FF2B5EF4-FFF2-40B4-BE49-F238E27FC236}">
                  <a16:creationId xmlns:a16="http://schemas.microsoft.com/office/drawing/2014/main" id="{82476796-672F-6E5D-3964-949AED362A53}"/>
                </a:ext>
              </a:extLst>
            </p:cNvPr>
            <p:cNvSpPr txBox="1"/>
            <p:nvPr/>
          </p:nvSpPr>
          <p:spPr>
            <a:xfrm flipH="1">
              <a:off x="1072144" y="4905352"/>
              <a:ext cx="2008612" cy="765476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Maersk de México y </a:t>
              </a:r>
              <a:r>
                <a:rPr lang="en-US" kern="0" dirty="0" err="1">
                  <a:solidFill>
                    <a:prstClr val="white"/>
                  </a:solidFill>
                  <a:latin typeface="Century Gothic" panose="020B0502020202020204" pitchFamily="34" charset="0"/>
                </a:rPr>
                <a:t>Centroamérica</a:t>
              </a:r>
              <a:endParaRPr lang="en-US" kern="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  <a:p>
              <a:pPr algn="ctr">
                <a:defRPr/>
              </a:pPr>
              <a:r>
                <a:rPr lang="en-US" kern="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MAERSK </a:t>
              </a:r>
            </a:p>
          </p:txBody>
        </p:sp>
      </p:grpSp>
      <p:pic>
        <p:nvPicPr>
          <p:cNvPr id="121" name="Imagen 120">
            <a:extLst>
              <a:ext uri="{FF2B5EF4-FFF2-40B4-BE49-F238E27FC236}">
                <a16:creationId xmlns:a16="http://schemas.microsoft.com/office/drawing/2014/main" id="{3FB9F2BA-8A6A-F553-9D3D-185130550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285" y="569394"/>
            <a:ext cx="1809255" cy="1701800"/>
          </a:xfrm>
          <a:prstGeom prst="ellipse">
            <a:avLst/>
          </a:prstGeom>
        </p:spPr>
      </p:pic>
      <p:pic>
        <p:nvPicPr>
          <p:cNvPr id="122" name="Imagen 121">
            <a:extLst>
              <a:ext uri="{FF2B5EF4-FFF2-40B4-BE49-F238E27FC236}">
                <a16:creationId xmlns:a16="http://schemas.microsoft.com/office/drawing/2014/main" id="{98129E95-E479-3CFD-381B-2AA17BE09B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07" t="11033" r="6602" b="6460"/>
          <a:stretch/>
        </p:blipFill>
        <p:spPr>
          <a:xfrm>
            <a:off x="1158567" y="1214768"/>
            <a:ext cx="1784485" cy="1770914"/>
          </a:xfrm>
          <a:prstGeom prst="ellipse">
            <a:avLst/>
          </a:prstGeom>
        </p:spPr>
      </p:pic>
      <p:pic>
        <p:nvPicPr>
          <p:cNvPr id="123" name="Imagen 122">
            <a:extLst>
              <a:ext uri="{FF2B5EF4-FFF2-40B4-BE49-F238E27FC236}">
                <a16:creationId xmlns:a16="http://schemas.microsoft.com/office/drawing/2014/main" id="{25966088-263C-9708-2E00-7A8E4B45A8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69" t="4695" r="2790"/>
          <a:stretch/>
        </p:blipFill>
        <p:spPr>
          <a:xfrm>
            <a:off x="9100434" y="1246980"/>
            <a:ext cx="1812158" cy="1738702"/>
          </a:xfrm>
          <a:prstGeom prst="ellipse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3C52FE29-AE2C-A787-FECA-8D40DC101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387001"/>
            <a:ext cx="12192000" cy="484509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B5F6A243-6A92-D744-BA18-4486F34C6E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768" r="116" b="9262"/>
          <a:stretch/>
        </p:blipFill>
        <p:spPr>
          <a:xfrm>
            <a:off x="10459879" y="6414557"/>
            <a:ext cx="1535878" cy="44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68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rm">
            <a:extLst>
              <a:ext uri="{FF2B5EF4-FFF2-40B4-BE49-F238E27FC236}">
                <a16:creationId xmlns:a16="http://schemas.microsoft.com/office/drawing/2014/main" id="{E75E132A-1FCB-46E7-B10B-50A234905F32}"/>
              </a:ext>
            </a:extLst>
          </p:cNvPr>
          <p:cNvSpPr/>
          <p:nvPr/>
        </p:nvSpPr>
        <p:spPr>
          <a:xfrm rot="5400000" flipH="1" flipV="1">
            <a:off x="6508656" y="2997060"/>
            <a:ext cx="1194235" cy="564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763" y="16195"/>
                </a:lnTo>
                <a:cubicBezTo>
                  <a:pt x="19322" y="14525"/>
                  <a:pt x="21600" y="12663"/>
                  <a:pt x="21600" y="10800"/>
                </a:cubicBezTo>
                <a:cubicBezTo>
                  <a:pt x="21600" y="8937"/>
                  <a:pt x="19322" y="7073"/>
                  <a:pt x="14763" y="5404"/>
                </a:cubicBez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2">
                <a:alpha val="50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IBM Plex Sans Regular"/>
              <a:ea typeface="+mn-ea"/>
              <a:cs typeface="+mn-cs"/>
            </a:endParaRPr>
          </a:p>
        </p:txBody>
      </p:sp>
      <p:sp>
        <p:nvSpPr>
          <p:cNvPr id="25" name="Form">
            <a:extLst>
              <a:ext uri="{FF2B5EF4-FFF2-40B4-BE49-F238E27FC236}">
                <a16:creationId xmlns:a16="http://schemas.microsoft.com/office/drawing/2014/main" id="{01534C55-19F8-46C2-A59B-35D2E2358863}"/>
              </a:ext>
            </a:extLst>
          </p:cNvPr>
          <p:cNvSpPr/>
          <p:nvPr/>
        </p:nvSpPr>
        <p:spPr>
          <a:xfrm rot="16200000" flipH="1">
            <a:off x="10641232" y="-2311937"/>
            <a:ext cx="1179244" cy="5578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763" y="16195"/>
                </a:lnTo>
                <a:cubicBezTo>
                  <a:pt x="19322" y="14525"/>
                  <a:pt x="21600" y="12663"/>
                  <a:pt x="21600" y="10800"/>
                </a:cubicBezTo>
                <a:cubicBezTo>
                  <a:pt x="21600" y="8937"/>
                  <a:pt x="19322" y="7073"/>
                  <a:pt x="14763" y="5404"/>
                </a:cubicBez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2">
                <a:alpha val="50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IBM Plex Sans Regular"/>
              <a:ea typeface="+mn-ea"/>
              <a:cs typeface="+mn-cs"/>
            </a:endParaRPr>
          </a:p>
        </p:txBody>
      </p:sp>
      <p:sp>
        <p:nvSpPr>
          <p:cNvPr id="29" name="Form">
            <a:extLst>
              <a:ext uri="{FF2B5EF4-FFF2-40B4-BE49-F238E27FC236}">
                <a16:creationId xmlns:a16="http://schemas.microsoft.com/office/drawing/2014/main" id="{4E4F016A-122A-4C6B-9164-0FE2653A3A4D}"/>
              </a:ext>
            </a:extLst>
          </p:cNvPr>
          <p:cNvSpPr/>
          <p:nvPr/>
        </p:nvSpPr>
        <p:spPr>
          <a:xfrm flipH="1">
            <a:off x="-124169" y="-869943"/>
            <a:ext cx="3032419" cy="70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18" y="0"/>
                </a:moveTo>
                <a:lnTo>
                  <a:pt x="1322" y="2169"/>
                </a:lnTo>
                <a:cubicBezTo>
                  <a:pt x="440" y="2830"/>
                  <a:pt x="0" y="3567"/>
                  <a:pt x="0" y="4304"/>
                </a:cubicBezTo>
                <a:cubicBezTo>
                  <a:pt x="0" y="5041"/>
                  <a:pt x="440" y="5777"/>
                  <a:pt x="1322" y="6438"/>
                </a:cubicBezTo>
                <a:lnTo>
                  <a:pt x="2156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4218" y="0"/>
                </a:lnTo>
                <a:close/>
              </a:path>
            </a:pathLst>
          </a:custGeom>
          <a:ln w="6350">
            <a:solidFill>
              <a:schemeClr val="accent2">
                <a:alpha val="50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IBM Plex Sans Regular"/>
              <a:ea typeface="+mn-ea"/>
              <a:cs typeface="+mn-cs"/>
            </a:endParaRPr>
          </a:p>
        </p:txBody>
      </p:sp>
      <p:sp>
        <p:nvSpPr>
          <p:cNvPr id="23" name="Form">
            <a:extLst>
              <a:ext uri="{FF2B5EF4-FFF2-40B4-BE49-F238E27FC236}">
                <a16:creationId xmlns:a16="http://schemas.microsoft.com/office/drawing/2014/main" id="{97C4F0F5-A855-4955-8410-00E0C0DB96BD}"/>
              </a:ext>
            </a:extLst>
          </p:cNvPr>
          <p:cNvSpPr/>
          <p:nvPr/>
        </p:nvSpPr>
        <p:spPr>
          <a:xfrm flipH="1">
            <a:off x="-124169" y="-76398"/>
            <a:ext cx="3032419" cy="70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18" y="0"/>
                </a:moveTo>
                <a:lnTo>
                  <a:pt x="1322" y="2169"/>
                </a:lnTo>
                <a:cubicBezTo>
                  <a:pt x="440" y="2830"/>
                  <a:pt x="0" y="3567"/>
                  <a:pt x="0" y="4304"/>
                </a:cubicBezTo>
                <a:cubicBezTo>
                  <a:pt x="0" y="5041"/>
                  <a:pt x="440" y="5777"/>
                  <a:pt x="1322" y="6438"/>
                </a:cubicBezTo>
                <a:lnTo>
                  <a:pt x="2156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4218" y="0"/>
                </a:lnTo>
                <a:close/>
              </a:path>
            </a:pathLst>
          </a:custGeom>
          <a:ln w="6350">
            <a:solidFill>
              <a:schemeClr val="accent4">
                <a:lumMod val="90000"/>
                <a:alpha val="50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IBM Plex Sans Regular"/>
              <a:ea typeface="+mn-ea"/>
              <a:cs typeface="+mn-cs"/>
            </a:endParaRPr>
          </a:p>
        </p:txBody>
      </p:sp>
      <p:sp>
        <p:nvSpPr>
          <p:cNvPr id="27" name="Form">
            <a:extLst>
              <a:ext uri="{FF2B5EF4-FFF2-40B4-BE49-F238E27FC236}">
                <a16:creationId xmlns:a16="http://schemas.microsoft.com/office/drawing/2014/main" id="{9D10EFE6-8C9A-4D25-9F61-D67482C422C1}"/>
              </a:ext>
            </a:extLst>
          </p:cNvPr>
          <p:cNvSpPr/>
          <p:nvPr/>
        </p:nvSpPr>
        <p:spPr>
          <a:xfrm rot="16200000" flipH="1">
            <a:off x="8198722" y="-1205805"/>
            <a:ext cx="586212" cy="277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763" y="16195"/>
                </a:lnTo>
                <a:cubicBezTo>
                  <a:pt x="19322" y="14525"/>
                  <a:pt x="21600" y="12663"/>
                  <a:pt x="21600" y="10800"/>
                </a:cubicBezTo>
                <a:cubicBezTo>
                  <a:pt x="21600" y="8937"/>
                  <a:pt x="19322" y="7073"/>
                  <a:pt x="14763" y="5404"/>
                </a:cubicBez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4">
                <a:lumMod val="90000"/>
                <a:alpha val="50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IBM Plex Sans Regular"/>
              <a:ea typeface="+mn-ea"/>
              <a:cs typeface="+mn-cs"/>
            </a:endParaRPr>
          </a:p>
        </p:txBody>
      </p:sp>
      <p:sp>
        <p:nvSpPr>
          <p:cNvPr id="26" name="Rectangle: Rounded Corners 33">
            <a:extLst>
              <a:ext uri="{FF2B5EF4-FFF2-40B4-BE49-F238E27FC236}">
                <a16:creationId xmlns:a16="http://schemas.microsoft.com/office/drawing/2014/main" id="{D49B5AC0-AB31-D34A-CE74-0CA4899AA829}"/>
              </a:ext>
            </a:extLst>
          </p:cNvPr>
          <p:cNvSpPr/>
          <p:nvPr/>
        </p:nvSpPr>
        <p:spPr>
          <a:xfrm>
            <a:off x="787727" y="1450999"/>
            <a:ext cx="10277006" cy="3342714"/>
          </a:xfrm>
          <a:prstGeom prst="roundRect">
            <a:avLst>
              <a:gd name="adj" fmla="val 11130"/>
            </a:avLst>
          </a:prstGeom>
          <a:solidFill>
            <a:schemeClr val="bg1"/>
          </a:solidFill>
          <a:ln w="25400">
            <a:solidFill>
              <a:schemeClr val="bg2"/>
            </a:solidFill>
          </a:ln>
          <a:effectLst>
            <a:outerShdw blurRad="419100" dist="1270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nrope Light"/>
              <a:ea typeface="+mn-ea"/>
              <a:cs typeface="+mn-cs"/>
            </a:endParaRPr>
          </a:p>
        </p:txBody>
      </p:sp>
      <p:sp>
        <p:nvSpPr>
          <p:cNvPr id="2" name="Textfeld 24">
            <a:extLst>
              <a:ext uri="{FF2B5EF4-FFF2-40B4-BE49-F238E27FC236}">
                <a16:creationId xmlns:a16="http://schemas.microsoft.com/office/drawing/2014/main" id="{AFBE5088-02E6-4281-8F16-04792DE7AF63}"/>
              </a:ext>
            </a:extLst>
          </p:cNvPr>
          <p:cNvSpPr txBox="1"/>
          <p:nvPr/>
        </p:nvSpPr>
        <p:spPr>
          <a:xfrm>
            <a:off x="3079093" y="587945"/>
            <a:ext cx="5655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4600"/>
              </a:lnSpc>
              <a:defRPr sz="4000" b="1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474E6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AGENDA MULTIMODAL</a:t>
            </a:r>
          </a:p>
        </p:txBody>
      </p:sp>
      <p:sp>
        <p:nvSpPr>
          <p:cNvPr id="81" name="Slide Number Placeholder 78">
            <a:extLst>
              <a:ext uri="{FF2B5EF4-FFF2-40B4-BE49-F238E27FC236}">
                <a16:creationId xmlns:a16="http://schemas.microsoft.com/office/drawing/2014/main" id="{C3E71B47-8C9E-4D7F-AAED-2EAE3E371FD9}"/>
              </a:ext>
            </a:extLst>
          </p:cNvPr>
          <p:cNvSpPr txBox="1">
            <a:spLocks/>
          </p:cNvSpPr>
          <p:nvPr/>
        </p:nvSpPr>
        <p:spPr>
          <a:xfrm>
            <a:off x="11563863" y="5579488"/>
            <a:ext cx="50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b="1" kern="120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E9EE60-8B2A-498F-9192-D95052977B37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F7F7F7">
                    <a:lumMod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F7F7F7">
                  <a:lumMod val="7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F163008-7696-4B62-9ECF-FC645DC3974B}"/>
              </a:ext>
            </a:extLst>
          </p:cNvPr>
          <p:cNvSpPr txBox="1"/>
          <p:nvPr/>
        </p:nvSpPr>
        <p:spPr>
          <a:xfrm rot="5400000">
            <a:off x="11277688" y="312194"/>
            <a:ext cx="1072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7F7F7">
                    <a:lumMod val="9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Company XYZ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8D71736A-9344-4DF1-BD7E-3F64C5D19C19}"/>
              </a:ext>
            </a:extLst>
          </p:cNvPr>
          <p:cNvSpPr/>
          <p:nvPr/>
        </p:nvSpPr>
        <p:spPr>
          <a:xfrm>
            <a:off x="823416" y="4286329"/>
            <a:ext cx="2386256" cy="1658284"/>
          </a:xfrm>
          <a:prstGeom prst="roundRect">
            <a:avLst/>
          </a:prstGeom>
          <a:solidFill>
            <a:schemeClr val="bg2"/>
          </a:solidFill>
          <a:ln w="6350">
            <a:noFill/>
          </a:ln>
          <a:effectLst>
            <a:outerShdw blurRad="419100" dist="304800" dir="5400000" sx="93000" sy="93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AE761231-9973-4AE8-ABD3-1C3BBE427778}"/>
              </a:ext>
            </a:extLst>
          </p:cNvPr>
          <p:cNvSpPr/>
          <p:nvPr/>
        </p:nvSpPr>
        <p:spPr>
          <a:xfrm>
            <a:off x="3453860" y="4221071"/>
            <a:ext cx="2245779" cy="1723539"/>
          </a:xfrm>
          <a:prstGeom prst="roundRect">
            <a:avLst/>
          </a:prstGeom>
          <a:solidFill>
            <a:schemeClr val="bg2"/>
          </a:solidFill>
          <a:ln w="6350">
            <a:noFill/>
          </a:ln>
          <a:effectLst>
            <a:outerShdw blurRad="419100" dist="304800" dir="5400000" sx="93000" sy="93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1AEF7118-8E5F-4AF8-AA29-74374EC1B4FF}"/>
              </a:ext>
            </a:extLst>
          </p:cNvPr>
          <p:cNvSpPr/>
          <p:nvPr/>
        </p:nvSpPr>
        <p:spPr>
          <a:xfrm>
            <a:off x="6106917" y="4064343"/>
            <a:ext cx="2343043" cy="1880264"/>
          </a:xfrm>
          <a:prstGeom prst="roundRect">
            <a:avLst/>
          </a:prstGeom>
          <a:solidFill>
            <a:schemeClr val="bg2"/>
          </a:solidFill>
          <a:ln w="6350">
            <a:noFill/>
          </a:ln>
          <a:effectLst>
            <a:outerShdw blurRad="419100" dist="304800" dir="5400000" sx="93000" sy="93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FE3F1963-C9B0-4313-B5FA-C7116E6800D7}"/>
              </a:ext>
            </a:extLst>
          </p:cNvPr>
          <p:cNvSpPr/>
          <p:nvPr/>
        </p:nvSpPr>
        <p:spPr>
          <a:xfrm>
            <a:off x="8748668" y="4064343"/>
            <a:ext cx="2327372" cy="1880263"/>
          </a:xfrm>
          <a:prstGeom prst="roundRect">
            <a:avLst/>
          </a:prstGeom>
          <a:solidFill>
            <a:schemeClr val="bg2"/>
          </a:solidFill>
          <a:ln w="6350">
            <a:noFill/>
          </a:ln>
          <a:effectLst>
            <a:outerShdw blurRad="419100" dist="304800" dir="5400000" sx="93000" sy="93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C6ADF8C0-B385-4723-BD23-0E139883A6EC}"/>
              </a:ext>
            </a:extLst>
          </p:cNvPr>
          <p:cNvSpPr txBox="1"/>
          <p:nvPr/>
        </p:nvSpPr>
        <p:spPr>
          <a:xfrm>
            <a:off x="2802394" y="1551531"/>
            <a:ext cx="6370506" cy="101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El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transporte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multimodal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contribuyendo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a que la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complementariedad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de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modos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de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transporte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,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convierta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a México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en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una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plataforma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logística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 integral y </a:t>
            </a:r>
            <a:r>
              <a:rPr lang="en-US" sz="1600" b="1" dirty="0" err="1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sustentable</a:t>
            </a:r>
            <a:r>
              <a:rPr lang="en-US" sz="1600" b="1" dirty="0">
                <a:solidFill>
                  <a:srgbClr val="5069C2"/>
                </a:solidFill>
                <a:latin typeface="Century Gothic" panose="020B0502020202020204" pitchFamily="34" charset="0"/>
                <a:cs typeface="Fredoka" pitchFamily="2" charset="-79"/>
              </a:rPr>
              <a:t>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5069C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Fredoka" pitchFamily="2" charset="-79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B7FCFC2-93CF-00BF-0C34-73BF4389F356}"/>
              </a:ext>
            </a:extLst>
          </p:cNvPr>
          <p:cNvCxnSpPr>
            <a:cxnSpLocks/>
          </p:cNvCxnSpPr>
          <p:nvPr/>
        </p:nvCxnSpPr>
        <p:spPr>
          <a:xfrm flipH="1">
            <a:off x="787727" y="3005254"/>
            <a:ext cx="10277006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8AB257C-BFF0-44A1-9FB0-3CE2607FAC23}"/>
              </a:ext>
            </a:extLst>
          </p:cNvPr>
          <p:cNvSpPr/>
          <p:nvPr/>
        </p:nvSpPr>
        <p:spPr>
          <a:xfrm>
            <a:off x="823416" y="4487532"/>
            <a:ext cx="2370528" cy="1457074"/>
          </a:xfrm>
          <a:prstGeom prst="round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ts val="1800"/>
              </a:lnSpc>
            </a:pP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Innovación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logística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y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desarrollo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infraestructura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marítima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,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ferroviaria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y multimodal.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4BBD0C7-1378-4B43-ACCB-017DD44ACA38}"/>
              </a:ext>
            </a:extLst>
          </p:cNvPr>
          <p:cNvSpPr/>
          <p:nvPr/>
        </p:nvSpPr>
        <p:spPr>
          <a:xfrm>
            <a:off x="3465167" y="4487531"/>
            <a:ext cx="2245779" cy="1322193"/>
          </a:xfrm>
          <a:prstGeom prst="round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ts val="1800"/>
              </a:lnSpc>
            </a:pP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¿Como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convertir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a México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en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una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plataforma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logística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global?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80D73A-F864-44A7-92F5-E9F56AA57522}"/>
              </a:ext>
            </a:extLst>
          </p:cNvPr>
          <p:cNvSpPr/>
          <p:nvPr/>
        </p:nvSpPr>
        <p:spPr>
          <a:xfrm>
            <a:off x="6164063" y="4269260"/>
            <a:ext cx="2327372" cy="1517724"/>
          </a:xfrm>
          <a:prstGeom prst="round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800"/>
              </a:lnSpc>
            </a:pP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Contribución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del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transporte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Multimodal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en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la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reducción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emisiones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. </a:t>
            </a: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CDD246C-9C39-49FF-8A3B-3004E1122DDA}"/>
              </a:ext>
            </a:extLst>
          </p:cNvPr>
          <p:cNvSpPr/>
          <p:nvPr/>
        </p:nvSpPr>
        <p:spPr>
          <a:xfrm>
            <a:off x="8748667" y="4487532"/>
            <a:ext cx="2316065" cy="1299452"/>
          </a:xfrm>
          <a:prstGeom prst="round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1148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ts val="1800"/>
              </a:lnSpc>
            </a:pP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Complejidad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para la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implementación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este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modo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transporte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en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las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cadenas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suministro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bienes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 de </a:t>
            </a:r>
            <a:r>
              <a:rPr lang="en-US" sz="1200" spc="20" dirty="0" err="1">
                <a:solidFill>
                  <a:srgbClr val="222222"/>
                </a:solidFill>
                <a:latin typeface="Century Gothic" panose="020B0502020202020204" pitchFamily="34" charset="0"/>
              </a:rPr>
              <a:t>consumo</a:t>
            </a:r>
            <a:r>
              <a:rPr lang="en-US" sz="1200" spc="20" dirty="0">
                <a:solidFill>
                  <a:srgbClr val="222222"/>
                </a:solidFill>
                <a:latin typeface="Century Gothic" panose="020B0502020202020204" pitchFamily="34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2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BEC4E989-BD3D-4ADC-8D2C-183FB4DC4909}"/>
              </a:ext>
            </a:extLst>
          </p:cNvPr>
          <p:cNvSpPr/>
          <p:nvPr/>
        </p:nvSpPr>
        <p:spPr>
          <a:xfrm flipH="1">
            <a:off x="1124254" y="3591310"/>
            <a:ext cx="1678139" cy="904848"/>
          </a:xfrm>
          <a:custGeom>
            <a:avLst/>
            <a:gdLst>
              <a:gd name="connsiteX0" fmla="*/ 1366072 w 1678139"/>
              <a:gd name="connsiteY0" fmla="*/ 0 h 904848"/>
              <a:gd name="connsiteX1" fmla="*/ 1030804 w 1678139"/>
              <a:gd name="connsiteY1" fmla="*/ 0 h 904848"/>
              <a:gd name="connsiteX2" fmla="*/ 982594 w 1678139"/>
              <a:gd name="connsiteY2" fmla="*/ 0 h 904848"/>
              <a:gd name="connsiteX3" fmla="*/ 695535 w 1678139"/>
              <a:gd name="connsiteY3" fmla="*/ 0 h 904848"/>
              <a:gd name="connsiteX4" fmla="*/ 647326 w 1678139"/>
              <a:gd name="connsiteY4" fmla="*/ 0 h 904848"/>
              <a:gd name="connsiteX5" fmla="*/ 312057 w 1678139"/>
              <a:gd name="connsiteY5" fmla="*/ 0 h 904848"/>
              <a:gd name="connsiteX6" fmla="*/ 207857 w 1678139"/>
              <a:gd name="connsiteY6" fmla="*/ 60161 h 904848"/>
              <a:gd name="connsiteX7" fmla="*/ 16118 w 1678139"/>
              <a:gd name="connsiteY7" fmla="*/ 392258 h 904848"/>
              <a:gd name="connsiteX8" fmla="*/ 16118 w 1678139"/>
              <a:gd name="connsiteY8" fmla="*/ 512580 h 904848"/>
              <a:gd name="connsiteX9" fmla="*/ 207857 w 1678139"/>
              <a:gd name="connsiteY9" fmla="*/ 844687 h 904848"/>
              <a:gd name="connsiteX10" fmla="*/ 312057 w 1678139"/>
              <a:gd name="connsiteY10" fmla="*/ 904848 h 904848"/>
              <a:gd name="connsiteX11" fmla="*/ 647326 w 1678139"/>
              <a:gd name="connsiteY11" fmla="*/ 904848 h 904848"/>
              <a:gd name="connsiteX12" fmla="*/ 695535 w 1678139"/>
              <a:gd name="connsiteY12" fmla="*/ 904848 h 904848"/>
              <a:gd name="connsiteX13" fmla="*/ 982594 w 1678139"/>
              <a:gd name="connsiteY13" fmla="*/ 904848 h 904848"/>
              <a:gd name="connsiteX14" fmla="*/ 1030804 w 1678139"/>
              <a:gd name="connsiteY14" fmla="*/ 904848 h 904848"/>
              <a:gd name="connsiteX15" fmla="*/ 1366072 w 1678139"/>
              <a:gd name="connsiteY15" fmla="*/ 904848 h 904848"/>
              <a:gd name="connsiteX16" fmla="*/ 1470281 w 1678139"/>
              <a:gd name="connsiteY16" fmla="*/ 844687 h 904848"/>
              <a:gd name="connsiteX17" fmla="*/ 1662020 w 1678139"/>
              <a:gd name="connsiteY17" fmla="*/ 512580 h 904848"/>
              <a:gd name="connsiteX18" fmla="*/ 1662020 w 1678139"/>
              <a:gd name="connsiteY18" fmla="*/ 392258 h 904848"/>
              <a:gd name="connsiteX19" fmla="*/ 1470281 w 1678139"/>
              <a:gd name="connsiteY19" fmla="*/ 60161 h 904848"/>
              <a:gd name="connsiteX20" fmla="*/ 1366072 w 1678139"/>
              <a:gd name="connsiteY20" fmla="*/ 0 h 90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78139" h="904848">
                <a:moveTo>
                  <a:pt x="1366072" y="0"/>
                </a:moveTo>
                <a:lnTo>
                  <a:pt x="1030804" y="0"/>
                </a:lnTo>
                <a:lnTo>
                  <a:pt x="982594" y="0"/>
                </a:lnTo>
                <a:lnTo>
                  <a:pt x="695535" y="0"/>
                </a:lnTo>
                <a:lnTo>
                  <a:pt x="647326" y="0"/>
                </a:lnTo>
                <a:lnTo>
                  <a:pt x="312057" y="0"/>
                </a:lnTo>
                <a:cubicBezTo>
                  <a:pt x="269066" y="0"/>
                  <a:pt x="229348" y="22937"/>
                  <a:pt x="207857" y="60161"/>
                </a:cubicBezTo>
                <a:lnTo>
                  <a:pt x="16118" y="392258"/>
                </a:lnTo>
                <a:cubicBezTo>
                  <a:pt x="-5373" y="429487"/>
                  <a:pt x="-5373" y="475352"/>
                  <a:pt x="16118" y="512580"/>
                </a:cubicBezTo>
                <a:lnTo>
                  <a:pt x="207857" y="844687"/>
                </a:lnTo>
                <a:cubicBezTo>
                  <a:pt x="229348" y="881913"/>
                  <a:pt x="269075" y="904845"/>
                  <a:pt x="312057" y="904848"/>
                </a:cubicBezTo>
                <a:lnTo>
                  <a:pt x="647326" y="904848"/>
                </a:lnTo>
                <a:lnTo>
                  <a:pt x="695535" y="904848"/>
                </a:lnTo>
                <a:lnTo>
                  <a:pt x="982594" y="904848"/>
                </a:lnTo>
                <a:lnTo>
                  <a:pt x="1030804" y="904848"/>
                </a:lnTo>
                <a:lnTo>
                  <a:pt x="1366072" y="904848"/>
                </a:lnTo>
                <a:cubicBezTo>
                  <a:pt x="1409063" y="904846"/>
                  <a:pt x="1448781" y="881914"/>
                  <a:pt x="1470281" y="844687"/>
                </a:cubicBezTo>
                <a:lnTo>
                  <a:pt x="1662020" y="512580"/>
                </a:lnTo>
                <a:cubicBezTo>
                  <a:pt x="1683512" y="475352"/>
                  <a:pt x="1683512" y="429487"/>
                  <a:pt x="1662020" y="392258"/>
                </a:cubicBezTo>
                <a:lnTo>
                  <a:pt x="1470281" y="60161"/>
                </a:lnTo>
                <a:cubicBezTo>
                  <a:pt x="1448790" y="22928"/>
                  <a:pt x="1409063" y="0"/>
                  <a:pt x="136607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5400000" scaled="1"/>
          </a:gradFill>
          <a:ln w="6350">
            <a:noFill/>
          </a:ln>
          <a:effectLst>
            <a:outerShdw blurRad="254000" dist="127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2018</a:t>
            </a: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63C07258-6666-4F5B-B6FB-9B3B55191BE1}"/>
              </a:ext>
            </a:extLst>
          </p:cNvPr>
          <p:cNvSpPr/>
          <p:nvPr/>
        </p:nvSpPr>
        <p:spPr>
          <a:xfrm flipH="1">
            <a:off x="9051636" y="3591310"/>
            <a:ext cx="1678139" cy="904848"/>
          </a:xfrm>
          <a:custGeom>
            <a:avLst/>
            <a:gdLst>
              <a:gd name="connsiteX0" fmla="*/ 1366072 w 1678139"/>
              <a:gd name="connsiteY0" fmla="*/ 0 h 904848"/>
              <a:gd name="connsiteX1" fmla="*/ 1030804 w 1678139"/>
              <a:gd name="connsiteY1" fmla="*/ 0 h 904848"/>
              <a:gd name="connsiteX2" fmla="*/ 982594 w 1678139"/>
              <a:gd name="connsiteY2" fmla="*/ 0 h 904848"/>
              <a:gd name="connsiteX3" fmla="*/ 695535 w 1678139"/>
              <a:gd name="connsiteY3" fmla="*/ 0 h 904848"/>
              <a:gd name="connsiteX4" fmla="*/ 647326 w 1678139"/>
              <a:gd name="connsiteY4" fmla="*/ 0 h 904848"/>
              <a:gd name="connsiteX5" fmla="*/ 312057 w 1678139"/>
              <a:gd name="connsiteY5" fmla="*/ 0 h 904848"/>
              <a:gd name="connsiteX6" fmla="*/ 207857 w 1678139"/>
              <a:gd name="connsiteY6" fmla="*/ 60161 h 904848"/>
              <a:gd name="connsiteX7" fmla="*/ 16118 w 1678139"/>
              <a:gd name="connsiteY7" fmla="*/ 392258 h 904848"/>
              <a:gd name="connsiteX8" fmla="*/ 16118 w 1678139"/>
              <a:gd name="connsiteY8" fmla="*/ 512580 h 904848"/>
              <a:gd name="connsiteX9" fmla="*/ 207857 w 1678139"/>
              <a:gd name="connsiteY9" fmla="*/ 844687 h 904848"/>
              <a:gd name="connsiteX10" fmla="*/ 312057 w 1678139"/>
              <a:gd name="connsiteY10" fmla="*/ 904848 h 904848"/>
              <a:gd name="connsiteX11" fmla="*/ 647326 w 1678139"/>
              <a:gd name="connsiteY11" fmla="*/ 904848 h 904848"/>
              <a:gd name="connsiteX12" fmla="*/ 695535 w 1678139"/>
              <a:gd name="connsiteY12" fmla="*/ 904848 h 904848"/>
              <a:gd name="connsiteX13" fmla="*/ 982594 w 1678139"/>
              <a:gd name="connsiteY13" fmla="*/ 904848 h 904848"/>
              <a:gd name="connsiteX14" fmla="*/ 1030804 w 1678139"/>
              <a:gd name="connsiteY14" fmla="*/ 904848 h 904848"/>
              <a:gd name="connsiteX15" fmla="*/ 1366072 w 1678139"/>
              <a:gd name="connsiteY15" fmla="*/ 904848 h 904848"/>
              <a:gd name="connsiteX16" fmla="*/ 1470281 w 1678139"/>
              <a:gd name="connsiteY16" fmla="*/ 844687 h 904848"/>
              <a:gd name="connsiteX17" fmla="*/ 1662020 w 1678139"/>
              <a:gd name="connsiteY17" fmla="*/ 512580 h 904848"/>
              <a:gd name="connsiteX18" fmla="*/ 1662020 w 1678139"/>
              <a:gd name="connsiteY18" fmla="*/ 392258 h 904848"/>
              <a:gd name="connsiteX19" fmla="*/ 1470281 w 1678139"/>
              <a:gd name="connsiteY19" fmla="*/ 60161 h 904848"/>
              <a:gd name="connsiteX20" fmla="*/ 1366072 w 1678139"/>
              <a:gd name="connsiteY20" fmla="*/ 0 h 90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78139" h="904848">
                <a:moveTo>
                  <a:pt x="1366072" y="0"/>
                </a:moveTo>
                <a:lnTo>
                  <a:pt x="1030804" y="0"/>
                </a:lnTo>
                <a:lnTo>
                  <a:pt x="982594" y="0"/>
                </a:lnTo>
                <a:lnTo>
                  <a:pt x="695535" y="0"/>
                </a:lnTo>
                <a:lnTo>
                  <a:pt x="647326" y="0"/>
                </a:lnTo>
                <a:lnTo>
                  <a:pt x="312057" y="0"/>
                </a:lnTo>
                <a:cubicBezTo>
                  <a:pt x="269066" y="0"/>
                  <a:pt x="229348" y="22937"/>
                  <a:pt x="207857" y="60161"/>
                </a:cubicBezTo>
                <a:lnTo>
                  <a:pt x="16118" y="392258"/>
                </a:lnTo>
                <a:cubicBezTo>
                  <a:pt x="-5373" y="429487"/>
                  <a:pt x="-5373" y="475352"/>
                  <a:pt x="16118" y="512580"/>
                </a:cubicBezTo>
                <a:lnTo>
                  <a:pt x="207857" y="844687"/>
                </a:lnTo>
                <a:cubicBezTo>
                  <a:pt x="229348" y="881913"/>
                  <a:pt x="269075" y="904845"/>
                  <a:pt x="312057" y="904848"/>
                </a:cubicBezTo>
                <a:lnTo>
                  <a:pt x="647326" y="904848"/>
                </a:lnTo>
                <a:lnTo>
                  <a:pt x="695535" y="904848"/>
                </a:lnTo>
                <a:lnTo>
                  <a:pt x="982594" y="904848"/>
                </a:lnTo>
                <a:lnTo>
                  <a:pt x="1030804" y="904848"/>
                </a:lnTo>
                <a:lnTo>
                  <a:pt x="1366072" y="904848"/>
                </a:lnTo>
                <a:cubicBezTo>
                  <a:pt x="1409063" y="904846"/>
                  <a:pt x="1448781" y="881914"/>
                  <a:pt x="1470281" y="844687"/>
                </a:cubicBezTo>
                <a:lnTo>
                  <a:pt x="1662020" y="512580"/>
                </a:lnTo>
                <a:cubicBezTo>
                  <a:pt x="1683512" y="475352"/>
                  <a:pt x="1683512" y="429487"/>
                  <a:pt x="1662020" y="392258"/>
                </a:cubicBezTo>
                <a:lnTo>
                  <a:pt x="1470281" y="60161"/>
                </a:lnTo>
                <a:cubicBezTo>
                  <a:pt x="1448790" y="22928"/>
                  <a:pt x="1409063" y="0"/>
                  <a:pt x="136607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5400000" scaled="1"/>
          </a:gradFill>
          <a:ln w="6350">
            <a:noFill/>
          </a:ln>
          <a:effectLst>
            <a:outerShdw blurRad="254000" dist="127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23</a:t>
            </a: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BD3642E9-C2E0-4484-A756-EBCD4F2FA264}"/>
              </a:ext>
            </a:extLst>
          </p:cNvPr>
          <p:cNvSpPr/>
          <p:nvPr/>
        </p:nvSpPr>
        <p:spPr>
          <a:xfrm flipH="1">
            <a:off x="6419621" y="3591310"/>
            <a:ext cx="1678139" cy="904848"/>
          </a:xfrm>
          <a:custGeom>
            <a:avLst/>
            <a:gdLst>
              <a:gd name="connsiteX0" fmla="*/ 1366072 w 1678139"/>
              <a:gd name="connsiteY0" fmla="*/ 0 h 904848"/>
              <a:gd name="connsiteX1" fmla="*/ 1030804 w 1678139"/>
              <a:gd name="connsiteY1" fmla="*/ 0 h 904848"/>
              <a:gd name="connsiteX2" fmla="*/ 982594 w 1678139"/>
              <a:gd name="connsiteY2" fmla="*/ 0 h 904848"/>
              <a:gd name="connsiteX3" fmla="*/ 695535 w 1678139"/>
              <a:gd name="connsiteY3" fmla="*/ 0 h 904848"/>
              <a:gd name="connsiteX4" fmla="*/ 647326 w 1678139"/>
              <a:gd name="connsiteY4" fmla="*/ 0 h 904848"/>
              <a:gd name="connsiteX5" fmla="*/ 312057 w 1678139"/>
              <a:gd name="connsiteY5" fmla="*/ 0 h 904848"/>
              <a:gd name="connsiteX6" fmla="*/ 207857 w 1678139"/>
              <a:gd name="connsiteY6" fmla="*/ 60161 h 904848"/>
              <a:gd name="connsiteX7" fmla="*/ 16118 w 1678139"/>
              <a:gd name="connsiteY7" fmla="*/ 392258 h 904848"/>
              <a:gd name="connsiteX8" fmla="*/ 16118 w 1678139"/>
              <a:gd name="connsiteY8" fmla="*/ 512580 h 904848"/>
              <a:gd name="connsiteX9" fmla="*/ 207857 w 1678139"/>
              <a:gd name="connsiteY9" fmla="*/ 844687 h 904848"/>
              <a:gd name="connsiteX10" fmla="*/ 312057 w 1678139"/>
              <a:gd name="connsiteY10" fmla="*/ 904848 h 904848"/>
              <a:gd name="connsiteX11" fmla="*/ 647326 w 1678139"/>
              <a:gd name="connsiteY11" fmla="*/ 904848 h 904848"/>
              <a:gd name="connsiteX12" fmla="*/ 695535 w 1678139"/>
              <a:gd name="connsiteY12" fmla="*/ 904848 h 904848"/>
              <a:gd name="connsiteX13" fmla="*/ 982594 w 1678139"/>
              <a:gd name="connsiteY13" fmla="*/ 904848 h 904848"/>
              <a:gd name="connsiteX14" fmla="*/ 1030804 w 1678139"/>
              <a:gd name="connsiteY14" fmla="*/ 904848 h 904848"/>
              <a:gd name="connsiteX15" fmla="*/ 1366072 w 1678139"/>
              <a:gd name="connsiteY15" fmla="*/ 904848 h 904848"/>
              <a:gd name="connsiteX16" fmla="*/ 1470281 w 1678139"/>
              <a:gd name="connsiteY16" fmla="*/ 844687 h 904848"/>
              <a:gd name="connsiteX17" fmla="*/ 1662020 w 1678139"/>
              <a:gd name="connsiteY17" fmla="*/ 512580 h 904848"/>
              <a:gd name="connsiteX18" fmla="*/ 1662020 w 1678139"/>
              <a:gd name="connsiteY18" fmla="*/ 392258 h 904848"/>
              <a:gd name="connsiteX19" fmla="*/ 1470281 w 1678139"/>
              <a:gd name="connsiteY19" fmla="*/ 60161 h 904848"/>
              <a:gd name="connsiteX20" fmla="*/ 1366072 w 1678139"/>
              <a:gd name="connsiteY20" fmla="*/ 0 h 90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78139" h="904848">
                <a:moveTo>
                  <a:pt x="1366072" y="0"/>
                </a:moveTo>
                <a:lnTo>
                  <a:pt x="1030804" y="0"/>
                </a:lnTo>
                <a:lnTo>
                  <a:pt x="982594" y="0"/>
                </a:lnTo>
                <a:lnTo>
                  <a:pt x="695535" y="0"/>
                </a:lnTo>
                <a:lnTo>
                  <a:pt x="647326" y="0"/>
                </a:lnTo>
                <a:lnTo>
                  <a:pt x="312057" y="0"/>
                </a:lnTo>
                <a:cubicBezTo>
                  <a:pt x="269066" y="0"/>
                  <a:pt x="229348" y="22937"/>
                  <a:pt x="207857" y="60161"/>
                </a:cubicBezTo>
                <a:lnTo>
                  <a:pt x="16118" y="392258"/>
                </a:lnTo>
                <a:cubicBezTo>
                  <a:pt x="-5373" y="429487"/>
                  <a:pt x="-5373" y="475352"/>
                  <a:pt x="16118" y="512580"/>
                </a:cubicBezTo>
                <a:lnTo>
                  <a:pt x="207857" y="844687"/>
                </a:lnTo>
                <a:cubicBezTo>
                  <a:pt x="229348" y="881913"/>
                  <a:pt x="269075" y="904845"/>
                  <a:pt x="312057" y="904848"/>
                </a:cubicBezTo>
                <a:lnTo>
                  <a:pt x="647326" y="904848"/>
                </a:lnTo>
                <a:lnTo>
                  <a:pt x="695535" y="904848"/>
                </a:lnTo>
                <a:lnTo>
                  <a:pt x="982594" y="904848"/>
                </a:lnTo>
                <a:lnTo>
                  <a:pt x="1030804" y="904848"/>
                </a:lnTo>
                <a:lnTo>
                  <a:pt x="1366072" y="904848"/>
                </a:lnTo>
                <a:cubicBezTo>
                  <a:pt x="1409063" y="904846"/>
                  <a:pt x="1448781" y="881914"/>
                  <a:pt x="1470281" y="844687"/>
                </a:cubicBezTo>
                <a:lnTo>
                  <a:pt x="1662020" y="512580"/>
                </a:lnTo>
                <a:cubicBezTo>
                  <a:pt x="1683512" y="475352"/>
                  <a:pt x="1683512" y="429487"/>
                  <a:pt x="1662020" y="392258"/>
                </a:cubicBezTo>
                <a:lnTo>
                  <a:pt x="1470281" y="60161"/>
                </a:lnTo>
                <a:cubicBezTo>
                  <a:pt x="1448790" y="22928"/>
                  <a:pt x="1409063" y="0"/>
                  <a:pt x="136607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5400000" scaled="1"/>
          </a:gradFill>
          <a:ln w="6350">
            <a:noFill/>
          </a:ln>
          <a:effectLst>
            <a:outerShdw blurRad="254000" dist="127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$18M</a:t>
            </a: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6968A5D8-0BB1-47DD-B722-F1FFEAC50F11}"/>
              </a:ext>
            </a:extLst>
          </p:cNvPr>
          <p:cNvSpPr/>
          <p:nvPr/>
        </p:nvSpPr>
        <p:spPr>
          <a:xfrm flipH="1">
            <a:off x="3750277" y="3591310"/>
            <a:ext cx="1678139" cy="904848"/>
          </a:xfrm>
          <a:custGeom>
            <a:avLst/>
            <a:gdLst>
              <a:gd name="connsiteX0" fmla="*/ 1366072 w 1678139"/>
              <a:gd name="connsiteY0" fmla="*/ 0 h 904848"/>
              <a:gd name="connsiteX1" fmla="*/ 1030804 w 1678139"/>
              <a:gd name="connsiteY1" fmla="*/ 0 h 904848"/>
              <a:gd name="connsiteX2" fmla="*/ 982594 w 1678139"/>
              <a:gd name="connsiteY2" fmla="*/ 0 h 904848"/>
              <a:gd name="connsiteX3" fmla="*/ 695535 w 1678139"/>
              <a:gd name="connsiteY3" fmla="*/ 0 h 904848"/>
              <a:gd name="connsiteX4" fmla="*/ 647326 w 1678139"/>
              <a:gd name="connsiteY4" fmla="*/ 0 h 904848"/>
              <a:gd name="connsiteX5" fmla="*/ 312057 w 1678139"/>
              <a:gd name="connsiteY5" fmla="*/ 0 h 904848"/>
              <a:gd name="connsiteX6" fmla="*/ 207857 w 1678139"/>
              <a:gd name="connsiteY6" fmla="*/ 60161 h 904848"/>
              <a:gd name="connsiteX7" fmla="*/ 16118 w 1678139"/>
              <a:gd name="connsiteY7" fmla="*/ 392258 h 904848"/>
              <a:gd name="connsiteX8" fmla="*/ 16118 w 1678139"/>
              <a:gd name="connsiteY8" fmla="*/ 512580 h 904848"/>
              <a:gd name="connsiteX9" fmla="*/ 207857 w 1678139"/>
              <a:gd name="connsiteY9" fmla="*/ 844687 h 904848"/>
              <a:gd name="connsiteX10" fmla="*/ 312057 w 1678139"/>
              <a:gd name="connsiteY10" fmla="*/ 904848 h 904848"/>
              <a:gd name="connsiteX11" fmla="*/ 647326 w 1678139"/>
              <a:gd name="connsiteY11" fmla="*/ 904848 h 904848"/>
              <a:gd name="connsiteX12" fmla="*/ 695535 w 1678139"/>
              <a:gd name="connsiteY12" fmla="*/ 904848 h 904848"/>
              <a:gd name="connsiteX13" fmla="*/ 982594 w 1678139"/>
              <a:gd name="connsiteY13" fmla="*/ 904848 h 904848"/>
              <a:gd name="connsiteX14" fmla="*/ 1030804 w 1678139"/>
              <a:gd name="connsiteY14" fmla="*/ 904848 h 904848"/>
              <a:gd name="connsiteX15" fmla="*/ 1366072 w 1678139"/>
              <a:gd name="connsiteY15" fmla="*/ 904848 h 904848"/>
              <a:gd name="connsiteX16" fmla="*/ 1470281 w 1678139"/>
              <a:gd name="connsiteY16" fmla="*/ 844687 h 904848"/>
              <a:gd name="connsiteX17" fmla="*/ 1662020 w 1678139"/>
              <a:gd name="connsiteY17" fmla="*/ 512580 h 904848"/>
              <a:gd name="connsiteX18" fmla="*/ 1662020 w 1678139"/>
              <a:gd name="connsiteY18" fmla="*/ 392258 h 904848"/>
              <a:gd name="connsiteX19" fmla="*/ 1470281 w 1678139"/>
              <a:gd name="connsiteY19" fmla="*/ 60161 h 904848"/>
              <a:gd name="connsiteX20" fmla="*/ 1366072 w 1678139"/>
              <a:gd name="connsiteY20" fmla="*/ 0 h 90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78139" h="904848">
                <a:moveTo>
                  <a:pt x="1366072" y="0"/>
                </a:moveTo>
                <a:lnTo>
                  <a:pt x="1030804" y="0"/>
                </a:lnTo>
                <a:lnTo>
                  <a:pt x="982594" y="0"/>
                </a:lnTo>
                <a:lnTo>
                  <a:pt x="695535" y="0"/>
                </a:lnTo>
                <a:lnTo>
                  <a:pt x="647326" y="0"/>
                </a:lnTo>
                <a:lnTo>
                  <a:pt x="312057" y="0"/>
                </a:lnTo>
                <a:cubicBezTo>
                  <a:pt x="269066" y="0"/>
                  <a:pt x="229348" y="22937"/>
                  <a:pt x="207857" y="60161"/>
                </a:cubicBezTo>
                <a:lnTo>
                  <a:pt x="16118" y="392258"/>
                </a:lnTo>
                <a:cubicBezTo>
                  <a:pt x="-5373" y="429487"/>
                  <a:pt x="-5373" y="475352"/>
                  <a:pt x="16118" y="512580"/>
                </a:cubicBezTo>
                <a:lnTo>
                  <a:pt x="207857" y="844687"/>
                </a:lnTo>
                <a:cubicBezTo>
                  <a:pt x="229348" y="881913"/>
                  <a:pt x="269075" y="904845"/>
                  <a:pt x="312057" y="904848"/>
                </a:cubicBezTo>
                <a:lnTo>
                  <a:pt x="647326" y="904848"/>
                </a:lnTo>
                <a:lnTo>
                  <a:pt x="695535" y="904848"/>
                </a:lnTo>
                <a:lnTo>
                  <a:pt x="982594" y="904848"/>
                </a:lnTo>
                <a:lnTo>
                  <a:pt x="1030804" y="904848"/>
                </a:lnTo>
                <a:lnTo>
                  <a:pt x="1366072" y="904848"/>
                </a:lnTo>
                <a:cubicBezTo>
                  <a:pt x="1409063" y="904846"/>
                  <a:pt x="1448781" y="881914"/>
                  <a:pt x="1470281" y="844687"/>
                </a:cubicBezTo>
                <a:lnTo>
                  <a:pt x="1662020" y="512580"/>
                </a:lnTo>
                <a:cubicBezTo>
                  <a:pt x="1683512" y="475352"/>
                  <a:pt x="1683512" y="429487"/>
                  <a:pt x="1662020" y="392258"/>
                </a:cubicBezTo>
                <a:lnTo>
                  <a:pt x="1470281" y="60161"/>
                </a:lnTo>
                <a:cubicBezTo>
                  <a:pt x="1448790" y="22928"/>
                  <a:pt x="1409063" y="0"/>
                  <a:pt x="136607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5400000" scaled="1"/>
          </a:gradFill>
          <a:ln w="6350">
            <a:noFill/>
          </a:ln>
          <a:effectLst>
            <a:outerShdw blurRad="254000" dist="1270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$25M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45C2B4-6D87-2D2D-8426-6954FE4E7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387" y="3153854"/>
            <a:ext cx="2422879" cy="140912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9FE3906-17C9-A42C-B368-8335EE720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111" y="3043304"/>
            <a:ext cx="2540000" cy="14859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D5379A-0F48-79DF-B017-B71EB5797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297" y="3168719"/>
            <a:ext cx="2301651" cy="147371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44B79AB-FD2E-7435-F954-F3FA60E91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7945" y="3066670"/>
            <a:ext cx="1998008" cy="143916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0C98589-6E02-CF44-A247-55A96B62F7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768" r="116" b="9262"/>
          <a:stretch/>
        </p:blipFill>
        <p:spPr>
          <a:xfrm>
            <a:off x="9906699" y="169925"/>
            <a:ext cx="2185898" cy="640426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21807164-732C-E742-8F25-3D5EFB8AB6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387001"/>
            <a:ext cx="12192000" cy="48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1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25 -3.33333E-6 L -4.58333E-6 -3.33333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10781 -3.7037E-6 L -6.25E-7 -3.7037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32552 3.7037E-7 L -8.33333E-7 3.7037E-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7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0886 3.7037E-7 L 4.79167E-6 3.7037E-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4" dur="3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5" grpId="0" animBg="1"/>
      <p:bldP spid="29" grpId="0" animBg="1"/>
      <p:bldP spid="23" grpId="0" animBg="1"/>
      <p:bldP spid="27" grpId="0" animBg="1"/>
      <p:bldP spid="26" grpId="0" animBg="1"/>
      <p:bldP spid="84" grpId="0" animBg="1"/>
      <p:bldP spid="84" grpId="1" animBg="1"/>
      <p:bldP spid="121" grpId="0" animBg="1"/>
      <p:bldP spid="121" grpId="1" animBg="1"/>
      <p:bldP spid="124" grpId="0" animBg="1"/>
      <p:bldP spid="124" grpId="1" animBg="1"/>
      <p:bldP spid="127" grpId="0" animBg="1"/>
      <p:bldP spid="127" grpId="1" animBg="1"/>
      <p:bldP spid="133" grpId="0"/>
      <p:bldP spid="31" grpId="0"/>
      <p:bldP spid="32" grpId="0"/>
      <p:bldP spid="33" grpId="0"/>
      <p:bldP spid="34" grpId="0"/>
      <p:bldP spid="138" grpId="0" animBg="1"/>
      <p:bldP spid="139" grpId="0" animBg="1"/>
      <p:bldP spid="140" grpId="0" animBg="1"/>
      <p:bldP spid="1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716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67">
      <a:dk1>
        <a:srgbClr val="222222"/>
      </a:dk1>
      <a:lt1>
        <a:srgbClr val="F7F7F7"/>
      </a:lt1>
      <a:dk2>
        <a:srgbClr val="222222"/>
      </a:dk2>
      <a:lt2>
        <a:srgbClr val="FEFFFF"/>
      </a:lt2>
      <a:accent1>
        <a:srgbClr val="5069C2"/>
      </a:accent1>
      <a:accent2>
        <a:srgbClr val="82A5DC"/>
      </a:accent2>
      <a:accent3>
        <a:srgbClr val="474E60"/>
      </a:accent3>
      <a:accent4>
        <a:srgbClr val="D2D6D7"/>
      </a:accent4>
      <a:accent5>
        <a:srgbClr val="E7F1FF"/>
      </a:accent5>
      <a:accent6>
        <a:srgbClr val="F7FAFF"/>
      </a:accent6>
      <a:hlink>
        <a:srgbClr val="5352F5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148</Words>
  <Application>Microsoft Macintosh PowerPoint</Application>
  <PresentationFormat>Panorámica</PresentationFormat>
  <Paragraphs>31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IBM Plex Sans Regular</vt:lpstr>
      <vt:lpstr>Manrope Light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Erika Góngora Guerra</dc:creator>
  <cp:lastModifiedBy>Francisco Kim</cp:lastModifiedBy>
  <cp:revision>12</cp:revision>
  <dcterms:created xsi:type="dcterms:W3CDTF">2022-04-08T22:25:56Z</dcterms:created>
  <dcterms:modified xsi:type="dcterms:W3CDTF">2022-07-04T12:45:41Z</dcterms:modified>
</cp:coreProperties>
</file>