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5" r:id="rId2"/>
    <p:sldId id="294" r:id="rId3"/>
    <p:sldId id="296" r:id="rId4"/>
    <p:sldId id="297" r:id="rId5"/>
  </p:sldIdLst>
  <p:sldSz cx="12192000" cy="6858000"/>
  <p:notesSz cx="6950075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E0399705-D3A0-4D1D-8A72-4E37132C8B76}" type="datetimeFigureOut">
              <a:rPr lang="es-MX" smtClean="0"/>
              <a:t>08/07/2022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F8D3A2D-68E6-4771-AC27-37DD4662CB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9685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Marcador de imagen de diapositiva 1">
            <a:extLst>
              <a:ext uri="{FF2B5EF4-FFF2-40B4-BE49-F238E27FC236}">
                <a16:creationId xmlns:a16="http://schemas.microsoft.com/office/drawing/2014/main" id="{2C191867-29B4-054C-984D-CA86AEC594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Marcador de notas 2">
            <a:extLst>
              <a:ext uri="{FF2B5EF4-FFF2-40B4-BE49-F238E27FC236}">
                <a16:creationId xmlns:a16="http://schemas.microsoft.com/office/drawing/2014/main" id="{4FA1FF36-D9E0-6744-AF85-80E3B4314F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alt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75FB50-B9FB-2646-B7CE-353796E95D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2458">
              <a:defRPr/>
            </a:pPr>
            <a:fld id="{E287E2C6-47F1-FF4E-A36A-AF7E395F07EF}" type="slidenum">
              <a:rPr lang="en-ID">
                <a:solidFill>
                  <a:prstClr val="black"/>
                </a:solidFill>
                <a:latin typeface="Calibri" panose="020F0502020204030204"/>
              </a:rPr>
              <a:pPr defTabSz="462458">
                <a:defRPr/>
              </a:pPr>
              <a:t>1</a:t>
            </a:fld>
            <a:endParaRPr lang="en-ID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5">
            <a:extLst>
              <a:ext uri="{FF2B5EF4-FFF2-40B4-BE49-F238E27FC236}">
                <a16:creationId xmlns:a16="http://schemas.microsoft.com/office/drawing/2014/main" id="{765D17F6-125F-9044-A15A-B60B31B3AB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228600"/>
            <a:ext cx="1601787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17">
            <a:extLst>
              <a:ext uri="{FF2B5EF4-FFF2-40B4-BE49-F238E27FC236}">
                <a16:creationId xmlns:a16="http://schemas.microsoft.com/office/drawing/2014/main" id="{F8BB130E-F7E6-4549-BE6C-22DF579AFC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3" y="6099175"/>
            <a:ext cx="180498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912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61B73BB-9E24-BC44-AA8E-D74076C2B96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pic>
        <p:nvPicPr>
          <p:cNvPr id="3" name="Imagen 5">
            <a:extLst>
              <a:ext uri="{FF2B5EF4-FFF2-40B4-BE49-F238E27FC236}">
                <a16:creationId xmlns:a16="http://schemas.microsoft.com/office/drawing/2014/main" id="{9421D748-996C-624E-8743-FAA9F42919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0954344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/>
          <p:cNvSpPr>
            <a:spLocks noGrp="1"/>
          </p:cNvSpPr>
          <p:nvPr>
            <p:ph type="pic" sz="quarter" idx="10"/>
          </p:nvPr>
        </p:nvSpPr>
        <p:spPr>
          <a:xfrm>
            <a:off x="914402" y="990598"/>
            <a:ext cx="7977397" cy="4876800"/>
          </a:xfrm>
          <a:custGeom>
            <a:avLst/>
            <a:gdLst>
              <a:gd name="connsiteX0" fmla="*/ 0 w 7977397"/>
              <a:gd name="connsiteY0" fmla="*/ 0 h 4876800"/>
              <a:gd name="connsiteX1" fmla="*/ 7977397 w 7977397"/>
              <a:gd name="connsiteY1" fmla="*/ 0 h 4876800"/>
              <a:gd name="connsiteX2" fmla="*/ 7977397 w 7977397"/>
              <a:gd name="connsiteY2" fmla="*/ 4876800 h 4876800"/>
              <a:gd name="connsiteX3" fmla="*/ 0 w 7977397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77397" h="4876800">
                <a:moveTo>
                  <a:pt x="0" y="0"/>
                </a:moveTo>
                <a:lnTo>
                  <a:pt x="7977397" y="0"/>
                </a:lnTo>
                <a:lnTo>
                  <a:pt x="7977397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lvl="0"/>
            <a:endParaRPr lang="en-ID" noProof="0"/>
          </a:p>
        </p:txBody>
      </p:sp>
      <p:sp>
        <p:nvSpPr>
          <p:cNvPr id="9" name="PpHolder3"/>
          <p:cNvSpPr>
            <a:spLocks noGrp="1"/>
          </p:cNvSpPr>
          <p:nvPr>
            <p:ph type="pic" sz="quarter" idx="11"/>
          </p:nvPr>
        </p:nvSpPr>
        <p:spPr>
          <a:xfrm>
            <a:off x="5577457" y="-1"/>
            <a:ext cx="6628683" cy="6857997"/>
          </a:xfrm>
          <a:custGeom>
            <a:avLst/>
            <a:gdLst>
              <a:gd name="connsiteX0" fmla="*/ 3428998 w 6628683"/>
              <a:gd name="connsiteY0" fmla="*/ 0 h 6857997"/>
              <a:gd name="connsiteX1" fmla="*/ 6628683 w 6628683"/>
              <a:gd name="connsiteY1" fmla="*/ 0 h 6857997"/>
              <a:gd name="connsiteX2" fmla="*/ 6628683 w 6628683"/>
              <a:gd name="connsiteY2" fmla="*/ 1058323 h 6857997"/>
              <a:gd name="connsiteX3" fmla="*/ 4258007 w 6628683"/>
              <a:gd name="connsiteY3" fmla="*/ 3428999 h 6857997"/>
              <a:gd name="connsiteX4" fmla="*/ 6628683 w 6628683"/>
              <a:gd name="connsiteY4" fmla="*/ 5799675 h 6857997"/>
              <a:gd name="connsiteX5" fmla="*/ 6628683 w 6628683"/>
              <a:gd name="connsiteY5" fmla="*/ 6857997 h 6857997"/>
              <a:gd name="connsiteX6" fmla="*/ 3428997 w 6628683"/>
              <a:gd name="connsiteY6" fmla="*/ 6857997 h 6857997"/>
              <a:gd name="connsiteX7" fmla="*/ 0 w 6628683"/>
              <a:gd name="connsiteY7" fmla="*/ 3429000 h 6857997"/>
              <a:gd name="connsiteX8" fmla="*/ 0 w 6628683"/>
              <a:gd name="connsiteY8" fmla="*/ 3428998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28683" h="6857997">
                <a:moveTo>
                  <a:pt x="3428998" y="0"/>
                </a:moveTo>
                <a:lnTo>
                  <a:pt x="6628683" y="0"/>
                </a:lnTo>
                <a:lnTo>
                  <a:pt x="6628683" y="1058323"/>
                </a:lnTo>
                <a:lnTo>
                  <a:pt x="4258007" y="3428999"/>
                </a:lnTo>
                <a:lnTo>
                  <a:pt x="6628683" y="5799675"/>
                </a:lnTo>
                <a:lnTo>
                  <a:pt x="6628683" y="6857997"/>
                </a:lnTo>
                <a:lnTo>
                  <a:pt x="3428997" y="6857997"/>
                </a:lnTo>
                <a:lnTo>
                  <a:pt x="0" y="3429000"/>
                </a:lnTo>
                <a:lnTo>
                  <a:pt x="0" y="34289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lvl="0"/>
            <a:endParaRPr lang="en-ID" noProof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65172" y="1823039"/>
            <a:ext cx="4786428" cy="76944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i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83135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1FD1656-792A-C544-80D6-89A7B228BD3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2456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C30663E-C3F3-FF4A-AEDC-4DEB163106F6}"/>
              </a:ext>
            </a:extLst>
          </p:cNvPr>
          <p:cNvSpPr txBox="1">
            <a:spLocks/>
          </p:cNvSpPr>
          <p:nvPr userDrawn="1"/>
        </p:nvSpPr>
        <p:spPr>
          <a:xfrm>
            <a:off x="11371263" y="117475"/>
            <a:ext cx="712787" cy="304800"/>
          </a:xfrm>
          <a:prstGeom prst="rect">
            <a:avLst/>
          </a:prstGeom>
        </p:spPr>
        <p:txBody>
          <a:bodyPr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D" b="1" dirty="0">
                <a:solidFill>
                  <a:schemeClr val="tx1"/>
                </a:solidFill>
              </a:rPr>
              <a:t>P.</a:t>
            </a:r>
            <a:fld id="{ED189BDC-CD4A-834F-9BF2-88604EF912AA}" type="slidenum">
              <a:rPr lang="id-ID" b="1" smtClean="0">
                <a:solidFill>
                  <a:schemeClr val="tx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id-ID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4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tserrat Black" pitchFamily="2" charset="77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tserrat Black" pitchFamily="2" charset="77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tserrat Black" pitchFamily="2" charset="77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tserrat Black" pitchFamily="2" charset="77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tserrat Black" pitchFamily="2" charset="77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tserrat Black" pitchFamily="2" charset="77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tserrat Black" pitchFamily="2" charset="77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tserrat Black" pitchFamily="2" charset="77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posición de imagen 2">
            <a:extLst>
              <a:ext uri="{FF2B5EF4-FFF2-40B4-BE49-F238E27FC236}">
                <a16:creationId xmlns:a16="http://schemas.microsoft.com/office/drawing/2014/main" id="{F4A68E3D-D362-FD46-A262-2129ADC08F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093" b="1093"/>
          <a:stretch/>
        </p:blipFill>
        <p:spPr bwMode="auto">
          <a:xfrm>
            <a:off x="1275718" y="1510144"/>
            <a:ext cx="6290631" cy="3611131"/>
          </a:xfrm>
          <a:custGeom>
            <a:avLst/>
            <a:gdLst>
              <a:gd name="T0" fmla="*/ 0 w 7977397"/>
              <a:gd name="T1" fmla="*/ 0 h 4876800"/>
              <a:gd name="T2" fmla="*/ 7977397 w 7977397"/>
              <a:gd name="T3" fmla="*/ 0 h 4876800"/>
              <a:gd name="T4" fmla="*/ 7977397 w 7977397"/>
              <a:gd name="T5" fmla="*/ 4876800 h 4876800"/>
              <a:gd name="T6" fmla="*/ 0 w 7977397"/>
              <a:gd name="T7" fmla="*/ 4876800 h 48768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977397" h="4876800">
                <a:moveTo>
                  <a:pt x="0" y="0"/>
                </a:moveTo>
                <a:lnTo>
                  <a:pt x="7977397" y="0"/>
                </a:lnTo>
                <a:lnTo>
                  <a:pt x="7977397" y="4876800"/>
                </a:lnTo>
                <a:lnTo>
                  <a:pt x="0" y="4876800"/>
                </a:lnTo>
                <a:lnTo>
                  <a:pt x="0" y="0"/>
                </a:lnTo>
                <a:close/>
              </a:path>
            </a:pathLst>
          </a:custGeom>
          <a:ln w="9525"/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921B905-0788-B044-BCB7-A592FD009045}"/>
              </a:ext>
            </a:extLst>
          </p:cNvPr>
          <p:cNvSpPr/>
          <p:nvPr/>
        </p:nvSpPr>
        <p:spPr>
          <a:xfrm>
            <a:off x="3800475" y="0"/>
            <a:ext cx="5926138" cy="6858000"/>
          </a:xfrm>
          <a:custGeom>
            <a:avLst/>
            <a:gdLst>
              <a:gd name="connsiteX0" fmla="*/ 3428997 w 5927220"/>
              <a:gd name="connsiteY0" fmla="*/ 0 h 6857995"/>
              <a:gd name="connsiteX1" fmla="*/ 5144031 w 5927220"/>
              <a:gd name="connsiteY1" fmla="*/ 0 h 6857995"/>
              <a:gd name="connsiteX2" fmla="*/ 5927220 w 5927220"/>
              <a:gd name="connsiteY2" fmla="*/ 783190 h 6857995"/>
              <a:gd name="connsiteX3" fmla="*/ 3281413 w 5927220"/>
              <a:gd name="connsiteY3" fmla="*/ 3428997 h 6857995"/>
              <a:gd name="connsiteX4" fmla="*/ 5927220 w 5927220"/>
              <a:gd name="connsiteY4" fmla="*/ 6074805 h 6857995"/>
              <a:gd name="connsiteX5" fmla="*/ 5144030 w 5927220"/>
              <a:gd name="connsiteY5" fmla="*/ 6857995 h 6857995"/>
              <a:gd name="connsiteX6" fmla="*/ 3428998 w 5927220"/>
              <a:gd name="connsiteY6" fmla="*/ 6857995 h 6857995"/>
              <a:gd name="connsiteX7" fmla="*/ 0 w 5927220"/>
              <a:gd name="connsiteY7" fmla="*/ 3428997 h 6857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27220" h="6857995">
                <a:moveTo>
                  <a:pt x="3428997" y="0"/>
                </a:moveTo>
                <a:lnTo>
                  <a:pt x="5144031" y="0"/>
                </a:lnTo>
                <a:lnTo>
                  <a:pt x="5927220" y="783190"/>
                </a:lnTo>
                <a:lnTo>
                  <a:pt x="3281413" y="3428997"/>
                </a:lnTo>
                <a:lnTo>
                  <a:pt x="5927220" y="6074805"/>
                </a:lnTo>
                <a:lnTo>
                  <a:pt x="5144030" y="6857995"/>
                </a:lnTo>
                <a:lnTo>
                  <a:pt x="3428998" y="6857995"/>
                </a:lnTo>
                <a:lnTo>
                  <a:pt x="0" y="3428997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181E2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38299C3-9945-1A4E-82A8-1C693CABD5E1}"/>
              </a:ext>
            </a:extLst>
          </p:cNvPr>
          <p:cNvSpPr/>
          <p:nvPr/>
        </p:nvSpPr>
        <p:spPr>
          <a:xfrm>
            <a:off x="1276350" y="1509713"/>
            <a:ext cx="7977188" cy="3611562"/>
          </a:xfrm>
          <a:custGeom>
            <a:avLst/>
            <a:gdLst>
              <a:gd name="connsiteX0" fmla="*/ 0 w 12192000"/>
              <a:gd name="connsiteY0" fmla="*/ 0 h 6852478"/>
              <a:gd name="connsiteX1" fmla="*/ 12192000 w 12192000"/>
              <a:gd name="connsiteY1" fmla="*/ 0 h 6852478"/>
              <a:gd name="connsiteX2" fmla="*/ 12192000 w 12192000"/>
              <a:gd name="connsiteY2" fmla="*/ 6852478 h 6852478"/>
              <a:gd name="connsiteX3" fmla="*/ 0 w 12192000"/>
              <a:gd name="connsiteY3" fmla="*/ 6852478 h 685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2478">
                <a:moveTo>
                  <a:pt x="0" y="0"/>
                </a:moveTo>
                <a:lnTo>
                  <a:pt x="12192000" y="0"/>
                </a:lnTo>
                <a:lnTo>
                  <a:pt x="12192000" y="6852478"/>
                </a:lnTo>
                <a:lnTo>
                  <a:pt x="0" y="6852478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181E2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61DA5B-A587-8E4A-AC18-A5B0A814D8EF}"/>
              </a:ext>
            </a:extLst>
          </p:cNvPr>
          <p:cNvCxnSpPr>
            <a:cxnSpLocks/>
          </p:cNvCxnSpPr>
          <p:nvPr/>
        </p:nvCxnSpPr>
        <p:spPr>
          <a:xfrm flipH="1">
            <a:off x="1752600" y="3771900"/>
            <a:ext cx="33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1DD702F-9223-7B4A-8611-A67674D35A19}"/>
              </a:ext>
            </a:extLst>
          </p:cNvPr>
          <p:cNvGrpSpPr>
            <a:grpSpLocks/>
          </p:cNvGrpSpPr>
          <p:nvPr/>
        </p:nvGrpSpPr>
        <p:grpSpPr bwMode="auto">
          <a:xfrm>
            <a:off x="10515600" y="3105150"/>
            <a:ext cx="1220788" cy="647700"/>
            <a:chOff x="9907287" y="630688"/>
            <a:chExt cx="1220884" cy="649126"/>
          </a:xfrm>
        </p:grpSpPr>
        <p:sp>
          <p:nvSpPr>
            <p:cNvPr id="9" name="L-Shape 8">
              <a:extLst>
                <a:ext uri="{FF2B5EF4-FFF2-40B4-BE49-F238E27FC236}">
                  <a16:creationId xmlns:a16="http://schemas.microsoft.com/office/drawing/2014/main" id="{CD49629B-6781-844B-A771-8ADAA83E8A8B}"/>
                </a:ext>
              </a:extLst>
            </p:cNvPr>
            <p:cNvSpPr/>
            <p:nvPr/>
          </p:nvSpPr>
          <p:spPr>
            <a:xfrm rot="13500000">
              <a:off x="10478938" y="630581"/>
              <a:ext cx="649126" cy="649339"/>
            </a:xfrm>
            <a:prstGeom prst="corner">
              <a:avLst>
                <a:gd name="adj1" fmla="val 38276"/>
                <a:gd name="adj2" fmla="val 3827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181E20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10" name="L-Shape 9">
              <a:extLst>
                <a:ext uri="{FF2B5EF4-FFF2-40B4-BE49-F238E27FC236}">
                  <a16:creationId xmlns:a16="http://schemas.microsoft.com/office/drawing/2014/main" id="{65E47D60-41F2-7246-8519-8E0950597123}"/>
                </a:ext>
              </a:extLst>
            </p:cNvPr>
            <p:cNvSpPr/>
            <p:nvPr/>
          </p:nvSpPr>
          <p:spPr>
            <a:xfrm rot="13500000">
              <a:off x="9907394" y="630581"/>
              <a:ext cx="649126" cy="649339"/>
            </a:xfrm>
            <a:prstGeom prst="corner">
              <a:avLst>
                <a:gd name="adj1" fmla="val 38276"/>
                <a:gd name="adj2" fmla="val 3827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181E20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5A07C0D5-BEFD-7F4D-B0CF-443C0610CB4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l="22845" r="22845"/>
          <a:stretch>
            <a:fillRect/>
          </a:stretch>
        </p:blipFill>
        <p:spPr bwMode="auto">
          <a:xfrm>
            <a:off x="5562600" y="0"/>
            <a:ext cx="6629400" cy="6858000"/>
          </a:xfrm>
          <a:custGeom>
            <a:avLst/>
            <a:gdLst>
              <a:gd name="T0" fmla="*/ 3428998 w 6628683"/>
              <a:gd name="T1" fmla="*/ 0 h 6857997"/>
              <a:gd name="T2" fmla="*/ 6628683 w 6628683"/>
              <a:gd name="T3" fmla="*/ 0 h 6857997"/>
              <a:gd name="T4" fmla="*/ 6628683 w 6628683"/>
              <a:gd name="T5" fmla="*/ 1058323 h 6857997"/>
              <a:gd name="T6" fmla="*/ 4258007 w 6628683"/>
              <a:gd name="T7" fmla="*/ 3428999 h 6857997"/>
              <a:gd name="T8" fmla="*/ 6628683 w 6628683"/>
              <a:gd name="T9" fmla="*/ 5799675 h 6857997"/>
              <a:gd name="T10" fmla="*/ 6628683 w 6628683"/>
              <a:gd name="T11" fmla="*/ 6857997 h 6857997"/>
              <a:gd name="T12" fmla="*/ 3428997 w 6628683"/>
              <a:gd name="T13" fmla="*/ 6857997 h 6857997"/>
              <a:gd name="T14" fmla="*/ 0 w 6628683"/>
              <a:gd name="T15" fmla="*/ 3429000 h 6857997"/>
              <a:gd name="T16" fmla="*/ 0 w 6628683"/>
              <a:gd name="T17" fmla="*/ 3428998 h 685799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28683" h="6857997">
                <a:moveTo>
                  <a:pt x="3428998" y="0"/>
                </a:moveTo>
                <a:lnTo>
                  <a:pt x="6628683" y="0"/>
                </a:lnTo>
                <a:lnTo>
                  <a:pt x="6628683" y="1058323"/>
                </a:lnTo>
                <a:lnTo>
                  <a:pt x="4258007" y="3428999"/>
                </a:lnTo>
                <a:lnTo>
                  <a:pt x="6628683" y="5799675"/>
                </a:lnTo>
                <a:lnTo>
                  <a:pt x="6628683" y="6857997"/>
                </a:lnTo>
                <a:lnTo>
                  <a:pt x="3428997" y="6857997"/>
                </a:lnTo>
                <a:lnTo>
                  <a:pt x="0" y="3429000"/>
                </a:lnTo>
                <a:lnTo>
                  <a:pt x="0" y="3428998"/>
                </a:lnTo>
                <a:lnTo>
                  <a:pt x="3428998" y="0"/>
                </a:lnTo>
                <a:close/>
              </a:path>
            </a:pathLst>
          </a:custGeom>
          <a:ln w="9525"/>
        </p:spPr>
      </p:pic>
      <p:sp>
        <p:nvSpPr>
          <p:cNvPr id="28" name="Title 27">
            <a:extLst>
              <a:ext uri="{FF2B5EF4-FFF2-40B4-BE49-F238E27FC236}">
                <a16:creationId xmlns:a16="http://schemas.microsoft.com/office/drawing/2014/main" id="{5F13F179-B53F-D748-B706-42A52CAED9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35087" y="2409315"/>
            <a:ext cx="5991225" cy="769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ID" altLang="es-MX" sz="3200" b="1" dirty="0">
                <a:solidFill>
                  <a:schemeClr val="tx1"/>
                </a:solidFill>
                <a:latin typeface="Montserrat" pitchFamily="2" charset="77"/>
                <a:cs typeface="Poppins" pitchFamily="2" charset="77"/>
              </a:rPr>
              <a:t>PERSPECTIVAS EMPRESARIALES EN EL AUTOTRANSPORTE DE CARGA</a:t>
            </a:r>
            <a:endParaRPr lang="en-ID" altLang="es-MX" dirty="0">
              <a:cs typeface="Poppins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4580C2D-037E-6947-BD22-ADB7D1F14D2C}"/>
              </a:ext>
            </a:extLst>
          </p:cNvPr>
          <p:cNvSpPr/>
          <p:nvPr/>
        </p:nvSpPr>
        <p:spPr>
          <a:xfrm>
            <a:off x="7326313" y="2517775"/>
            <a:ext cx="1509712" cy="2133600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092CC18-5542-8143-9A64-48C8CE56BFA4}"/>
              </a:ext>
            </a:extLst>
          </p:cNvPr>
          <p:cNvSpPr/>
          <p:nvPr/>
        </p:nvSpPr>
        <p:spPr>
          <a:xfrm>
            <a:off x="8245475" y="1905000"/>
            <a:ext cx="1217613" cy="1524000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7180" name="Imagen 15">
            <a:extLst>
              <a:ext uri="{FF2B5EF4-FFF2-40B4-BE49-F238E27FC236}">
                <a16:creationId xmlns:a16="http://schemas.microsoft.com/office/drawing/2014/main" id="{10C72510-99C0-9446-8B03-BA6907B22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54025"/>
            <a:ext cx="32051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Imagen 17">
            <a:extLst>
              <a:ext uri="{FF2B5EF4-FFF2-40B4-BE49-F238E27FC236}">
                <a16:creationId xmlns:a16="http://schemas.microsoft.com/office/drawing/2014/main" id="{E614A7AC-00DA-8F4B-8E99-217F7F36C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5432425"/>
            <a:ext cx="348615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B0E7C4E-E48F-48D2-B27C-40C1943BB195}"/>
              </a:ext>
            </a:extLst>
          </p:cNvPr>
          <p:cNvSpPr txBox="1"/>
          <p:nvPr/>
        </p:nvSpPr>
        <p:spPr>
          <a:xfrm>
            <a:off x="2727701" y="69924"/>
            <a:ext cx="85240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181E2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rPr>
              <a:t>PRONÓSTICO DEL COMPORTAMIENTO DE LA ECONOMÍA DE ESTADOS UNIDOS.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5860E5F-3572-F37D-6775-4D914275E5C9}"/>
              </a:ext>
            </a:extLst>
          </p:cNvPr>
          <p:cNvGrpSpPr/>
          <p:nvPr/>
        </p:nvGrpSpPr>
        <p:grpSpPr>
          <a:xfrm>
            <a:off x="0" y="1519680"/>
            <a:ext cx="9275135" cy="3818640"/>
            <a:chOff x="496186" y="1114392"/>
            <a:chExt cx="10976344" cy="4394825"/>
          </a:xfrm>
        </p:grpSpPr>
        <p:pic>
          <p:nvPicPr>
            <p:cNvPr id="7" name="Imagen 6" descr="Texto&#10;&#10;Descripción generada automáticamente">
              <a:extLst>
                <a:ext uri="{FF2B5EF4-FFF2-40B4-BE49-F238E27FC236}">
                  <a16:creationId xmlns:a16="http://schemas.microsoft.com/office/drawing/2014/main" id="{BB6D2F85-EC3E-1A6F-116A-84D388C24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186" y="1114392"/>
              <a:ext cx="10976344" cy="4394825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7F83ABCA-10B2-40B1-32D3-ECDAB6CEA020}"/>
                </a:ext>
              </a:extLst>
            </p:cNvPr>
            <p:cNvSpPr/>
            <p:nvPr/>
          </p:nvSpPr>
          <p:spPr>
            <a:xfrm>
              <a:off x="1467293" y="1445553"/>
              <a:ext cx="1456660" cy="41467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E2E78C1B-446A-83D7-0694-F65679D1E105}"/>
              </a:ext>
            </a:extLst>
          </p:cNvPr>
          <p:cNvSpPr txBox="1"/>
          <p:nvPr/>
        </p:nvSpPr>
        <p:spPr>
          <a:xfrm>
            <a:off x="9505507" y="1720840"/>
            <a:ext cx="228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solidFill>
                  <a:schemeClr val="bg1"/>
                </a:solidFill>
                <a:latin typeface="Arial Narrow" panose="020B0606020202030204" pitchFamily="34" charset="0"/>
              </a:rPr>
              <a:t>Estimamos que existe una probabilidad del </a:t>
            </a:r>
            <a:r>
              <a:rPr lang="es-MX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52% </a:t>
            </a:r>
            <a:r>
              <a:rPr lang="es-MX" sz="2400" dirty="0">
                <a:solidFill>
                  <a:schemeClr val="bg1"/>
                </a:solidFill>
                <a:latin typeface="Arial Narrow" panose="020B0606020202030204" pitchFamily="34" charset="0"/>
              </a:rPr>
              <a:t>de que Estados Unidos entre a una recesión en los próximos 6 a 12 meses.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9D09B84B-06B4-32D9-156B-0BA0286AA2A9}"/>
              </a:ext>
            </a:extLst>
          </p:cNvPr>
          <p:cNvSpPr txBox="1"/>
          <p:nvPr/>
        </p:nvSpPr>
        <p:spPr>
          <a:xfrm>
            <a:off x="2727701" y="112454"/>
            <a:ext cx="85240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rgbClr val="181E20"/>
                </a:solidFill>
                <a:latin typeface="Roboto" panose="02000000000000000000" pitchFamily="2" charset="0"/>
              </a:rPr>
              <a:t>PERSPECTIVAS EMPRESARIALES EN EL AUTOTRANSPORTE DE CARGA</a:t>
            </a: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srgbClr val="181E20"/>
              </a:solidFill>
              <a:effectLst/>
              <a:uLnTx/>
              <a:uFillTx/>
              <a:latin typeface="Roboto" panose="02000000000000000000" pitchFamily="2" charset="0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219DAFD-32F5-CA5E-10F3-077DADE7A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10" y="1292522"/>
            <a:ext cx="3537540" cy="1699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1379F28-B30B-C617-167F-A0764F1ED644}"/>
              </a:ext>
            </a:extLst>
          </p:cNvPr>
          <p:cNvSpPr txBox="1"/>
          <p:nvPr/>
        </p:nvSpPr>
        <p:spPr>
          <a:xfrm>
            <a:off x="4561367" y="1594884"/>
            <a:ext cx="57309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solidFill>
                  <a:schemeClr val="bg1"/>
                </a:solidFill>
                <a:latin typeface="Arial Narrow" panose="020B0606020202030204" pitchFamily="34" charset="0"/>
              </a:rPr>
              <a:t>El efecto del aumento de los precios de los combustibles probablemente se mantendrá, con tendencia de un mayor aumento, derivado de la estacionalidad del cierre de año.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D3710D84-661A-99BD-F2A2-378727BD9B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222412"/>
              </p:ext>
            </p:extLst>
          </p:nvPr>
        </p:nvGraphicFramePr>
        <p:xfrm>
          <a:off x="5780566" y="4247454"/>
          <a:ext cx="6230678" cy="954107"/>
        </p:xfrm>
        <a:graphic>
          <a:graphicData uri="http://schemas.openxmlformats.org/drawingml/2006/table">
            <a:tbl>
              <a:tblPr/>
              <a:tblGrid>
                <a:gridCol w="3175040">
                  <a:extLst>
                    <a:ext uri="{9D8B030D-6E8A-4147-A177-3AD203B41FA5}">
                      <a16:colId xmlns:a16="http://schemas.microsoft.com/office/drawing/2014/main" val="2985779593"/>
                    </a:ext>
                  </a:extLst>
                </a:gridCol>
                <a:gridCol w="1656477">
                  <a:extLst>
                    <a:ext uri="{9D8B030D-6E8A-4147-A177-3AD203B41FA5}">
                      <a16:colId xmlns:a16="http://schemas.microsoft.com/office/drawing/2014/main" val="946384845"/>
                    </a:ext>
                  </a:extLst>
                </a:gridCol>
                <a:gridCol w="1399161">
                  <a:extLst>
                    <a:ext uri="{9D8B030D-6E8A-4147-A177-3AD203B41FA5}">
                      <a16:colId xmlns:a16="http://schemas.microsoft.com/office/drawing/2014/main" val="1912643828"/>
                    </a:ext>
                  </a:extLst>
                </a:gridCol>
              </a:tblGrid>
              <a:tr h="4749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s-MX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Avenir Book" panose="02000503020000020003" pitchFamily="2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MX" sz="2200" b="0" i="0" u="none" strike="noStrike" dirty="0">
                          <a:solidFill>
                            <a:srgbClr val="FFFFFF"/>
                          </a:solidFill>
                          <a:effectLst/>
                          <a:latin typeface="Avenir Book" panose="02000503020000020003" pitchFamily="2" charset="0"/>
                          <a:cs typeface="Arial" panose="020B0604020202020204" pitchFamily="34" charset="0"/>
                        </a:rPr>
                        <a:t>Reporte 2022 - IRU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162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s-MX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Avenir Book" panose="02000503020000020003" pitchFamily="2" charset="0"/>
                          <a:cs typeface="Arial" panose="020B0604020202020204" pitchFamily="34" charset="0"/>
                        </a:rPr>
                        <a:t>Mundo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162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s-MX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Avenir Book" panose="02000503020000020003" pitchFamily="2" charset="0"/>
                          <a:cs typeface="Arial" panose="020B0604020202020204" pitchFamily="34" charset="0"/>
                        </a:rPr>
                        <a:t>México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4612566"/>
                  </a:ext>
                </a:extLst>
              </a:tr>
              <a:tr h="479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Book" panose="02000503020000020003" pitchFamily="2" charset="0"/>
                          <a:cs typeface="Arial" panose="020B0604020202020204" pitchFamily="34" charset="0"/>
                        </a:rPr>
                        <a:t>Escasez de conductores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Book" panose="02000503020000020003" pitchFamily="2" charset="0"/>
                          <a:cs typeface="Arial" panose="020B0604020202020204" pitchFamily="34" charset="0"/>
                        </a:rPr>
                        <a:t>2.6 millones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Book" panose="02000503020000020003" pitchFamily="2" charset="0"/>
                          <a:cs typeface="Arial" panose="020B0604020202020204" pitchFamily="34" charset="0"/>
                        </a:rPr>
                        <a:t>54 mil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4498306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083C90F0-E44C-B6DB-6C5D-31B123498F11}"/>
              </a:ext>
            </a:extLst>
          </p:cNvPr>
          <p:cNvSpPr txBox="1"/>
          <p:nvPr/>
        </p:nvSpPr>
        <p:spPr>
          <a:xfrm>
            <a:off x="180756" y="4370564"/>
            <a:ext cx="5054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solidFill>
                  <a:schemeClr val="bg1"/>
                </a:solidFill>
                <a:latin typeface="Arial Narrow" panose="020B0606020202030204" pitchFamily="34" charset="0"/>
              </a:rPr>
              <a:t>El tema de la falta de operadores, sigue aumentando año con año</a:t>
            </a:r>
          </a:p>
        </p:txBody>
      </p:sp>
    </p:spTree>
    <p:extLst>
      <p:ext uri="{BB962C8B-B14F-4D97-AF65-F5344CB8AC3E}">
        <p14:creationId xmlns:p14="http://schemas.microsoft.com/office/powerpoint/2010/main" val="1500719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9D09B84B-06B4-32D9-156B-0BA0286AA2A9}"/>
              </a:ext>
            </a:extLst>
          </p:cNvPr>
          <p:cNvSpPr txBox="1"/>
          <p:nvPr/>
        </p:nvSpPr>
        <p:spPr>
          <a:xfrm>
            <a:off x="2727701" y="112454"/>
            <a:ext cx="85240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181E2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rPr>
              <a:t>PERSPECTIVAS EMPRESARIALES EN EL AUTOTRANSPORTE DE CARGA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8A5353D-840C-FBEA-7534-D3724E83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44" y="1285962"/>
            <a:ext cx="3014062" cy="1733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1DB13D-FC1E-677D-2983-6DCC114AC83D}"/>
              </a:ext>
            </a:extLst>
          </p:cNvPr>
          <p:cNvSpPr txBox="1"/>
          <p:nvPr/>
        </p:nvSpPr>
        <p:spPr>
          <a:xfrm>
            <a:off x="4136065" y="1637414"/>
            <a:ext cx="55182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solidFill>
                  <a:schemeClr val="bg1"/>
                </a:solidFill>
                <a:latin typeface="Arial Narrow" panose="020B0606020202030204" pitchFamily="34" charset="0"/>
              </a:rPr>
              <a:t>Aumento de la </a:t>
            </a:r>
            <a:r>
              <a:rPr lang="es-MX" sz="2400" dirty="0">
                <a:solidFill>
                  <a:schemeClr val="bg1"/>
                </a:solidFill>
                <a:latin typeface="Arial Narrow" panose="020B0606020202030204" pitchFamily="34" charset="0"/>
              </a:rPr>
              <a:t>vulnerabilidad</a:t>
            </a:r>
            <a:r>
              <a:rPr lang="es-MX" sz="2000" dirty="0">
                <a:solidFill>
                  <a:schemeClr val="bg1"/>
                </a:solidFill>
                <a:latin typeface="Arial Narrow" panose="020B0606020202030204" pitchFamily="34" charset="0"/>
              </a:rPr>
              <a:t> cibernética de los datos de las empresas de autotransporte, hoy en día más relevante por la aplicación del CFDI con CCP.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A9B9BC-C521-A5CE-302F-2EB055E47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9734" y="3725419"/>
            <a:ext cx="3297865" cy="1858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34C869A-3692-C909-E0F4-353D28C4B006}"/>
              </a:ext>
            </a:extLst>
          </p:cNvPr>
          <p:cNvSpPr txBox="1"/>
          <p:nvPr/>
        </p:nvSpPr>
        <p:spPr>
          <a:xfrm>
            <a:off x="896679" y="4192772"/>
            <a:ext cx="55182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  <a:latin typeface="Arial Narrow" panose="020B0606020202030204" pitchFamily="34" charset="0"/>
              </a:rPr>
              <a:t>Un cisne verde próximo, que modificaría la política económica en relación con el uso de estímulos al autotransporte de carga.</a:t>
            </a:r>
          </a:p>
        </p:txBody>
      </p:sp>
    </p:spTree>
    <p:extLst>
      <p:ext uri="{BB962C8B-B14F-4D97-AF65-F5344CB8AC3E}">
        <p14:creationId xmlns:p14="http://schemas.microsoft.com/office/powerpoint/2010/main" val="18884849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olors 76 Dark">
      <a:dk1>
        <a:srgbClr val="FFFFFF"/>
      </a:dk1>
      <a:lt1>
        <a:srgbClr val="181E20"/>
      </a:lt1>
      <a:dk2>
        <a:srgbClr val="181E20"/>
      </a:dk2>
      <a:lt2>
        <a:srgbClr val="FFFFFF"/>
      </a:lt2>
      <a:accent1>
        <a:srgbClr val="A40000"/>
      </a:accent1>
      <a:accent2>
        <a:srgbClr val="C80000"/>
      </a:accent2>
      <a:accent3>
        <a:srgbClr val="EE0000"/>
      </a:accent3>
      <a:accent4>
        <a:srgbClr val="FF1919"/>
      </a:accent4>
      <a:accent5>
        <a:srgbClr val="FF4B4B"/>
      </a:accent5>
      <a:accent6>
        <a:srgbClr val="FF6969"/>
      </a:accent6>
      <a:hlink>
        <a:srgbClr val="0563C1"/>
      </a:hlink>
      <a:folHlink>
        <a:srgbClr val="954F72"/>
      </a:folHlink>
    </a:clrScheme>
    <a:fontScheme name="1">
      <a:majorFont>
        <a:latin typeface="Montserrat Black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3468</TotalTime>
  <Words>162</Words>
  <Application>Microsoft Office PowerPoint</Application>
  <PresentationFormat>Panorámica</PresentationFormat>
  <Paragraphs>16</Paragraphs>
  <Slides>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Arial Narrow</vt:lpstr>
      <vt:lpstr>Avenir Book</vt:lpstr>
      <vt:lpstr>Calibri</vt:lpstr>
      <vt:lpstr>Montserrat</vt:lpstr>
      <vt:lpstr>Montserrat Black</vt:lpstr>
      <vt:lpstr>Roboto</vt:lpstr>
      <vt:lpstr>1_Office Theme</vt:lpstr>
      <vt:lpstr>PERSPECTIVAS EMPRESARIALES EN EL AUTOTRANSPORTE DE CARGA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REUNIÓN ENTRE CANACAR Y LA DGAF</dc:title>
  <dc:creator>Usuario 005 CANACAR</dc:creator>
  <cp:lastModifiedBy>Usuario 005 CANACAR</cp:lastModifiedBy>
  <cp:revision>11</cp:revision>
  <cp:lastPrinted>2022-05-30T23:02:42Z</cp:lastPrinted>
  <dcterms:created xsi:type="dcterms:W3CDTF">2022-05-30T16:58:17Z</dcterms:created>
  <dcterms:modified xsi:type="dcterms:W3CDTF">2022-07-08T16:17:26Z</dcterms:modified>
</cp:coreProperties>
</file>