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60" r:id="rId4"/>
    <p:sldId id="259" r:id="rId5"/>
    <p:sldId id="258" r:id="rId6"/>
  </p:sldIdLst>
  <p:sldSz cx="12192000" cy="6858000"/>
  <p:notesSz cx="6858000" cy="9144000"/>
  <p:defaultTextStyle>
    <a:defPPr>
      <a:defRPr lang="es-MX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69BA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08"/>
    <p:restoredTop sz="94652"/>
  </p:normalViewPr>
  <p:slideViewPr>
    <p:cSldViewPr snapToGrid="0" snapToObjects="1">
      <p:cViewPr varScale="1">
        <p:scale>
          <a:sx n="86" d="100"/>
          <a:sy n="86" d="100"/>
        </p:scale>
        <p:origin x="960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DEDE6CB-1D5F-A448-902D-58B9D202602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MX"/>
              <a:t>Haz clic para modificar el estilo de título del patrón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1990DF8A-92E4-F74F-A3F3-0CAAD395E4B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MX"/>
              <a:t>Haz clic para editar el estilo de subtítulo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8EE12EE1-8C72-E442-94DA-E1E7F3C23A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C7E504-500A-AF4A-B3B7-016EC181A329}" type="datetimeFigureOut">
              <a:rPr lang="es-MX" smtClean="0"/>
              <a:t>04/07/22</a:t>
            </a:fld>
            <a:endParaRPr lang="es-MX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7F3A0CBA-857F-954F-B8F5-88E7BE92B8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94945BF8-C489-AA49-9989-8AE168CF91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E30CAF-9646-D642-A6F8-7E9470A64603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1413818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E58D9D2-0535-0643-A67F-90BFE804C2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/>
              <a:t>Haz clic para modificar el estilo de título del patrón</a:t>
            </a:r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BD9DDE41-3237-C945-9935-B64390A59DE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3F497655-84B4-F442-805C-42980F8877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C7E504-500A-AF4A-B3B7-016EC181A329}" type="datetimeFigureOut">
              <a:rPr lang="es-MX" smtClean="0"/>
              <a:t>04/07/22</a:t>
            </a:fld>
            <a:endParaRPr lang="es-MX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9794536C-95FC-D941-AC67-B18B8B314A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ECCC5AB4-1FAA-C44C-BB34-07A63438AC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E30CAF-9646-D642-A6F8-7E9470A64603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7380697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04924563-8AA6-E04E-99A1-F6F2FAF0D20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MX"/>
              <a:t>Haz clic para modificar el estilo de título del patrón</a:t>
            </a:r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9FF0E25D-EFDB-0F46-AA8E-A721AAA9724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2F8D5800-217E-7245-887C-212047F67F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C7E504-500A-AF4A-B3B7-016EC181A329}" type="datetimeFigureOut">
              <a:rPr lang="es-MX" smtClean="0"/>
              <a:t>04/07/22</a:t>
            </a:fld>
            <a:endParaRPr lang="es-MX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28046C73-5C7A-D24B-B8FD-781F6C604E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A0B4813B-B4B4-AF45-8AA5-86A5D17AA0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E30CAF-9646-D642-A6F8-7E9470A64603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2175378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DD273B0-1CE7-0349-96D7-F9C24BACCC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/>
              <a:t>Haz clic para modificar el estilo de título del patrón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CC264080-F614-784F-8165-B53A1B531B6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BD73446E-0DB1-1B4F-9B70-0B175FDD4D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C7E504-500A-AF4A-B3B7-016EC181A329}" type="datetimeFigureOut">
              <a:rPr lang="es-MX" smtClean="0"/>
              <a:t>04/07/22</a:t>
            </a:fld>
            <a:endParaRPr lang="es-MX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704F87C6-8DD3-5146-9511-F224AE1C26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9DD69968-EA65-0947-A758-BFB343FD00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E30CAF-9646-D642-A6F8-7E9470A64603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8778720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F5055F4-1F62-AD4D-8E31-6B0A369DC0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MX"/>
              <a:t>Haz clic para modificar el estilo de título del patrón</a:t>
            </a:r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5E6C03B8-F136-A44F-9764-000C8625D31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922DCF78-748C-5D4C-A58D-477CF070C8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C7E504-500A-AF4A-B3B7-016EC181A329}" type="datetimeFigureOut">
              <a:rPr lang="es-MX" smtClean="0"/>
              <a:t>04/07/22</a:t>
            </a:fld>
            <a:endParaRPr lang="es-MX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BB854E38-A251-214C-9B55-D776E85BB2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47D0AD64-62CF-4147-976C-7344063F8F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E30CAF-9646-D642-A6F8-7E9470A64603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0446822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411D17F-B5AF-824A-B34F-1418E9FB7F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/>
              <a:t>Haz clic para modificar el estilo de título del patrón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3AEC1339-427F-C141-9C9A-7EAB179CF1B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96D06864-8DB0-104A-9148-5EE8D397B4D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79259FCF-0108-1A47-80C4-CD2BCD5250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C7E504-500A-AF4A-B3B7-016EC181A329}" type="datetimeFigureOut">
              <a:rPr lang="es-MX" smtClean="0"/>
              <a:t>04/07/22</a:t>
            </a:fld>
            <a:endParaRPr lang="es-MX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6DDDBCCA-3499-9E4C-A1A7-1E2BEC9588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BDB47089-1DBB-3549-9E75-17C4C7026E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E30CAF-9646-D642-A6F8-7E9470A64603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2322935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9589984-3AAE-BF46-A329-FBBF59AF73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MX"/>
              <a:t>Haz clic para modificar el estilo de título del patrón</a:t>
            </a:r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010DA6EC-EDCF-8142-8461-819CFA92AFB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D581C99F-9934-864B-A04E-39A4C8A8476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39E93B96-D535-8742-B724-D1D21F4DEC9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7863FD82-16C2-D149-A06C-05ED919EA50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BDD7D8A1-110F-B149-9DFD-2F39595286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C7E504-500A-AF4A-B3B7-016EC181A329}" type="datetimeFigureOut">
              <a:rPr lang="es-MX" smtClean="0"/>
              <a:t>04/07/22</a:t>
            </a:fld>
            <a:endParaRPr lang="es-MX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B757234D-A298-5A4C-820E-F0F3094ABD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A818AED5-B797-1E4C-BA92-1A45F4199E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E30CAF-9646-D642-A6F8-7E9470A64603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3955573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FE32145-7776-CC46-8528-A4E94980F5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/>
              <a:t>Haz clic para modificar el estilo de título del patrón</a:t>
            </a:r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A6C3E8D0-D76C-9344-9884-D8C7D6C0BE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C7E504-500A-AF4A-B3B7-016EC181A329}" type="datetimeFigureOut">
              <a:rPr lang="es-MX" smtClean="0"/>
              <a:t>04/07/22</a:t>
            </a:fld>
            <a:endParaRPr lang="es-MX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80303461-33B0-F341-B518-ACFB4DEC4C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F70D0EC3-05C3-804C-A17F-078917E97C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E30CAF-9646-D642-A6F8-7E9470A64603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4585116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F8DC2218-D189-3749-809E-F9F7B45249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C7E504-500A-AF4A-B3B7-016EC181A329}" type="datetimeFigureOut">
              <a:rPr lang="es-MX" smtClean="0"/>
              <a:t>04/07/22</a:t>
            </a:fld>
            <a:endParaRPr lang="es-MX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C0C0F640-4664-6342-8FFA-0E1A9B16A1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C313165A-9DA3-DF4B-9F00-A1305ED0B5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E30CAF-9646-D642-A6F8-7E9470A64603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8411899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988AE20-249E-7445-85CE-5F229B79A5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MX"/>
              <a:t>Haz clic para modificar el estilo de título del patrón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BD04975B-C251-A145-8665-67195AA5D38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501ACC79-2937-724A-9C2B-42C48F28C01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ED3F23F3-D08D-7F48-B860-303C9C1264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C7E504-500A-AF4A-B3B7-016EC181A329}" type="datetimeFigureOut">
              <a:rPr lang="es-MX" smtClean="0"/>
              <a:t>04/07/22</a:t>
            </a:fld>
            <a:endParaRPr lang="es-MX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BD7CBABD-1710-F044-8DD9-45338F4B3D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4A62CBDE-5406-654D-8CA2-F2F5390372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E30CAF-9646-D642-A6F8-7E9470A64603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4371158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AABCB31-25FA-C64F-A76D-5F8545FA46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MX"/>
              <a:t>Haz clic para modificar el estilo de título del patrón</a:t>
            </a:r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E68660BA-E083-B64F-8459-8B8DBC1B484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MX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03202375-5F6A-D544-AB52-C3AF885B672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7E3D266D-1BDB-C144-8785-5D2046B4E2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C7E504-500A-AF4A-B3B7-016EC181A329}" type="datetimeFigureOut">
              <a:rPr lang="es-MX" smtClean="0"/>
              <a:t>04/07/22</a:t>
            </a:fld>
            <a:endParaRPr lang="es-MX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FCDAC511-502A-E941-B3D6-83565E5A04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2486CCA9-39A0-BC44-824D-699D433318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E30CAF-9646-D642-A6F8-7E9470A64603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7092610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1E3D7692-DECC-8643-8EDD-2A237ADBC4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MX"/>
              <a:t>Haz clic para modificar el estilo de título del patrón</a:t>
            </a:r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E3912321-FB12-B747-8E6E-1377F7B1FC4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5432BBF8-5144-9C4E-93C5-3ED6529B525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9C7E504-500A-AF4A-B3B7-016EC181A329}" type="datetimeFigureOut">
              <a:rPr lang="es-MX" smtClean="0"/>
              <a:t>04/07/22</a:t>
            </a:fld>
            <a:endParaRPr lang="es-MX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07FC2C48-4035-FC4A-B471-29D120862F0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MX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1A161748-4C43-5942-8DDC-0BB32DD8D56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E30CAF-9646-D642-A6F8-7E9470A64603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0119913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MX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www.inegi.org.mx/contenidos/productos/prod_serv/contenidos/espanol/bvinegi/productos/nueva_estruc/889463903994.pdf" TargetMode="Externa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inegi.org.mx/contenidos/productos/prod_serv/contenidos/espanol/bvinegi/productos/nueva_estruc/889463903994.pdf" TargetMode="Externa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hyperlink" Target="https://www.inegi.org.mx/contenidos/productos/prod_serv/contenidos/espanol/bvinegi/productos/nueva_estruc/889463903994.pdf" TargetMode="External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9072499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3">
            <a:extLst>
              <a:ext uri="{FF2B5EF4-FFF2-40B4-BE49-F238E27FC236}">
                <a16:creationId xmlns:a16="http://schemas.microsoft.com/office/drawing/2014/main" id="{C838F72E-2140-9041-9E03-998B67A42864}"/>
              </a:ext>
            </a:extLst>
          </p:cNvPr>
          <p:cNvSpPr txBox="1"/>
          <p:nvPr/>
        </p:nvSpPr>
        <p:spPr>
          <a:xfrm>
            <a:off x="84945" y="191429"/>
            <a:ext cx="10206681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3800" b="1" dirty="0">
                <a:solidFill>
                  <a:srgbClr val="269BAD"/>
                </a:solidFill>
              </a:rPr>
              <a:t>Perspectivas Empresariales en el Transporte</a:t>
            </a:r>
            <a:endParaRPr lang="es-MX" sz="3800" dirty="0">
              <a:solidFill>
                <a:srgbClr val="269BAD"/>
              </a:solidFill>
              <a:latin typeface="Myriad Pro" panose="020B0503030403020204" pitchFamily="34" charset="0"/>
            </a:endParaRP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FBDF299C-928E-3179-2884-D093FC2AECA7}"/>
              </a:ext>
            </a:extLst>
          </p:cNvPr>
          <p:cNvSpPr txBox="1"/>
          <p:nvPr/>
        </p:nvSpPr>
        <p:spPr>
          <a:xfrm>
            <a:off x="179883" y="1240558"/>
            <a:ext cx="7291193" cy="12644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00025" lvl="0" indent="-200025" algn="just">
              <a:buSzPts val="1600"/>
              <a:buChar char="❑"/>
            </a:pPr>
            <a:r>
              <a:rPr lang="es-MX" sz="1600" dirty="0">
                <a:solidFill>
                  <a:schemeClr val="accent1">
                    <a:lumMod val="50000"/>
                  </a:schemeClr>
                </a:solidFill>
              </a:rPr>
              <a:t>En México, </a:t>
            </a:r>
            <a:r>
              <a:rPr lang="es-MX" b="1" dirty="0">
                <a:solidFill>
                  <a:schemeClr val="accent1">
                    <a:lumMod val="50000"/>
                  </a:schemeClr>
                </a:solidFill>
              </a:rPr>
              <a:t>la demanda de transporte de carga crece a un ritmo mayor al de la economía.</a:t>
            </a:r>
            <a:endParaRPr lang="es-MX" sz="2000" b="1" dirty="0">
              <a:solidFill>
                <a:schemeClr val="accent1">
                  <a:lumMod val="50000"/>
                </a:schemeClr>
              </a:solidFill>
            </a:endParaRPr>
          </a:p>
          <a:p>
            <a:pPr marL="200025" lvl="0" indent="-200025" algn="just">
              <a:spcBef>
                <a:spcPts val="450"/>
              </a:spcBef>
              <a:buSzPts val="1600"/>
              <a:buChar char="❑"/>
            </a:pPr>
            <a:r>
              <a:rPr lang="es-MX" sz="1600" dirty="0">
                <a:solidFill>
                  <a:schemeClr val="accent1">
                    <a:lumMod val="50000"/>
                  </a:schemeClr>
                </a:solidFill>
              </a:rPr>
              <a:t>El movimiento de carga por autotransporte sigue manteniendo una </a:t>
            </a:r>
            <a:r>
              <a:rPr lang="es-MX" b="1" dirty="0">
                <a:solidFill>
                  <a:schemeClr val="accent1">
                    <a:lumMod val="50000"/>
                  </a:schemeClr>
                </a:solidFill>
              </a:rPr>
              <a:t>participación mayoritaria:</a:t>
            </a: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DDB818DC-B81D-F392-8BC9-1E6230C7935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92832" y="3009219"/>
            <a:ext cx="3603821" cy="3048166"/>
          </a:xfrm>
          <a:prstGeom prst="rect">
            <a:avLst/>
          </a:prstGeom>
        </p:spPr>
      </p:pic>
      <p:pic>
        <p:nvPicPr>
          <p:cNvPr id="6" name="Imagen 5">
            <a:extLst>
              <a:ext uri="{FF2B5EF4-FFF2-40B4-BE49-F238E27FC236}">
                <a16:creationId xmlns:a16="http://schemas.microsoft.com/office/drawing/2014/main" id="{C2400D21-CAB1-A78A-3D93-B3306361C87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50745" y="1785937"/>
            <a:ext cx="4356310" cy="4271447"/>
          </a:xfrm>
          <a:prstGeom prst="rect">
            <a:avLst/>
          </a:prstGeom>
        </p:spPr>
      </p:pic>
      <p:sp>
        <p:nvSpPr>
          <p:cNvPr id="8" name="CuadroTexto 7">
            <a:extLst>
              <a:ext uri="{FF2B5EF4-FFF2-40B4-BE49-F238E27FC236}">
                <a16:creationId xmlns:a16="http://schemas.microsoft.com/office/drawing/2014/main" id="{CAE5B19C-ACB6-8D01-F737-89FB80FAC909}"/>
              </a:ext>
            </a:extLst>
          </p:cNvPr>
          <p:cNvSpPr txBox="1"/>
          <p:nvPr/>
        </p:nvSpPr>
        <p:spPr>
          <a:xfrm>
            <a:off x="84945" y="2753917"/>
            <a:ext cx="3092970" cy="330346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619125" lvl="1" indent="-285750" algn="just">
              <a:spcBef>
                <a:spcPts val="450"/>
              </a:spcBef>
              <a:buSzPts val="1600"/>
              <a:buFont typeface="Wingdings" pitchFamily="2" charset="2"/>
              <a:buChar char="Ø"/>
            </a:pPr>
            <a:r>
              <a:rPr lang="es-MX" sz="1600" dirty="0">
                <a:solidFill>
                  <a:schemeClr val="accent1">
                    <a:lumMod val="50000"/>
                  </a:schemeClr>
                </a:solidFill>
              </a:rPr>
              <a:t>En 2020 aportó el </a:t>
            </a:r>
            <a:r>
              <a:rPr lang="es-MX" sz="1600" b="1" dirty="0">
                <a:solidFill>
                  <a:srgbClr val="269BAD"/>
                </a:solidFill>
              </a:rPr>
              <a:t>3.3% del PIB de la economía.</a:t>
            </a:r>
          </a:p>
          <a:p>
            <a:pPr marL="619125" lvl="1" indent="-285750" algn="just">
              <a:spcBef>
                <a:spcPts val="450"/>
              </a:spcBef>
              <a:buSzPts val="1600"/>
              <a:buFont typeface="Wingdings" pitchFamily="2" charset="2"/>
              <a:buChar char="Ø"/>
            </a:pPr>
            <a:endParaRPr lang="es-MX" sz="800" b="1" dirty="0">
              <a:solidFill>
                <a:schemeClr val="accent1">
                  <a:lumMod val="50000"/>
                </a:schemeClr>
              </a:solidFill>
            </a:endParaRPr>
          </a:p>
          <a:p>
            <a:pPr marL="619125" lvl="1" indent="-285750" algn="just">
              <a:spcBef>
                <a:spcPts val="450"/>
              </a:spcBef>
              <a:buSzPts val="1600"/>
              <a:buFont typeface="Wingdings" pitchFamily="2" charset="2"/>
              <a:buChar char="Ø"/>
            </a:pPr>
            <a:r>
              <a:rPr lang="es-MX" sz="1600" b="1" dirty="0">
                <a:solidFill>
                  <a:schemeClr val="accent1">
                    <a:lumMod val="50000"/>
                  </a:schemeClr>
                </a:solidFill>
              </a:rPr>
              <a:t>Dentro del sector de transportes, correos y almacenamiento</a:t>
            </a:r>
            <a:r>
              <a:rPr lang="es-MX" sz="1600" dirty="0">
                <a:solidFill>
                  <a:schemeClr val="accent1">
                    <a:lumMod val="50000"/>
                  </a:schemeClr>
                </a:solidFill>
              </a:rPr>
              <a:t>, el PIB del autotransporte de carga destaca ya que representó el </a:t>
            </a:r>
            <a:r>
              <a:rPr lang="es-MX" sz="1600" b="1" dirty="0">
                <a:solidFill>
                  <a:schemeClr val="accent1">
                    <a:lumMod val="50000"/>
                  </a:schemeClr>
                </a:solidFill>
              </a:rPr>
              <a:t>56.4% del total de ese sector</a:t>
            </a:r>
            <a:r>
              <a:rPr lang="es-MX" sz="1600" dirty="0">
                <a:solidFill>
                  <a:schemeClr val="accent1">
                    <a:lumMod val="50000"/>
                  </a:schemeClr>
                </a:solidFill>
              </a:rPr>
              <a:t>, en 2020.</a:t>
            </a:r>
          </a:p>
          <a:p>
            <a:pPr marL="619125" lvl="1" indent="-285750" algn="just">
              <a:spcBef>
                <a:spcPts val="450"/>
              </a:spcBef>
              <a:buSzPts val="1600"/>
              <a:buFont typeface="Wingdings" pitchFamily="2" charset="2"/>
              <a:buChar char="Ø"/>
            </a:pPr>
            <a:endParaRPr lang="es-MX" sz="800" dirty="0">
              <a:solidFill>
                <a:schemeClr val="accent1">
                  <a:lumMod val="50000"/>
                </a:schemeClr>
              </a:solidFill>
            </a:endParaRPr>
          </a:p>
          <a:p>
            <a:pPr marL="619125" lvl="1" indent="-285750" algn="just">
              <a:spcBef>
                <a:spcPts val="450"/>
              </a:spcBef>
              <a:buSzPts val="1600"/>
              <a:buFont typeface="Wingdings" pitchFamily="2" charset="2"/>
              <a:buChar char="Ø"/>
            </a:pPr>
            <a:r>
              <a:rPr lang="es-MX" sz="1600" b="1" dirty="0">
                <a:solidFill>
                  <a:srgbClr val="269BAD"/>
                </a:solidFill>
              </a:rPr>
              <a:t>Dio empleo a 982 mil personas</a:t>
            </a:r>
            <a:r>
              <a:rPr lang="es-MX" sz="1600" dirty="0">
                <a:solidFill>
                  <a:schemeClr val="accent1">
                    <a:lumMod val="50000"/>
                  </a:schemeClr>
                </a:solidFill>
              </a:rPr>
              <a:t> en el 2020.</a:t>
            </a:r>
            <a:endParaRPr lang="es-MX" sz="1600" dirty="0"/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148DA99B-1181-FF53-0065-D977F27F36C0}"/>
              </a:ext>
            </a:extLst>
          </p:cNvPr>
          <p:cNvSpPr txBox="1"/>
          <p:nvPr/>
        </p:nvSpPr>
        <p:spPr>
          <a:xfrm>
            <a:off x="643894" y="6135023"/>
            <a:ext cx="11817926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MX" sz="1000" dirty="0"/>
              <a:t>Fuente: </a:t>
            </a:r>
            <a:r>
              <a:rPr lang="es-MX" sz="1000" b="1" dirty="0"/>
              <a:t>INEGI (Publicación de diciembre 2021, con datos estadísticos de 2020) </a:t>
            </a:r>
            <a:r>
              <a:rPr lang="es-MX" sz="1000" dirty="0">
                <a:hlinkClick r:id="rId5"/>
              </a:rPr>
              <a:t>https://www.inegi.org.mx/contenidos/productos/prod_serv/contenidos/espanol/bvinegi/productos/nueva_estruc/889463903994.pdf</a:t>
            </a:r>
            <a:endParaRPr lang="es-MX" sz="1000" dirty="0"/>
          </a:p>
        </p:txBody>
      </p:sp>
    </p:spTree>
    <p:extLst>
      <p:ext uri="{BB962C8B-B14F-4D97-AF65-F5344CB8AC3E}">
        <p14:creationId xmlns:p14="http://schemas.microsoft.com/office/powerpoint/2010/main" val="401492695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id="{EC0023D7-BA94-DDF5-5D79-8BF6F5442C9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47142"/>
          <a:stretch/>
        </p:blipFill>
        <p:spPr>
          <a:xfrm>
            <a:off x="0" y="4586388"/>
            <a:ext cx="5972175" cy="1776411"/>
          </a:xfrm>
          <a:prstGeom prst="rect">
            <a:avLst/>
          </a:prstGeom>
        </p:spPr>
      </p:pic>
      <p:pic>
        <p:nvPicPr>
          <p:cNvPr id="3" name="Imagen 2">
            <a:extLst>
              <a:ext uri="{FF2B5EF4-FFF2-40B4-BE49-F238E27FC236}">
                <a16:creationId xmlns:a16="http://schemas.microsoft.com/office/drawing/2014/main" id="{20D42277-FAFF-36E8-5BE8-63F97A479DC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14952" y="1432149"/>
            <a:ext cx="3762095" cy="3464107"/>
          </a:xfrm>
          <a:prstGeom prst="rect">
            <a:avLst/>
          </a:prstGeom>
        </p:spPr>
      </p:pic>
      <p:pic>
        <p:nvPicPr>
          <p:cNvPr id="4" name="Imagen 3">
            <a:extLst>
              <a:ext uri="{FF2B5EF4-FFF2-40B4-BE49-F238E27FC236}">
                <a16:creationId xmlns:a16="http://schemas.microsoft.com/office/drawing/2014/main" id="{9999CEA0-0FE3-B625-4C38-C214DABF3DA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415335" y="1446436"/>
            <a:ext cx="3690937" cy="3449820"/>
          </a:xfrm>
          <a:prstGeom prst="rect">
            <a:avLst/>
          </a:prstGeom>
        </p:spPr>
      </p:pic>
      <p:sp>
        <p:nvSpPr>
          <p:cNvPr id="6" name="CuadroTexto 5">
            <a:extLst>
              <a:ext uri="{FF2B5EF4-FFF2-40B4-BE49-F238E27FC236}">
                <a16:creationId xmlns:a16="http://schemas.microsoft.com/office/drawing/2014/main" id="{50B11442-3C53-171F-1CAB-D7C83EC49F49}"/>
              </a:ext>
            </a:extLst>
          </p:cNvPr>
          <p:cNvSpPr txBox="1"/>
          <p:nvPr/>
        </p:nvSpPr>
        <p:spPr>
          <a:xfrm>
            <a:off x="6095998" y="5220467"/>
            <a:ext cx="5972175" cy="6001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s-MX" sz="1100" i="1" dirty="0"/>
              <a:t>*</a:t>
            </a:r>
            <a:r>
              <a:rPr lang="es-MX" sz="1100" b="1" i="1" dirty="0"/>
              <a:t>Otros modos de transporte </a:t>
            </a:r>
            <a:r>
              <a:rPr lang="es-MX" sz="1100" i="1" dirty="0"/>
              <a:t> considera el valor de la mercancía que entró o salió del territorio nacional mediante los siguientes medios: cables, ductos, postal, tubería y otros no identificados, conforme al registro del pedimento aduanal.</a:t>
            </a: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48F2C049-8EC1-893B-BC28-EEC5098043C4}"/>
              </a:ext>
            </a:extLst>
          </p:cNvPr>
          <p:cNvSpPr txBox="1"/>
          <p:nvPr/>
        </p:nvSpPr>
        <p:spPr>
          <a:xfrm>
            <a:off x="347664" y="1446436"/>
            <a:ext cx="342900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MX" dirty="0"/>
              <a:t>De las </a:t>
            </a:r>
            <a:r>
              <a:rPr lang="es-MX" b="1" dirty="0">
                <a:solidFill>
                  <a:srgbClr val="269BAD"/>
                </a:solidFill>
              </a:rPr>
              <a:t>exportaciones</a:t>
            </a:r>
            <a:r>
              <a:rPr lang="es-MX" dirty="0"/>
              <a:t> de mercancías en 2020 el </a:t>
            </a:r>
            <a:r>
              <a:rPr lang="es-MX" b="1" dirty="0">
                <a:solidFill>
                  <a:srgbClr val="269BAD"/>
                </a:solidFill>
              </a:rPr>
              <a:t>64.0% se movió por medio de transporte carretero</a:t>
            </a:r>
            <a:r>
              <a:rPr lang="es-MX" b="1" dirty="0"/>
              <a:t> </a:t>
            </a:r>
            <a:r>
              <a:rPr lang="es-MX" dirty="0"/>
              <a:t>y en el caso de las </a:t>
            </a:r>
            <a:r>
              <a:rPr lang="es-MX" b="1" dirty="0">
                <a:solidFill>
                  <a:schemeClr val="accent6">
                    <a:lumMod val="75000"/>
                  </a:schemeClr>
                </a:solidFill>
              </a:rPr>
              <a:t>importaciones</a:t>
            </a:r>
            <a:r>
              <a:rPr lang="es-MX" b="1" dirty="0"/>
              <a:t> el </a:t>
            </a:r>
            <a:r>
              <a:rPr lang="es-MX" b="1" dirty="0">
                <a:solidFill>
                  <a:schemeClr val="accent6">
                    <a:lumMod val="75000"/>
                  </a:schemeClr>
                </a:solidFill>
              </a:rPr>
              <a:t>51%</a:t>
            </a:r>
            <a:r>
              <a:rPr lang="es-MX" dirty="0">
                <a:solidFill>
                  <a:schemeClr val="accent6">
                    <a:lumMod val="75000"/>
                  </a:schemeClr>
                </a:solidFill>
              </a:rPr>
              <a:t>, </a:t>
            </a:r>
            <a:r>
              <a:rPr lang="es-MX" dirty="0"/>
              <a:t>constituyéndose este medio de transporte como </a:t>
            </a:r>
            <a:r>
              <a:rPr lang="es-MX" b="1" dirty="0"/>
              <a:t>el más importante en los flujos de comercio exterior </a:t>
            </a:r>
            <a:r>
              <a:rPr lang="es-MX" dirty="0"/>
              <a:t>de mercancías. </a:t>
            </a:r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E663F5FD-A019-8B83-529A-A8A90E36CF2B}"/>
              </a:ext>
            </a:extLst>
          </p:cNvPr>
          <p:cNvSpPr txBox="1"/>
          <p:nvPr/>
        </p:nvSpPr>
        <p:spPr>
          <a:xfrm>
            <a:off x="84945" y="191429"/>
            <a:ext cx="1020668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3600" b="1" dirty="0">
                <a:solidFill>
                  <a:srgbClr val="269BAD"/>
                </a:solidFill>
              </a:rPr>
              <a:t>Perspectivas Empresariales en el Transporte</a:t>
            </a:r>
            <a:endParaRPr lang="es-MX" sz="3600" dirty="0">
              <a:solidFill>
                <a:srgbClr val="269BAD"/>
              </a:solidFill>
              <a:latin typeface="Myriad Pro" panose="020B0503030403020204" pitchFamily="34" charset="0"/>
            </a:endParaRPr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2306179C-EF5B-E279-3166-AB1F37172320}"/>
              </a:ext>
            </a:extLst>
          </p:cNvPr>
          <p:cNvSpPr txBox="1"/>
          <p:nvPr/>
        </p:nvSpPr>
        <p:spPr>
          <a:xfrm>
            <a:off x="6095998" y="5993467"/>
            <a:ext cx="609599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MX" sz="1000" dirty="0"/>
              <a:t>Fuente: </a:t>
            </a:r>
            <a:r>
              <a:rPr lang="es-MX" sz="1000" b="1" dirty="0"/>
              <a:t>INEGI (Publicación de diciembre 2021, con datos estadísticos de 2020) </a:t>
            </a:r>
            <a:r>
              <a:rPr lang="es-MX" sz="800" dirty="0">
                <a:hlinkClick r:id="rId6"/>
              </a:rPr>
              <a:t>https://www.inegi.org.mx/contenidos/productos/prod_serv/contenidos/espanol/bvinegi/productos/nueva_estruc/889463903994.pdf</a:t>
            </a:r>
            <a:endParaRPr lang="es-MX" sz="1000" dirty="0"/>
          </a:p>
        </p:txBody>
      </p:sp>
    </p:spTree>
    <p:extLst>
      <p:ext uri="{BB962C8B-B14F-4D97-AF65-F5344CB8AC3E}">
        <p14:creationId xmlns:p14="http://schemas.microsoft.com/office/powerpoint/2010/main" val="410286861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>
            <a:extLst>
              <a:ext uri="{FF2B5EF4-FFF2-40B4-BE49-F238E27FC236}">
                <a16:creationId xmlns:a16="http://schemas.microsoft.com/office/drawing/2014/main" id="{7D03C2C7-91C3-7C41-6648-F1629A7D538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5069"/>
          <a:stretch/>
        </p:blipFill>
        <p:spPr>
          <a:xfrm>
            <a:off x="0" y="1112934"/>
            <a:ext cx="5940069" cy="4614536"/>
          </a:xfrm>
          <a:prstGeom prst="rect">
            <a:avLst/>
          </a:prstGeom>
        </p:spPr>
      </p:pic>
      <p:pic>
        <p:nvPicPr>
          <p:cNvPr id="3" name="Imagen 2">
            <a:extLst>
              <a:ext uri="{FF2B5EF4-FFF2-40B4-BE49-F238E27FC236}">
                <a16:creationId xmlns:a16="http://schemas.microsoft.com/office/drawing/2014/main" id="{EF521ECC-0536-5DDA-77C7-B7C40D7D619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99624" y="3906292"/>
            <a:ext cx="2229754" cy="1989200"/>
          </a:xfrm>
          <a:prstGeom prst="rect">
            <a:avLst/>
          </a:prstGeom>
        </p:spPr>
      </p:pic>
      <p:sp>
        <p:nvSpPr>
          <p:cNvPr id="5" name="CuadroTexto 4">
            <a:extLst>
              <a:ext uri="{FF2B5EF4-FFF2-40B4-BE49-F238E27FC236}">
                <a16:creationId xmlns:a16="http://schemas.microsoft.com/office/drawing/2014/main" id="{E75F270F-FBB8-74E8-75B1-4D20F8CDB8E0}"/>
              </a:ext>
            </a:extLst>
          </p:cNvPr>
          <p:cNvSpPr txBox="1"/>
          <p:nvPr/>
        </p:nvSpPr>
        <p:spPr>
          <a:xfrm>
            <a:off x="84945" y="191429"/>
            <a:ext cx="1020668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3600" b="1">
                <a:solidFill>
                  <a:srgbClr val="269BAD"/>
                </a:solidFill>
              </a:rPr>
              <a:t>Perspectivas Empresariales en el Transporte</a:t>
            </a:r>
            <a:endParaRPr lang="es-MX" sz="3600" dirty="0">
              <a:solidFill>
                <a:srgbClr val="269BAD"/>
              </a:solidFill>
              <a:latin typeface="Myriad Pro" panose="020B0503030403020204" pitchFamily="34" charset="0"/>
            </a:endParaRP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16392A39-5023-FBBB-F8C6-38C52AC2815B}"/>
              </a:ext>
            </a:extLst>
          </p:cNvPr>
          <p:cNvSpPr txBox="1"/>
          <p:nvPr/>
        </p:nvSpPr>
        <p:spPr>
          <a:xfrm>
            <a:off x="6629398" y="1582341"/>
            <a:ext cx="5329237" cy="184665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s-MX" altLang="es-MX" dirty="0">
                <a:solidFill>
                  <a:srgbClr val="002060"/>
                </a:solidFill>
                <a:ea typeface="Times New Roman" panose="02020603050405020304" pitchFamily="18" charset="0"/>
              </a:rPr>
              <a:t>E</a:t>
            </a:r>
            <a:r>
              <a:rPr lang="es-MX" altLang="es-MX" sz="1800" dirty="0">
                <a:solidFill>
                  <a:srgbClr val="002060"/>
                </a:solidFill>
                <a:ea typeface="Times New Roman" panose="02020603050405020304" pitchFamily="18" charset="0"/>
              </a:rPr>
              <a:t>s </a:t>
            </a:r>
            <a:r>
              <a:rPr lang="es-MX" altLang="es-MX" sz="1800" b="1" dirty="0">
                <a:solidFill>
                  <a:srgbClr val="002060"/>
                </a:solidFill>
                <a:ea typeface="Times New Roman" panose="02020603050405020304" pitchFamily="18" charset="0"/>
              </a:rPr>
              <a:t>fundamental impulsar </a:t>
            </a:r>
            <a:r>
              <a:rPr lang="es-MX" altLang="es-MX" sz="1800" dirty="0">
                <a:solidFill>
                  <a:srgbClr val="002060"/>
                </a:solidFill>
                <a:ea typeface="Times New Roman" panose="02020603050405020304" pitchFamily="18" charset="0"/>
              </a:rPr>
              <a:t>la </a:t>
            </a:r>
            <a:r>
              <a:rPr lang="es-MX" altLang="es-MX" sz="2000" b="1" dirty="0">
                <a:solidFill>
                  <a:srgbClr val="269BAD"/>
                </a:solidFill>
                <a:ea typeface="Times New Roman" panose="02020603050405020304" pitchFamily="18" charset="0"/>
              </a:rPr>
              <a:t>capacitación, evaluación y desarrollo de las habilidades de los operadores </a:t>
            </a:r>
            <a:r>
              <a:rPr lang="es-MX" altLang="es-MX" sz="1800" dirty="0">
                <a:solidFill>
                  <a:srgbClr val="002060"/>
                </a:solidFill>
                <a:ea typeface="Times New Roman" panose="02020603050405020304" pitchFamily="18" charset="0"/>
              </a:rPr>
              <a:t>del autotransporte de carga, así como </a:t>
            </a:r>
            <a:r>
              <a:rPr lang="es-MX" altLang="es-MX" sz="1800" b="1" dirty="0">
                <a:solidFill>
                  <a:srgbClr val="002060"/>
                </a:solidFill>
                <a:ea typeface="Times New Roman" panose="02020603050405020304" pitchFamily="18" charset="0"/>
              </a:rPr>
              <a:t>promover redes de aprendizaje sobre las acciones que los gobiernos e instituciones desarrollan en pro de la seguridad vial.</a:t>
            </a:r>
            <a:endParaRPr lang="es-MX" dirty="0"/>
          </a:p>
        </p:txBody>
      </p:sp>
      <p:pic>
        <p:nvPicPr>
          <p:cNvPr id="8" name="Picture 2" descr="Image">
            <a:extLst>
              <a:ext uri="{FF2B5EF4-FFF2-40B4-BE49-F238E27FC236}">
                <a16:creationId xmlns:a16="http://schemas.microsoft.com/office/drawing/2014/main" id="{F9AA1C67-CFD0-995D-F9A8-604168F62A3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318064" y="3843755"/>
            <a:ext cx="3643257" cy="2051737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pic>
        <p:nvPicPr>
          <p:cNvPr id="9" name="Imagen 8" descr="Un dibujo de una persona&#10;&#10;Descripción generada automáticamente con confianza media">
            <a:extLst>
              <a:ext uri="{FF2B5EF4-FFF2-40B4-BE49-F238E27FC236}">
                <a16:creationId xmlns:a16="http://schemas.microsoft.com/office/drawing/2014/main" id="{D0BDA7DA-C989-2E84-F7D7-B0DB723BF418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70943" y="4127015"/>
            <a:ext cx="1501761" cy="1512404"/>
          </a:xfrm>
          <a:prstGeom prst="rect">
            <a:avLst/>
          </a:prstGeom>
        </p:spPr>
      </p:pic>
      <p:sp>
        <p:nvSpPr>
          <p:cNvPr id="10" name="CuadroTexto 9">
            <a:extLst>
              <a:ext uri="{FF2B5EF4-FFF2-40B4-BE49-F238E27FC236}">
                <a16:creationId xmlns:a16="http://schemas.microsoft.com/office/drawing/2014/main" id="{71265F5B-EDD3-8755-54C8-434DAAE7DBB6}"/>
              </a:ext>
            </a:extLst>
          </p:cNvPr>
          <p:cNvSpPr txBox="1"/>
          <p:nvPr/>
        </p:nvSpPr>
        <p:spPr>
          <a:xfrm>
            <a:off x="130291" y="5976407"/>
            <a:ext cx="609599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MX" sz="1000" dirty="0"/>
              <a:t>Fuente: </a:t>
            </a:r>
            <a:r>
              <a:rPr lang="es-MX" sz="1000" b="1" dirty="0"/>
              <a:t>INEGI Encuesta Anual de Transportes (Publicación de diciembre 2021, con datos estadísticos de 2020) </a:t>
            </a:r>
            <a:r>
              <a:rPr lang="es-MX" sz="800" dirty="0">
                <a:hlinkClick r:id="rId7"/>
              </a:rPr>
              <a:t>https://www.inegi.org.mx/contenidos/productos/prod_serv/contenidos/espanol/bvinegi/productos/nueva_estruc/889463903994.pdf</a:t>
            </a:r>
            <a:endParaRPr lang="es-MX" sz="1000" dirty="0"/>
          </a:p>
        </p:txBody>
      </p:sp>
    </p:spTree>
    <p:extLst>
      <p:ext uri="{BB962C8B-B14F-4D97-AF65-F5344CB8AC3E}">
        <p14:creationId xmlns:p14="http://schemas.microsoft.com/office/powerpoint/2010/main" val="150016475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94271601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275</TotalTime>
  <Words>377</Words>
  <Application>Microsoft Macintosh PowerPoint</Application>
  <PresentationFormat>Panorámica</PresentationFormat>
  <Paragraphs>16</Paragraphs>
  <Slides>5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5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5</vt:i4>
      </vt:variant>
    </vt:vector>
  </HeadingPairs>
  <TitlesOfParts>
    <vt:vector size="11" baseType="lpstr">
      <vt:lpstr>Arial</vt:lpstr>
      <vt:lpstr>Calibri</vt:lpstr>
      <vt:lpstr>Calibri Light</vt:lpstr>
      <vt:lpstr>Myriad Pro</vt:lpstr>
      <vt:lpstr>Wingdings</vt:lpstr>
      <vt:lpstr>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Erika Góngora Guerra</dc:creator>
  <cp:lastModifiedBy>Ingrid Reyes Méndez</cp:lastModifiedBy>
  <cp:revision>11</cp:revision>
  <dcterms:created xsi:type="dcterms:W3CDTF">2022-04-08T22:25:56Z</dcterms:created>
  <dcterms:modified xsi:type="dcterms:W3CDTF">2022-07-04T16:34:28Z</dcterms:modified>
</cp:coreProperties>
</file>