
<file path=[Content_Types].xml><?xml version="1.0" encoding="utf-8"?>
<Types xmlns="http://schemas.openxmlformats.org/package/2006/content-types">
  <Default ContentType="image/jpeg" Extension="jpg"/>
  <Default ContentType="image/tiff" Extension="tif"/>
  <Default ContentType="application/xml" Extension="xml"/>
  <Default ContentType="image/png" Extension="png"/>
  <Default ContentType="image/jpeg" Extension="jpeg"/>
  <Default ContentType="application/vnd.openxmlformats-package.relationships+xml" Extension="rels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y="6858000" cx="12192000"/>
  <p:notesSz cx="6858000" cy="9144000"/>
  <p:defaultTextStyle>
    <a:defPPr lvl="0">
      <a:defRPr lang="es-MX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18" Type="http://schemas.openxmlformats.org/officeDocument/2006/relationships/slide" Target="slides/slide15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DE6CB-1D5F-A448-902D-58B9D2026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90DF8A-92E4-F74F-A3F3-0CAAD395E4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E12EE1-8C72-E442-94DA-E1E7F3C23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A0CBA-857F-954F-B8F5-88E7BE92B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4945BF8-C489-AA49-9989-8AE168CF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4138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8D9D2-0535-0643-A67F-90BFE804C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9DDE41-3237-C945-9935-B64390A59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497655-84B4-F442-805C-42980F887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94536C-95FC-D941-AC67-B18B8B314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CC5AB4-1FAA-C44C-BB34-07A63438A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38069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4924563-8AA6-E04E-99A1-F6F2FAF0D2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FF0E25D-EFDB-0F46-AA8E-A721AAA97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8D5800-217E-7245-887C-212047F67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046C73-5C7A-D24B-B8FD-781F6C604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B4813B-B4B4-AF45-8AA5-86A5D17A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7537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D273B0-1CE7-0349-96D7-F9C24BACC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264080-F614-784F-8165-B53A1B531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D73446E-0DB1-1B4F-9B70-0B175FDD4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4F87C6-8DD3-5146-9511-F224AE1C2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D69968-EA65-0947-A758-BFB343FD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78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5055F4-1F62-AD4D-8E31-6B0A369D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E6C03B8-F136-A44F-9764-000C8625D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2DCF78-748C-5D4C-A58D-477CF070C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854E38-A251-214C-9B55-D776E85B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D0AD64-62CF-4147-976C-7344063F8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44682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11D17F-B5AF-824A-B34F-1418E9FB7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EC1339-427F-C141-9C9A-7EAB179CF1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D06864-8DB0-104A-9148-5EE8D397B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9259FCF-0108-1A47-80C4-CD2BCD52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DDBCCA-3499-9E4C-A1A7-1E2BEC958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B47089-1DBB-3549-9E75-17C4C702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229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589984-3AAE-BF46-A329-FBBF59AF7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10DA6EC-EDCF-8142-8461-819CFA92AF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81C99F-9934-864B-A04E-39A4C8A84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9E93B96-D535-8742-B724-D1D21F4DEC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63FD82-16C2-D149-A06C-05ED919EA5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DD7D8A1-110F-B149-9DFD-2F395952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757234D-A298-5A4C-820E-F0F3094AB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818AED5-B797-1E4C-BA92-1A45F4199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95557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32145-7776-CC46-8528-A4E94980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C3E8D0-D76C-9344-9884-D8C7D6C0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0303461-33B0-F341-B518-ACFB4DEC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70D0EC3-05C3-804C-A17F-078917E9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511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8DC2218-D189-3749-809E-F9F7B452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C0F640-4664-6342-8FFA-0E1A9B16A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13165A-9DA3-DF4B-9F00-A1305ED0B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1189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88AE20-249E-7445-85CE-5F229B79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04975B-C251-A145-8665-67195AA5D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01ACC79-2937-724A-9C2B-42C48F28C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3F23F3-D08D-7F48-B860-303C9C12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7CBABD-1710-F044-8DD9-45338F4B3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A62CBDE-5406-654D-8CA2-F2F539037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3711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ABCB31-25FA-C64F-A76D-5F8545FA4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68660BA-E083-B64F-8459-8B8DBC1B48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3202375-5F6A-D544-AB52-C3AF885B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E3D266D-1BDB-C144-8785-5D2046B4E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DAC511-502A-E941-B3D6-83565E5A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86CCA9-39A0-BC44-824D-699D4333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9261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E3D7692-DECC-8643-8EDD-2A237ADB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912321-FB12-B747-8E6E-1377F7B1F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32BBF8-5144-9C4E-93C5-3ED6529B5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7E504-500A-AF4A-B3B7-016EC181A329}" type="datetimeFigureOut">
              <a:rPr lang="es-MX" smtClean="0"/>
              <a:t>06/07/22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FC2C48-4035-FC4A-B471-29D120862F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161748-4C43-5942-8DDC-0BB32DD8D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30CAF-9646-D642-A6F8-7E9470A6460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1991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tif"/><Relationship Id="rId7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7" Type="http://schemas.openxmlformats.org/officeDocument/2006/relationships/image" Target="../media/image11.jp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tif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24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A9EF71C-E9AB-CD2E-132B-586F023B9C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5" r="12382" b="10952"/>
          <a:stretch/>
        </p:blipFill>
        <p:spPr>
          <a:xfrm>
            <a:off x="357808" y="1089055"/>
            <a:ext cx="9700591" cy="521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14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4B0ADCF-15C1-80B6-17C4-287D33E3C0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50" t="5522" r="-88" b="8148"/>
          <a:stretch/>
        </p:blipFill>
        <p:spPr>
          <a:xfrm>
            <a:off x="1252331" y="934275"/>
            <a:ext cx="8527774" cy="541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41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49F98CC-328B-6CC8-5097-A7B64EFF0F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466" r="1303" b="17628"/>
          <a:stretch/>
        </p:blipFill>
        <p:spPr>
          <a:xfrm>
            <a:off x="1073427" y="1371600"/>
            <a:ext cx="9819861" cy="385638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DC1FBB2-5DF1-CD4B-81E0-A9FB9BC9BB56}"/>
              </a:ext>
            </a:extLst>
          </p:cNvPr>
          <p:cNvSpPr txBox="1"/>
          <p:nvPr/>
        </p:nvSpPr>
        <p:spPr>
          <a:xfrm>
            <a:off x="3541447" y="6008992"/>
            <a:ext cx="111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Fuente: Estadística Básica del Autotransporte Federal, DGAF </a:t>
            </a:r>
            <a:endParaRPr lang="es-ES_tradnl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237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6336F55-CFD5-1C47-C9B9-4DF0B44A6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6352" y="2431284"/>
            <a:ext cx="3422988" cy="236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EA75CBD-4361-B1F3-E678-101860A3B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68" y="2630311"/>
            <a:ext cx="2280357" cy="2280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FF72711-AA2D-D8C9-AEF3-EAB63EC91B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9630"/>
          <a:stretch/>
        </p:blipFill>
        <p:spPr>
          <a:xfrm>
            <a:off x="3230035" y="1429430"/>
            <a:ext cx="4772378" cy="4312816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23CD45C5-9980-DEC9-E66F-3671E820546D}"/>
              </a:ext>
            </a:extLst>
          </p:cNvPr>
          <p:cNvSpPr/>
          <p:nvPr/>
        </p:nvSpPr>
        <p:spPr>
          <a:xfrm>
            <a:off x="0" y="-95589"/>
            <a:ext cx="92004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000" b="1" dirty="0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latin typeface="Century Gothic" panose="020B0502020202020204" pitchFamily="34" charset="0"/>
              </a:rPr>
              <a:t>Agenda 2022</a:t>
            </a:r>
            <a:endParaRPr lang="es-MX" sz="8000" b="1" dirty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D166DEC-43D7-024B-CDBD-CAADA5ACE8BA}"/>
              </a:ext>
            </a:extLst>
          </p:cNvPr>
          <p:cNvSpPr txBox="1"/>
          <p:nvPr/>
        </p:nvSpPr>
        <p:spPr>
          <a:xfrm>
            <a:off x="-728050" y="5091105"/>
            <a:ext cx="385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Cambio Climático</a:t>
            </a:r>
            <a:endParaRPr lang="es-ES_tradnl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472FD5A-C407-194A-6041-72655E7177E6}"/>
              </a:ext>
            </a:extLst>
          </p:cNvPr>
          <p:cNvSpPr txBox="1"/>
          <p:nvPr/>
        </p:nvSpPr>
        <p:spPr>
          <a:xfrm>
            <a:off x="3556083" y="5395721"/>
            <a:ext cx="385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Urbanización</a:t>
            </a:r>
            <a:endParaRPr lang="es-ES_tradnl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4E4DDE2-1A7E-505E-9FEE-3408CED1C20A}"/>
              </a:ext>
            </a:extLst>
          </p:cNvPr>
          <p:cNvSpPr txBox="1"/>
          <p:nvPr/>
        </p:nvSpPr>
        <p:spPr>
          <a:xfrm>
            <a:off x="8590844" y="5091105"/>
            <a:ext cx="385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Seguridad Vial</a:t>
            </a:r>
            <a:endParaRPr lang="es-ES_tradnl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57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CBD6414-FFE7-3DDA-2CAE-3C8DEE39A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075" y="1531258"/>
            <a:ext cx="5277885" cy="2017485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64AD029B-7DCF-07CB-4E11-6B25B43BE33C}"/>
              </a:ext>
            </a:extLst>
          </p:cNvPr>
          <p:cNvSpPr/>
          <p:nvPr/>
        </p:nvSpPr>
        <p:spPr>
          <a:xfrm>
            <a:off x="163286" y="279656"/>
            <a:ext cx="92004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4000" b="1" dirty="0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latin typeface="Century Gothic" panose="020B0502020202020204" pitchFamily="34" charset="0"/>
              </a:rPr>
              <a:t>Gracias </a:t>
            </a:r>
            <a:endParaRPr lang="es-MX" sz="5400" b="1" dirty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EBFCB67-82C8-918F-B77D-D46C4E4E2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2122" y="4955551"/>
            <a:ext cx="2451907" cy="93724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EF1BD16-2290-B24D-4209-1BBE08ABBE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5164" y="4884626"/>
            <a:ext cx="2579007" cy="985832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D35035B7-B71F-D80A-8222-FD24B88D6E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5306" y="4803151"/>
            <a:ext cx="2708577" cy="87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96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271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DD92A11-494B-9D45-B90A-5F62D9F8A3D3}"/>
              </a:ext>
            </a:extLst>
          </p:cNvPr>
          <p:cNvSpPr txBox="1"/>
          <p:nvPr/>
        </p:nvSpPr>
        <p:spPr>
          <a:xfrm>
            <a:off x="527475" y="679731"/>
            <a:ext cx="10214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/>
          </a:p>
          <a:p>
            <a:r>
              <a:rPr lang="es-ES_tradnl" dirty="0"/>
              <a:t>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8CC0AB4-8ABE-D0E9-68F7-5693E5FC9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19" y="1862851"/>
            <a:ext cx="2589923" cy="3299902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288D2E6-0515-1118-6989-F5FBB7F6882A}"/>
              </a:ext>
            </a:extLst>
          </p:cNvPr>
          <p:cNvSpPr/>
          <p:nvPr/>
        </p:nvSpPr>
        <p:spPr>
          <a:xfrm>
            <a:off x="322488" y="2090172"/>
            <a:ext cx="749855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5400" b="1" cap="none" spc="0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Lic. José Lucio Rodríguez González</a:t>
            </a:r>
            <a:br>
              <a:rPr lang="es-MX" sz="5400" b="1" cap="none" spc="0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es-MX" sz="5400" b="1" cap="none" spc="0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es-MX" sz="54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PRESIDENTE</a:t>
            </a:r>
          </a:p>
        </p:txBody>
      </p:sp>
    </p:spTree>
    <p:extLst>
      <p:ext uri="{BB962C8B-B14F-4D97-AF65-F5344CB8AC3E}">
        <p14:creationId xmlns:p14="http://schemas.microsoft.com/office/powerpoint/2010/main" val="1383449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DD92A11-494B-9D45-B90A-5F62D9F8A3D3}"/>
              </a:ext>
            </a:extLst>
          </p:cNvPr>
          <p:cNvSpPr txBox="1"/>
          <p:nvPr/>
        </p:nvSpPr>
        <p:spPr>
          <a:xfrm>
            <a:off x="527475" y="679731"/>
            <a:ext cx="10214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_tradnl" dirty="0"/>
          </a:p>
          <a:p>
            <a:r>
              <a:rPr lang="es-ES_tradnl" dirty="0"/>
              <a:t> 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2475DF41-17EA-4A26-21ED-B388F3398256}"/>
              </a:ext>
            </a:extLst>
          </p:cNvPr>
          <p:cNvSpPr/>
          <p:nvPr/>
        </p:nvSpPr>
        <p:spPr>
          <a:xfrm>
            <a:off x="527474" y="1731373"/>
            <a:ext cx="1077728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3, 749 </a:t>
            </a:r>
            <a:r>
              <a:rPr lang="es-MX" sz="4000" b="1" i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millones de pasajeros en 2019</a:t>
            </a:r>
            <a:endParaRPr lang="es-MX" sz="4400" b="1" cap="none" spc="0" dirty="0">
              <a:ln w="22225">
                <a:solidFill>
                  <a:schemeClr val="accent1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6F1C64D-4367-7130-7ACC-53E6AB612FDF}"/>
              </a:ext>
            </a:extLst>
          </p:cNvPr>
          <p:cNvSpPr/>
          <p:nvPr/>
        </p:nvSpPr>
        <p:spPr>
          <a:xfrm>
            <a:off x="2308578" y="4327099"/>
            <a:ext cx="951653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2, 277 </a:t>
            </a:r>
            <a:r>
              <a:rPr lang="es-MX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millones de pasajeros en 2020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C610B7AD-7E6B-0BFB-74C4-1AE665654AD7}"/>
              </a:ext>
            </a:extLst>
          </p:cNvPr>
          <p:cNvSpPr/>
          <p:nvPr/>
        </p:nvSpPr>
        <p:spPr>
          <a:xfrm>
            <a:off x="-1" y="-95589"/>
            <a:ext cx="9177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CRISIS COVID-19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C002280-7DFD-5B34-1AC6-80DF98197577}"/>
              </a:ext>
            </a:extLst>
          </p:cNvPr>
          <p:cNvSpPr txBox="1"/>
          <p:nvPr/>
        </p:nvSpPr>
        <p:spPr>
          <a:xfrm>
            <a:off x="3521569" y="6008992"/>
            <a:ext cx="111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Fuente: Estadística Básica del Autotransporte Federal, DGAF </a:t>
            </a:r>
            <a:endParaRPr lang="es-ES_tradnl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C7242D9-D195-BF02-8281-6891EA737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8578" y="2818497"/>
            <a:ext cx="1529474" cy="152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58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DD92A11-494B-9D45-B90A-5F62D9F8A3D3}"/>
              </a:ext>
            </a:extLst>
          </p:cNvPr>
          <p:cNvSpPr txBox="1"/>
          <p:nvPr/>
        </p:nvSpPr>
        <p:spPr>
          <a:xfrm>
            <a:off x="210357" y="4034863"/>
            <a:ext cx="5064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i="1" dirty="0">
                <a:solidFill>
                  <a:srgbClr val="259AAD"/>
                </a:solidFill>
              </a:rPr>
              <a:t>Caída de aforo para empresas afiliadas a la </a:t>
            </a:r>
            <a:r>
              <a:rPr lang="es-MX" sz="3200" b="1" i="1" dirty="0">
                <a:solidFill>
                  <a:srgbClr val="259AAD"/>
                </a:solidFill>
              </a:rPr>
              <a:t>CANAPAT</a:t>
            </a:r>
            <a:endParaRPr lang="es-ES_tradnl" sz="3200" b="1" i="1" dirty="0">
              <a:solidFill>
                <a:srgbClr val="259AAD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9938242-F4C7-F63B-7D76-D34CD65DB2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007" t="2704" r="6222"/>
          <a:stretch/>
        </p:blipFill>
        <p:spPr>
          <a:xfrm>
            <a:off x="5274554" y="1698171"/>
            <a:ext cx="6756500" cy="3771844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ABA3358-2AD6-324F-0675-8A5D25F7E902}"/>
              </a:ext>
            </a:extLst>
          </p:cNvPr>
          <p:cNvSpPr/>
          <p:nvPr/>
        </p:nvSpPr>
        <p:spPr>
          <a:xfrm>
            <a:off x="500743" y="1387985"/>
            <a:ext cx="4899378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16600" b="1" dirty="0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latin typeface="Century Gothic" panose="020B0502020202020204" pitchFamily="34" charset="0"/>
              </a:rPr>
              <a:t>80% </a:t>
            </a:r>
            <a:endParaRPr lang="es-MX" sz="11500" b="1" dirty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BD66CA3-FFB9-3380-52B3-2419BA75BC9F}"/>
              </a:ext>
            </a:extLst>
          </p:cNvPr>
          <p:cNvSpPr txBox="1"/>
          <p:nvPr/>
        </p:nvSpPr>
        <p:spPr>
          <a:xfrm>
            <a:off x="-154740" y="483704"/>
            <a:ext cx="3857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HASTA</a:t>
            </a:r>
            <a:endParaRPr lang="es-MX" sz="32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54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FE39C6A5-6640-9E59-DAA5-DC09F34DFDE4}"/>
              </a:ext>
            </a:extLst>
          </p:cNvPr>
          <p:cNvSpPr/>
          <p:nvPr/>
        </p:nvSpPr>
        <p:spPr>
          <a:xfrm>
            <a:off x="5226756" y="2105560"/>
            <a:ext cx="6968069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16600" b="1" dirty="0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latin typeface="Century Gothic" panose="020B0502020202020204" pitchFamily="34" charset="0"/>
              </a:rPr>
              <a:t>38.2% </a:t>
            </a:r>
            <a:endParaRPr lang="es-MX" sz="11500" b="1" dirty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98186C4-B537-D11C-4E42-0B2065E95C74}"/>
              </a:ext>
            </a:extLst>
          </p:cNvPr>
          <p:cNvSpPr txBox="1"/>
          <p:nvPr/>
        </p:nvSpPr>
        <p:spPr>
          <a:xfrm>
            <a:off x="5223931" y="4752438"/>
            <a:ext cx="696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latin typeface="Century Gothic" panose="020B0502020202020204" pitchFamily="34" charset="0"/>
              </a:rPr>
              <a:t>(3, 147 millones de pasajeros)</a:t>
            </a:r>
            <a:endParaRPr lang="es-ES_tradnl" sz="3600" i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C492FAD-D367-F5E4-8850-23AB58A55F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5" b="20528"/>
          <a:stretch/>
        </p:blipFill>
        <p:spPr>
          <a:xfrm>
            <a:off x="156667" y="1304981"/>
            <a:ext cx="5064439" cy="4248035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8097AB21-7DF2-8DCB-3DA4-CE288CBA7031}"/>
              </a:ext>
            </a:extLst>
          </p:cNvPr>
          <p:cNvSpPr/>
          <p:nvPr/>
        </p:nvSpPr>
        <p:spPr>
          <a:xfrm>
            <a:off x="-1157111" y="105013"/>
            <a:ext cx="623711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10000" b="1" dirty="0">
                <a:ln>
                  <a:solidFill>
                    <a:srgbClr val="FFC000"/>
                  </a:solidFill>
                </a:ln>
                <a:solidFill>
                  <a:schemeClr val="accent5">
                    <a:lumMod val="75000"/>
                  </a:schemeClr>
                </a:solidFill>
                <a:latin typeface="Century Gothic" panose="020B0502020202020204" pitchFamily="34" charset="0"/>
              </a:rPr>
              <a:t>2021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B06100-B583-C548-BD3D-6B78AB34482C}"/>
              </a:ext>
            </a:extLst>
          </p:cNvPr>
          <p:cNvSpPr txBox="1"/>
          <p:nvPr/>
        </p:nvSpPr>
        <p:spPr>
          <a:xfrm>
            <a:off x="1961444" y="6024223"/>
            <a:ext cx="11116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Fuente: Cifras preeliminares al cierre de  Estadística Básica del Autotransporte Federal, DGAF </a:t>
            </a:r>
            <a:endParaRPr lang="es-ES_tradnl" sz="1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164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>
            <a:extLst>
              <a:ext uri="{FF2B5EF4-FFF2-40B4-BE49-F238E27FC236}">
                <a16:creationId xmlns:a16="http://schemas.microsoft.com/office/drawing/2014/main" id="{1C16DAFE-406D-EB40-9E1E-ED0EC9BCE76D}"/>
              </a:ext>
            </a:extLst>
          </p:cNvPr>
          <p:cNvSpPr/>
          <p:nvPr/>
        </p:nvSpPr>
        <p:spPr>
          <a:xfrm>
            <a:off x="0" y="-95589"/>
            <a:ext cx="63669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RETOS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6BA6F696-BE13-8C4D-B9CD-AAA8E4853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317" y="3130998"/>
            <a:ext cx="1273186" cy="140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7B9F25C5-E647-9B45-BDE0-F216B35088FF}"/>
              </a:ext>
            </a:extLst>
          </p:cNvPr>
          <p:cNvSpPr/>
          <p:nvPr/>
        </p:nvSpPr>
        <p:spPr>
          <a:xfrm>
            <a:off x="7825743" y="4740126"/>
            <a:ext cx="2450808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48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7.8% </a:t>
            </a:r>
          </a:p>
          <a:p>
            <a:pPr algn="ctr"/>
            <a:endParaRPr lang="es-MX" sz="6600" b="1" dirty="0">
              <a:ln w="1016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FF6BCE4E-DE61-7B4A-ABFD-33464307DBCE}"/>
                  </a:ext>
                </a:extLst>
              </p:cNvPr>
              <p:cNvSpPr txBox="1"/>
              <p:nvPr/>
            </p:nvSpPr>
            <p:spPr>
              <a:xfrm>
                <a:off x="7206043" y="5663455"/>
                <a:ext cx="36902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i="1" dirty="0"/>
                  <a:t>16 meses consecutivos </a:t>
                </a:r>
              </a:p>
              <a:p>
                <a:pPr algn="ctr"/>
                <a:r>
                  <a:rPr lang="es-MX" i="1" dirty="0"/>
                  <a:t>fuera del rango fijado (</a:t>
                </a:r>
                <a:r>
                  <a:rPr lang="es-MX" dirty="0"/>
                  <a:t>3%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s-MX" dirty="0"/>
                  <a:t> 1%)</a:t>
                </a:r>
                <a:endParaRPr lang="es-ES_tradnl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FF6BCE4E-DE61-7B4A-ABFD-33464307D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43" y="5663455"/>
                <a:ext cx="3690207" cy="646331"/>
              </a:xfrm>
              <a:prstGeom prst="rect">
                <a:avLst/>
              </a:prstGeom>
              <a:blipFill>
                <a:blip r:embed="rId4"/>
                <a:stretch>
                  <a:fillRect t="-1923" b="-13462"/>
                </a:stretch>
              </a:blipFill>
            </p:spPr>
            <p:txBody>
              <a:bodyPr/>
              <a:lstStyle/>
              <a:p>
                <a:r>
                  <a:rPr lang="es-ES_trad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uadroTexto 14">
            <a:extLst>
              <a:ext uri="{FF2B5EF4-FFF2-40B4-BE49-F238E27FC236}">
                <a16:creationId xmlns:a16="http://schemas.microsoft.com/office/drawing/2014/main" id="{20F0D348-40E5-6D48-AEC9-5FC063AB237E}"/>
              </a:ext>
            </a:extLst>
          </p:cNvPr>
          <p:cNvSpPr txBox="1"/>
          <p:nvPr/>
        </p:nvSpPr>
        <p:spPr>
          <a:xfrm>
            <a:off x="7632279" y="2426919"/>
            <a:ext cx="25232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Inflación</a:t>
            </a:r>
            <a:r>
              <a:rPr lang="es-MX" sz="3500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B817FC58-C4CA-EA45-A3B6-4A28ED32E4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87" y="2555233"/>
            <a:ext cx="1690072" cy="169007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FF9229F6-6380-1A4E-BC52-7F3E44465DA7}"/>
              </a:ext>
            </a:extLst>
          </p:cNvPr>
          <p:cNvSpPr txBox="1"/>
          <p:nvPr/>
        </p:nvSpPr>
        <p:spPr>
          <a:xfrm>
            <a:off x="-60060" y="1478320"/>
            <a:ext cx="217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Déficit de conductores 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F49E41C-B220-3342-9885-9182115173D9}"/>
              </a:ext>
            </a:extLst>
          </p:cNvPr>
          <p:cNvSpPr txBox="1"/>
          <p:nvPr/>
        </p:nvSpPr>
        <p:spPr>
          <a:xfrm>
            <a:off x="9867469" y="1478320"/>
            <a:ext cx="2523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Subsidio a combustible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5EE07B6-45D6-F34F-87E1-9B28F60886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2527" y="2794484"/>
            <a:ext cx="1089314" cy="953274"/>
          </a:xfrm>
          <a:prstGeom prst="rect">
            <a:avLst/>
          </a:prstGeom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5827473-C7EC-B54D-B2CA-31ADEA01CE64}"/>
              </a:ext>
            </a:extLst>
          </p:cNvPr>
          <p:cNvSpPr/>
          <p:nvPr/>
        </p:nvSpPr>
        <p:spPr>
          <a:xfrm>
            <a:off x="0" y="-95589"/>
            <a:ext cx="63669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RETOS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E9E9605A-F28D-6F4E-A5DA-9A06F7A08D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9743" y="2513026"/>
            <a:ext cx="2076300" cy="1524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E3A20938-36E6-7949-A8E8-4B637CF2580F}"/>
              </a:ext>
            </a:extLst>
          </p:cNvPr>
          <p:cNvSpPr txBox="1"/>
          <p:nvPr/>
        </p:nvSpPr>
        <p:spPr>
          <a:xfrm>
            <a:off x="4677184" y="1450759"/>
            <a:ext cx="2981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Conflicto bélico</a:t>
            </a:r>
          </a:p>
          <a:p>
            <a:pPr algn="ctr"/>
            <a:r>
              <a:rPr lang="es-MX" sz="2400" dirty="0">
                <a:latin typeface="Century Gothic" panose="020B0502020202020204" pitchFamily="34" charset="0"/>
              </a:rPr>
              <a:t>Rusia-Ucrania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B29209C-A257-934B-8D48-DC82A32C5C0E}"/>
              </a:ext>
            </a:extLst>
          </p:cNvPr>
          <p:cNvSpPr txBox="1"/>
          <p:nvPr/>
        </p:nvSpPr>
        <p:spPr>
          <a:xfrm>
            <a:off x="2324250" y="2699928"/>
            <a:ext cx="217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Incremento en tasa de interés</a:t>
            </a:r>
          </a:p>
        </p:txBody>
      </p:sp>
      <p:pic>
        <p:nvPicPr>
          <p:cNvPr id="24" name="Picture 4" descr="Ilustración de concepto finanzas">
            <a:extLst>
              <a:ext uri="{FF2B5EF4-FFF2-40B4-BE49-F238E27FC236}">
                <a16:creationId xmlns:a16="http://schemas.microsoft.com/office/drawing/2014/main" id="{F11CBFFE-8CCE-154C-B848-DA7D17856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246" y="3882530"/>
            <a:ext cx="2065744" cy="20657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613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6A0740B-79BF-E590-8432-C91A65625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317" y="2595745"/>
            <a:ext cx="1273186" cy="140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E0FEB01E-E2FD-9B4B-B512-F144E8070EA3}"/>
              </a:ext>
            </a:extLst>
          </p:cNvPr>
          <p:cNvSpPr/>
          <p:nvPr/>
        </p:nvSpPr>
        <p:spPr>
          <a:xfrm>
            <a:off x="7825743" y="4204873"/>
            <a:ext cx="2450808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48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7.8% </a:t>
            </a:r>
          </a:p>
          <a:p>
            <a:pPr algn="ctr"/>
            <a:endParaRPr lang="es-MX" sz="6600" b="1" dirty="0">
              <a:ln w="1016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957AD7A4-6080-F5B8-EA20-AFCB7DABEF9E}"/>
                  </a:ext>
                </a:extLst>
              </p:cNvPr>
              <p:cNvSpPr txBox="1"/>
              <p:nvPr/>
            </p:nvSpPr>
            <p:spPr>
              <a:xfrm>
                <a:off x="7206043" y="5128202"/>
                <a:ext cx="36902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i="1" dirty="0"/>
                  <a:t>16 meses consecutivos </a:t>
                </a:r>
              </a:p>
              <a:p>
                <a:pPr algn="ctr"/>
                <a:r>
                  <a:rPr lang="es-MX" i="1" dirty="0"/>
                  <a:t>fuera del rango fijado (</a:t>
                </a:r>
                <a:r>
                  <a:rPr lang="es-MX" dirty="0"/>
                  <a:t>3% </a:t>
                </a:r>
                <a14:m>
                  <m:oMath xmlns:m="http://schemas.openxmlformats.org/officeDocument/2006/math">
                    <m:r>
                      <a:rPr lang="es-MX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s-MX" dirty="0"/>
                  <a:t> 1%)</a:t>
                </a:r>
                <a:endParaRPr lang="es-ES_tradnl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957AD7A4-6080-F5B8-EA20-AFCB7DABE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43" y="5128202"/>
                <a:ext cx="3690207" cy="646331"/>
              </a:xfrm>
              <a:prstGeom prst="rect">
                <a:avLst/>
              </a:prstGeom>
              <a:blipFill>
                <a:blip r:embed="rId4"/>
                <a:stretch>
                  <a:fillRect t="-3846" b="-15385"/>
                </a:stretch>
              </a:blipFill>
            </p:spPr>
            <p:txBody>
              <a:bodyPr/>
              <a:lstStyle/>
              <a:p>
                <a:r>
                  <a:rPr lang="es-MX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3D680E22-B6F6-92DB-572C-0371FA8525A1}"/>
              </a:ext>
            </a:extLst>
          </p:cNvPr>
          <p:cNvSpPr txBox="1"/>
          <p:nvPr/>
        </p:nvSpPr>
        <p:spPr>
          <a:xfrm>
            <a:off x="7632279" y="1891666"/>
            <a:ext cx="25232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Inflación</a:t>
            </a:r>
            <a:r>
              <a:rPr lang="es-MX" sz="3500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0BB2832-3753-7E81-AB11-3EC01B5DD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787" y="2555233"/>
            <a:ext cx="1690072" cy="169007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8B86103-9E96-65CB-4996-2087DF452EB8}"/>
              </a:ext>
            </a:extLst>
          </p:cNvPr>
          <p:cNvSpPr txBox="1"/>
          <p:nvPr/>
        </p:nvSpPr>
        <p:spPr>
          <a:xfrm>
            <a:off x="-60060" y="1478320"/>
            <a:ext cx="217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Déficit de conductores 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42C10C-6BBF-26E1-FEE2-39D2E1E5CB85}"/>
              </a:ext>
            </a:extLst>
          </p:cNvPr>
          <p:cNvSpPr txBox="1"/>
          <p:nvPr/>
        </p:nvSpPr>
        <p:spPr>
          <a:xfrm>
            <a:off x="9867469" y="1478320"/>
            <a:ext cx="2523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Subsidio a combustible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4437F0D-A91E-D80E-C273-7178E1DAB8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22527" y="2794484"/>
            <a:ext cx="1089314" cy="953274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1C16DAFE-406D-EB40-9E1E-ED0EC9BCE76D}"/>
              </a:ext>
            </a:extLst>
          </p:cNvPr>
          <p:cNvSpPr/>
          <p:nvPr/>
        </p:nvSpPr>
        <p:spPr>
          <a:xfrm>
            <a:off x="0" y="-95589"/>
            <a:ext cx="63669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600" b="1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Century Gothic" panose="020B0502020202020204" pitchFamily="34" charset="0"/>
              </a:rPr>
              <a:t>RETOS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9A2095F3-BFB2-96B7-0801-DB9C8C2D02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9743" y="2513026"/>
            <a:ext cx="2076300" cy="1524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5DCE87A-62E8-D69A-B3BE-04C9483122F6}"/>
              </a:ext>
            </a:extLst>
          </p:cNvPr>
          <p:cNvSpPr txBox="1"/>
          <p:nvPr/>
        </p:nvSpPr>
        <p:spPr>
          <a:xfrm>
            <a:off x="4677185" y="1478320"/>
            <a:ext cx="2981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Conflicto bélico</a:t>
            </a:r>
          </a:p>
          <a:p>
            <a:pPr algn="ctr"/>
            <a:r>
              <a:rPr lang="es-MX" sz="2400" dirty="0">
                <a:latin typeface="Century Gothic" panose="020B0502020202020204" pitchFamily="34" charset="0"/>
              </a:rPr>
              <a:t>Rusia-Ucrania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A266ECA-9581-4826-8FEE-0C741ACEF38F}"/>
              </a:ext>
            </a:extLst>
          </p:cNvPr>
          <p:cNvSpPr txBox="1"/>
          <p:nvPr/>
        </p:nvSpPr>
        <p:spPr>
          <a:xfrm>
            <a:off x="2324250" y="2097760"/>
            <a:ext cx="217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Century Gothic" panose="020B0502020202020204" pitchFamily="34" charset="0"/>
              </a:rPr>
              <a:t>Incremento en tasas de interés</a:t>
            </a:r>
          </a:p>
        </p:txBody>
      </p:sp>
      <p:pic>
        <p:nvPicPr>
          <p:cNvPr id="1028" name="Picture 4" descr="Ilustración de concepto finanzas">
            <a:extLst>
              <a:ext uri="{FF2B5EF4-FFF2-40B4-BE49-F238E27FC236}">
                <a16:creationId xmlns:a16="http://schemas.microsoft.com/office/drawing/2014/main" id="{626DBAC8-A6E3-D824-71A9-0EF36283C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246" y="3280362"/>
            <a:ext cx="2065744" cy="20657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3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950BB40-48D3-376F-88D5-CA01AE288B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232" t="19434"/>
          <a:stretch/>
        </p:blipFill>
        <p:spPr>
          <a:xfrm>
            <a:off x="4703005" y="2280356"/>
            <a:ext cx="7483352" cy="4577644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43E9942F-837B-64C4-6170-BFF3000A3C7C}"/>
              </a:ext>
            </a:extLst>
          </p:cNvPr>
          <p:cNvSpPr/>
          <p:nvPr/>
        </p:nvSpPr>
        <p:spPr>
          <a:xfrm>
            <a:off x="0" y="-95589"/>
            <a:ext cx="63669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s-MX" sz="6600" b="1" dirty="0">
                <a:ln>
                  <a:solidFill>
                    <a:srgbClr val="FFC000"/>
                  </a:solidFill>
                </a:ln>
                <a:solidFill>
                  <a:srgbClr val="002060"/>
                </a:solidFill>
                <a:latin typeface="Century Gothic" panose="020B0502020202020204" pitchFamily="34" charset="0"/>
              </a:rPr>
              <a:t>RETOS</a:t>
            </a:r>
            <a:endParaRPr lang="es-MX" sz="8800" b="1" dirty="0">
              <a:ln>
                <a:solidFill>
                  <a:srgbClr val="FFC000"/>
                </a:solidFill>
              </a:ln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C1A8487-1CFD-FD2B-91FF-7AA52A519C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306" y="1484131"/>
            <a:ext cx="2475725" cy="315439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D0265B24-198E-BFF0-2FE5-E47CC460C6BD}"/>
              </a:ext>
            </a:extLst>
          </p:cNvPr>
          <p:cNvSpPr/>
          <p:nvPr/>
        </p:nvSpPr>
        <p:spPr>
          <a:xfrm>
            <a:off x="6366934" y="1521645"/>
            <a:ext cx="4790449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b="1" dirty="0">
                <a:ln>
                  <a:solidFill>
                    <a:srgbClr val="88378D"/>
                  </a:solidFill>
                </a:ln>
                <a:noFill/>
                <a:latin typeface="Century Gothic" panose="020B0502020202020204" pitchFamily="34" charset="0"/>
              </a:rPr>
              <a:t>Transición a </a:t>
            </a:r>
          </a:p>
          <a:p>
            <a:pPr algn="ctr"/>
            <a:r>
              <a:rPr lang="es-MX" sz="2800" b="1" i="1" dirty="0">
                <a:ln>
                  <a:solidFill>
                    <a:srgbClr val="88378D"/>
                  </a:solidFill>
                </a:ln>
                <a:noFill/>
                <a:latin typeface="Century Gothic" panose="020B0502020202020204" pitchFamily="34" charset="0"/>
              </a:rPr>
              <a:t>Nuevas Tecnologías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20E7D814-4D6E-ED81-232C-D0AEFD7E81BD}"/>
              </a:ext>
            </a:extLst>
          </p:cNvPr>
          <p:cNvSpPr/>
          <p:nvPr/>
        </p:nvSpPr>
        <p:spPr>
          <a:xfrm>
            <a:off x="4366820" y="4980288"/>
            <a:ext cx="47904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MX" sz="2000" b="1" dirty="0">
                <a:ln>
                  <a:solidFill>
                    <a:srgbClr val="129131"/>
                  </a:solidFill>
                </a:ln>
                <a:noFill/>
                <a:latin typeface="Century Gothic" panose="020B0502020202020204" pitchFamily="34" charset="0"/>
              </a:rPr>
              <a:t>Enfoque Integral de </a:t>
            </a:r>
          </a:p>
          <a:p>
            <a:pPr algn="ctr"/>
            <a:r>
              <a:rPr lang="es-MX" sz="2800" b="1" i="1" dirty="0">
                <a:ln>
                  <a:solidFill>
                    <a:srgbClr val="129131"/>
                  </a:solidFill>
                </a:ln>
                <a:noFill/>
                <a:latin typeface="Century Gothic" panose="020B0502020202020204" pitchFamily="34" charset="0"/>
              </a:rPr>
              <a:t>Movilidad</a:t>
            </a:r>
          </a:p>
        </p:txBody>
      </p:sp>
    </p:spTree>
    <p:extLst>
      <p:ext uri="{BB962C8B-B14F-4D97-AF65-F5344CB8AC3E}">
        <p14:creationId xmlns:p14="http://schemas.microsoft.com/office/powerpoint/2010/main" val="3491097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38D3DFB-F80A-8222-0C5C-953EDD4901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97" t="5739"/>
          <a:stretch/>
        </p:blipFill>
        <p:spPr>
          <a:xfrm>
            <a:off x="0" y="1113182"/>
            <a:ext cx="9927097" cy="52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74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