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67" r:id="rId2"/>
    <p:sldId id="360" r:id="rId3"/>
    <p:sldId id="321" r:id="rId4"/>
    <p:sldId id="361" r:id="rId5"/>
    <p:sldId id="362" r:id="rId6"/>
    <p:sldId id="363" r:id="rId7"/>
    <p:sldId id="364" r:id="rId8"/>
    <p:sldId id="365" r:id="rId9"/>
    <p:sldId id="327" r:id="rId10"/>
    <p:sldId id="368" r:id="rId11"/>
    <p:sldId id="329" r:id="rId12"/>
    <p:sldId id="330" r:id="rId13"/>
    <p:sldId id="331" r:id="rId14"/>
    <p:sldId id="369" r:id="rId15"/>
    <p:sldId id="333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34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p/Downloads/INEGI%20Accidentes%20de%20tra&#769;nsito%20terrestre%20en%20zonas%20urbanas%20y%20suburban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p/Downloads/INEGI%20Accidentes%20de%20tra&#769;nsito%20terrestre%20en%20zonas%20urbanas%20y%20suburban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p/Downloads/Accidentes%20doble%20remolque%20ana&#769;lisis/Colisiones,%20muertos%20y%20lesionados%20IMT%202010-2020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p/Downloads/Accidentes%20doble%20remolque%20ana&#769;lisis/Colisiones,%20muertos%20y%20lesionados%20IMT%202010-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p/Downloads/Accidentes%20doble%20remolque%20ana&#769;lisis/Colisiones,%20muertos%20y%20lesionados%20IMT%202010-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p/Downloads/Accidentes%20doble%20remolque%20ana&#769;lisis/Colisiones,%20muertos%20y%20lesionados%20IMT%202010-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p/Downloads/Accidentes%20doble%20remolque%20ana&#769;lisis/Colisiones,%20muertos%20y%20lesionados%20IMT%202010-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p/Downloads/Accidentes%20doble%20remolque%20ana&#769;lisis/Colisiones,%20muertos%20y%20lesionados%20IMT%202010-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/antp/Downloads/INEGI%20Accidentes%20de%20tra&#769;nsito%20terrestre%20en%20zonas%20urbanas%20y%20suburban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'Accidentes por entidad federati'!$A$1</c:f>
              <c:strCache>
                <c:ptCount val="1"/>
                <c:pt idx="0">
                  <c:v>Accidentes de tránsito terrestre</c:v>
                </c:pt>
              </c:strCache>
            </c:strRef>
          </c:tx>
          <c:spPr>
            <a:ln w="28575" cap="rnd">
              <a:solidFill>
                <a:srgbClr val="1B76A4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EA-5B42-9944-B22517BC2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'Accidentes por entidad federati'!$A$19:$A$29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'Accidentes por entidad federati'!$B$19:$B$29</c:f>
              <c:numCache>
                <c:formatCode>_-* #,##0_-;\-* #,##0_-;_-* "-"??_-;_-@_-</c:formatCode>
                <c:ptCount val="11"/>
                <c:pt idx="0">
                  <c:v>427267</c:v>
                </c:pt>
                <c:pt idx="1">
                  <c:v>387185</c:v>
                </c:pt>
                <c:pt idx="2">
                  <c:v>390411</c:v>
                </c:pt>
                <c:pt idx="3">
                  <c:v>385772</c:v>
                </c:pt>
                <c:pt idx="4">
                  <c:v>380573</c:v>
                </c:pt>
                <c:pt idx="5">
                  <c:v>382066</c:v>
                </c:pt>
                <c:pt idx="6">
                  <c:v>360051</c:v>
                </c:pt>
                <c:pt idx="7">
                  <c:v>367789</c:v>
                </c:pt>
                <c:pt idx="8">
                  <c:v>365281</c:v>
                </c:pt>
                <c:pt idx="9">
                  <c:v>362729</c:v>
                </c:pt>
                <c:pt idx="10">
                  <c:v>301678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EA-5B42-9944-B22517BC299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23733344"/>
        <c:axId val="1323747408"/>
      </c:lineChart>
      <c:catAx>
        <c:axId val="132373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23747408"/>
        <c:crosses val="autoZero"/>
        <c:auto val="1"/>
        <c:lblAlgn val="ctr"/>
        <c:lblOffset val="100"/>
        <c:noMultiLvlLbl val="0"/>
      </c:catAx>
      <c:valAx>
        <c:axId val="1323747408"/>
        <c:scaling>
          <c:orientation val="minMax"/>
          <c:min val="29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2373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80856299212598"/>
          <c:y val="2.578124841404722E-2"/>
          <c:w val="0.78926956200787401"/>
          <c:h val="0.906949070684727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1B76A4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C4F-F141-84F2-374522C65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Tren eléctrico o trolebús</c:v>
                </c:pt>
                <c:pt idx="1">
                  <c:v>Ferrocarril</c:v>
                </c:pt>
                <c:pt idx="2">
                  <c:v>Microbús</c:v>
                </c:pt>
                <c:pt idx="3">
                  <c:v>Ómnibus</c:v>
                </c:pt>
                <c:pt idx="4">
                  <c:v>Bicicleta</c:v>
                </c:pt>
                <c:pt idx="5">
                  <c:v>Otro</c:v>
                </c:pt>
                <c:pt idx="6">
                  <c:v>Tractor con o sin remolque</c:v>
                </c:pt>
                <c:pt idx="7">
                  <c:v>Camion de carga</c:v>
                </c:pt>
                <c:pt idx="8">
                  <c:v>Camión urbano de pasajeros</c:v>
                </c:pt>
                <c:pt idx="9">
                  <c:v>Camioneta de carga</c:v>
                </c:pt>
                <c:pt idx="10">
                  <c:v>Motocicleta</c:v>
                </c:pt>
                <c:pt idx="11">
                  <c:v>Camioneta de pasajeros</c:v>
                </c:pt>
                <c:pt idx="12">
                  <c:v>Automóvil</c:v>
                </c:pt>
              </c:strCache>
            </c:strRef>
          </c:cat>
          <c:val>
            <c:numRef>
              <c:f>Hoja1!$B$2:$B$14</c:f>
              <c:numCache>
                <c:formatCode>0.00%</c:formatCode>
                <c:ptCount val="13"/>
                <c:pt idx="0" formatCode="0.000%">
                  <c:v>3.0000000000000001E-5</c:v>
                </c:pt>
                <c:pt idx="1">
                  <c:v>5.0000000000000001E-4</c:v>
                </c:pt>
                <c:pt idx="2" formatCode="0.0%">
                  <c:v>3.0000000000000001E-3</c:v>
                </c:pt>
                <c:pt idx="3" formatCode="0.0%">
                  <c:v>3.0000000000000001E-3</c:v>
                </c:pt>
                <c:pt idx="4" formatCode="0.0%">
                  <c:v>8.0000000000000002E-3</c:v>
                </c:pt>
                <c:pt idx="5" formatCode="0.0%">
                  <c:v>1.0999999999999999E-2</c:v>
                </c:pt>
                <c:pt idx="6" formatCode="0.0%">
                  <c:v>1.6E-2</c:v>
                </c:pt>
                <c:pt idx="7" formatCode="0.0%">
                  <c:v>2.3E-2</c:v>
                </c:pt>
                <c:pt idx="8" formatCode="0.0%">
                  <c:v>2.4E-2</c:v>
                </c:pt>
                <c:pt idx="9" formatCode="0.0%">
                  <c:v>7.5999999999999998E-2</c:v>
                </c:pt>
                <c:pt idx="10" formatCode="0.0%">
                  <c:v>9.8000000000000004E-2</c:v>
                </c:pt>
                <c:pt idx="11" formatCode="0.0%">
                  <c:v>0.126</c:v>
                </c:pt>
                <c:pt idx="12" formatCode="0.0%">
                  <c:v>0.61099999999999999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F-F141-84F2-374522C65A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89538480"/>
        <c:axId val="1189766880"/>
      </c:barChart>
      <c:catAx>
        <c:axId val="1189538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9766880"/>
        <c:crosses val="autoZero"/>
        <c:auto val="1"/>
        <c:lblAlgn val="ctr"/>
        <c:lblOffset val="100"/>
        <c:noMultiLvlLbl val="0"/>
      </c:catAx>
      <c:valAx>
        <c:axId val="1189766880"/>
        <c:scaling>
          <c:orientation val="minMax"/>
        </c:scaling>
        <c:delete val="1"/>
        <c:axPos val="b"/>
        <c:numFmt formatCode="0.000%" sourceLinked="1"/>
        <c:majorTickMark val="none"/>
        <c:minorTickMark val="none"/>
        <c:tickLblPos val="nextTo"/>
        <c:crossAx val="118953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'Accidentes por entidad federati'!$H$35</c:f>
              <c:strCache>
                <c:ptCount val="1"/>
                <c:pt idx="0">
                  <c:v>Heridos</c:v>
                </c:pt>
              </c:strCache>
            </c:strRef>
          </c:tx>
          <c:spPr>
            <a:ln w="28575" cap="rnd">
              <a:solidFill>
                <a:srgbClr val="18B1D9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EC4-C341-B5D4-DB842B9B0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'Accidentes por entidad federati'!$E$36:$E$46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'Accidentes por entidad federati'!$H$36:$H$46</c:f>
              <c:numCache>
                <c:formatCode>_-* #,##0_-;\-* #,##0_-;_-* "-"??_-;_-@_-</c:formatCode>
                <c:ptCount val="11"/>
                <c:pt idx="0">
                  <c:v>144033</c:v>
                </c:pt>
                <c:pt idx="1">
                  <c:v>135735</c:v>
                </c:pt>
                <c:pt idx="2">
                  <c:v>128949</c:v>
                </c:pt>
                <c:pt idx="3">
                  <c:v>122850</c:v>
                </c:pt>
                <c:pt idx="4">
                  <c:v>118188</c:v>
                </c:pt>
                <c:pt idx="5">
                  <c:v>107202</c:v>
                </c:pt>
                <c:pt idx="6">
                  <c:v>97614</c:v>
                </c:pt>
                <c:pt idx="7">
                  <c:v>91157</c:v>
                </c:pt>
                <c:pt idx="8">
                  <c:v>89220</c:v>
                </c:pt>
                <c:pt idx="9">
                  <c:v>91761</c:v>
                </c:pt>
                <c:pt idx="10">
                  <c:v>71935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C4-C341-B5D4-DB842B9B0B8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8050832"/>
        <c:axId val="1448051632"/>
      </c:lineChart>
      <c:lineChart>
        <c:grouping val="standard"/>
        <c:varyColors val="0"/>
        <c:ser>
          <c:idx val="0"/>
          <c:order val="0"/>
          <c:tx>
            <c:strRef>
              <c:f>'Accidentes por entidad federati'!$G$35</c:f>
              <c:strCache>
                <c:ptCount val="1"/>
                <c:pt idx="0">
                  <c:v>Muertos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EC4-C341-B5D4-DB842B9B0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'Accidentes por entidad federati'!$E$36:$E$46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'Accidentes por entidad federati'!$G$36:$G$47</c:f>
              <c:numCache>
                <c:formatCode>_-* #,##0_-;\-* #,##0_-;_-* "-"??_-;_-@_-</c:formatCode>
                <c:ptCount val="12"/>
                <c:pt idx="0">
                  <c:v>7144</c:v>
                </c:pt>
                <c:pt idx="1">
                  <c:v>7994</c:v>
                </c:pt>
                <c:pt idx="2">
                  <c:v>5469</c:v>
                </c:pt>
                <c:pt idx="3">
                  <c:v>5058</c:v>
                </c:pt>
                <c:pt idx="4">
                  <c:v>4779</c:v>
                </c:pt>
                <c:pt idx="5">
                  <c:v>4636</c:v>
                </c:pt>
                <c:pt idx="6">
                  <c:v>4559</c:v>
                </c:pt>
                <c:pt idx="7">
                  <c:v>4394</c:v>
                </c:pt>
                <c:pt idx="8">
                  <c:v>4227</c:v>
                </c:pt>
                <c:pt idx="9">
                  <c:v>4127</c:v>
                </c:pt>
                <c:pt idx="10">
                  <c:v>3826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C4-C341-B5D4-DB842B9B0B8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4529104"/>
        <c:axId val="1320054144"/>
      </c:lineChart>
      <c:catAx>
        <c:axId val="144805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48051632"/>
        <c:crosses val="autoZero"/>
        <c:auto val="1"/>
        <c:lblAlgn val="ctr"/>
        <c:lblOffset val="100"/>
        <c:noMultiLvlLbl val="0"/>
      </c:catAx>
      <c:valAx>
        <c:axId val="1448051632"/>
        <c:scaling>
          <c:orientation val="minMax"/>
          <c:min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200" dirty="0"/>
                  <a:t>Heridos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48050832"/>
        <c:crosses val="autoZero"/>
        <c:crossBetween val="between"/>
      </c:valAx>
      <c:valAx>
        <c:axId val="1320054144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200" dirty="0"/>
                  <a:t>Muertos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74529104"/>
        <c:crosses val="max"/>
        <c:crossBetween val="between"/>
      </c:valAx>
      <c:catAx>
        <c:axId val="974529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0054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0542861508658"/>
          <c:y val="5.0925925925925923E-2"/>
          <c:w val="0.6160342732178966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Hoja2!$I$24:$I$32</c:f>
              <c:numCache>
                <c:formatCode>0.0%</c:formatCode>
                <c:ptCount val="9"/>
                <c:pt idx="0">
                  <c:v>5.8752470898308807E-3</c:v>
                </c:pt>
                <c:pt idx="1">
                  <c:v>1.6088293432901385E-2</c:v>
                </c:pt>
                <c:pt idx="2">
                  <c:v>1.9327915660004392E-2</c:v>
                </c:pt>
                <c:pt idx="3">
                  <c:v>4.3981989896771358E-2</c:v>
                </c:pt>
                <c:pt idx="4">
                  <c:v>4.8374698001317815E-2</c:v>
                </c:pt>
                <c:pt idx="5">
                  <c:v>6.3364814408082587E-2</c:v>
                </c:pt>
                <c:pt idx="6">
                  <c:v>8.0386558313200088E-2</c:v>
                </c:pt>
                <c:pt idx="7">
                  <c:v>0.12475291016911927</c:v>
                </c:pt>
                <c:pt idx="8">
                  <c:v>0.59784757302877223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6-6449-A2F2-AD3D7D1AE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32761759"/>
        <c:axId val="1632763407"/>
      </c:barChart>
      <c:catAx>
        <c:axId val="16327617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2763407"/>
        <c:crosses val="autoZero"/>
        <c:auto val="1"/>
        <c:lblAlgn val="ctr"/>
        <c:lblOffset val="100"/>
        <c:noMultiLvlLbl val="0"/>
      </c:catAx>
      <c:valAx>
        <c:axId val="163276340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63276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39308112959851E-2"/>
          <c:y val="0"/>
          <c:w val="0.56401196505572748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80-684B-985E-79F9264FAFF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80-684B-985E-79F9264FAFF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80-684B-985E-79F9264FAFF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80-684B-985E-79F9264FAFF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80-684B-985E-79F9264FAFF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80-684B-985E-79F9264FAFF7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80-684B-985E-79F9264FAFF7}"/>
              </c:ext>
            </c:extLst>
          </c:dPt>
          <c:dLbls>
            <c:dLbl>
              <c:idx val="4"/>
              <c:layout>
                <c:manualLayout>
                  <c:x val="-1.0715403659943149E-2"/>
                  <c:y val="-2.898895713123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80-684B-985E-79F9264FAFF7}"/>
                </c:ext>
              </c:extLst>
            </c:dLbl>
            <c:dLbl>
              <c:idx val="5"/>
              <c:layout>
                <c:manualLayout>
                  <c:x val="-3.9289813419791549E-2"/>
                  <c:y val="-0.128379667295467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80-684B-985E-79F9264FAFF7}"/>
                </c:ext>
              </c:extLst>
            </c:dLbl>
            <c:dLbl>
              <c:idx val="6"/>
              <c:layout>
                <c:manualLayout>
                  <c:x val="1.0715403659943116E-2"/>
                  <c:y val="-0.153227344836525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80-684B-985E-79F9264FA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Hoja2!$A$61:$A$67</c:f>
              <c:strCache>
                <c:ptCount val="7"/>
                <c:pt idx="0">
                  <c:v>Vehículo lígero y midibus</c:v>
                </c:pt>
                <c:pt idx="1">
                  <c:v>Artículado</c:v>
                </c:pt>
                <c:pt idx="2">
                  <c:v>Camión unitario</c:v>
                </c:pt>
                <c:pt idx="3">
                  <c:v>Motocicleta</c:v>
                </c:pt>
                <c:pt idx="4">
                  <c:v>Doble artículado</c:v>
                </c:pt>
                <c:pt idx="5">
                  <c:v>Autobús</c:v>
                </c:pt>
                <c:pt idx="6">
                  <c:v>No especificados</c:v>
                </c:pt>
              </c:strCache>
            </c:strRef>
          </c:cat>
          <c:val>
            <c:numRef>
              <c:f>Hoja2!$I$61:$I$67</c:f>
              <c:numCache>
                <c:formatCode>0.0%</c:formatCode>
                <c:ptCount val="7"/>
                <c:pt idx="0">
                  <c:v>0.61970477770984367</c:v>
                </c:pt>
                <c:pt idx="1">
                  <c:v>0.13721722421172156</c:v>
                </c:pt>
                <c:pt idx="2">
                  <c:v>8.0880426238099393E-2</c:v>
                </c:pt>
                <c:pt idx="3">
                  <c:v>5.6948205083413396E-2</c:v>
                </c:pt>
                <c:pt idx="4">
                  <c:v>4.7689754563717358E-2</c:v>
                </c:pt>
                <c:pt idx="5">
                  <c:v>1.7643462311118876E-2</c:v>
                </c:pt>
                <c:pt idx="6">
                  <c:v>3.991614988208577E-2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80-684B-985E-79F9264FAF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631890759637E-2"/>
          <c:y val="0"/>
          <c:w val="0.93728018939159918"/>
          <c:h val="0.571957073443625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39-6B4F-B78C-FC0AD9EF6E4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D39-6B4F-B78C-FC0AD9EF6E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Hoja2!$K$79:$K$90</c:f>
              <c:strCache>
                <c:ptCount val="12"/>
                <c:pt idx="0">
                  <c:v>Neumáticos</c:v>
                </c:pt>
                <c:pt idx="1">
                  <c:v>Malas condiciones mecánicas</c:v>
                </c:pt>
                <c:pt idx="2">
                  <c:v>Frenos</c:v>
                </c:pt>
                <c:pt idx="3">
                  <c:v>Carga mal sujeta</c:v>
                </c:pt>
                <c:pt idx="4">
                  <c:v>Dirección</c:v>
                </c:pt>
                <c:pt idx="5">
                  <c:v>Suspensión</c:v>
                </c:pt>
                <c:pt idx="6">
                  <c:v>Luces</c:v>
                </c:pt>
                <c:pt idx="7">
                  <c:v>Ejes</c:v>
                </c:pt>
                <c:pt idx="8">
                  <c:v>Vehículo con exceso de dimensiones</c:v>
                </c:pt>
                <c:pt idx="9">
                  <c:v>Motor</c:v>
                </c:pt>
                <c:pt idx="10">
                  <c:v>Tranmisión</c:v>
                </c:pt>
                <c:pt idx="11">
                  <c:v>Vehículo con sobrepeso</c:v>
                </c:pt>
              </c:strCache>
            </c:strRef>
          </c:cat>
          <c:val>
            <c:numRef>
              <c:f>Hoja2!$P$79:$P$90</c:f>
              <c:numCache>
                <c:formatCode>0.00%</c:formatCode>
                <c:ptCount val="12"/>
                <c:pt idx="0">
                  <c:v>3.234624145785877E-2</c:v>
                </c:pt>
                <c:pt idx="1">
                  <c:v>3.0784249918646273E-2</c:v>
                </c:pt>
                <c:pt idx="2">
                  <c:v>9.0465343312723726E-3</c:v>
                </c:pt>
                <c:pt idx="3">
                  <c:v>2.2128213472177027E-3</c:v>
                </c:pt>
                <c:pt idx="4">
                  <c:v>2.0175724048161407E-3</c:v>
                </c:pt>
                <c:pt idx="5">
                  <c:v>1.6921575008135372E-3</c:v>
                </c:pt>
                <c:pt idx="6">
                  <c:v>1.1064106736088514E-3</c:v>
                </c:pt>
                <c:pt idx="7">
                  <c:v>5.2066384640416527E-4</c:v>
                </c:pt>
                <c:pt idx="8">
                  <c:v>5.2066384640416527E-4</c:v>
                </c:pt>
                <c:pt idx="9">
                  <c:v>1.95248942401562E-4</c:v>
                </c:pt>
                <c:pt idx="10">
                  <c:v>1.95248942401562E-4</c:v>
                </c:pt>
                <c:pt idx="11">
                  <c:v>6.5082980800520659E-5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9-6B4F-B78C-FC0AD9EF6E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5628671"/>
        <c:axId val="1260258367"/>
      </c:barChart>
      <c:catAx>
        <c:axId val="125562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1260258367"/>
        <c:crosses val="autoZero"/>
        <c:auto val="1"/>
        <c:lblAlgn val="ctr"/>
        <c:lblOffset val="100"/>
        <c:noMultiLvlLbl val="0"/>
      </c:catAx>
      <c:valAx>
        <c:axId val="1260258367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2556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Temporalidad!$B$28</c:f>
              <c:strCache>
                <c:ptCount val="1"/>
                <c:pt idx="0">
                  <c:v>Colisiones</c:v>
                </c:pt>
              </c:strCache>
            </c:strRef>
          </c:tx>
          <c:spPr>
            <a:ln w="28575" cap="rnd">
              <a:solidFill>
                <a:schemeClr val="accent5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Temporalidad!$C$2:$N$2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Temporalidad!$C$28:$N$28</c:f>
              <c:numCache>
                <c:formatCode>General</c:formatCode>
                <c:ptCount val="12"/>
                <c:pt idx="0" formatCode="#,##0">
                  <c:v>913</c:v>
                </c:pt>
                <c:pt idx="1">
                  <c:v>886</c:v>
                </c:pt>
                <c:pt idx="2" formatCode="#,##0">
                  <c:v>924</c:v>
                </c:pt>
                <c:pt idx="3" formatCode="#,##0">
                  <c:v>663</c:v>
                </c:pt>
                <c:pt idx="4" formatCode="#,##0">
                  <c:v>711</c:v>
                </c:pt>
                <c:pt idx="5" formatCode="#,##0">
                  <c:v>970</c:v>
                </c:pt>
                <c:pt idx="6" formatCode="#,##0">
                  <c:v>1045</c:v>
                </c:pt>
                <c:pt idx="7" formatCode="#,##0">
                  <c:v>1099</c:v>
                </c:pt>
                <c:pt idx="8" formatCode="#,##0">
                  <c:v>1011</c:v>
                </c:pt>
                <c:pt idx="9" formatCode="#,##0">
                  <c:v>1063</c:v>
                </c:pt>
                <c:pt idx="10" formatCode="#,##0">
                  <c:v>1055</c:v>
                </c:pt>
                <c:pt idx="11" formatCode="#,##0">
                  <c:v>1109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B3-9346-8BA0-146C0DFA431A}"/>
            </c:ext>
          </c:extLst>
        </c:ser>
        <c:ser>
          <c:idx val="1"/>
          <c:order val="1"/>
          <c:tx>
            <c:strRef>
              <c:f>Temporalidad!$B$29</c:f>
              <c:strCache>
                <c:ptCount val="1"/>
                <c:pt idx="0">
                  <c:v>Colisiones con víctimas</c:v>
                </c:pt>
              </c:strCache>
            </c:strRef>
          </c:tx>
          <c:spPr>
            <a:ln w="28575" cap="rnd">
              <a:solidFill>
                <a:schemeClr val="accent5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Temporalidad!$C$2:$N$2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Temporalidad!$C$29:$N$29</c:f>
              <c:numCache>
                <c:formatCode>General</c:formatCode>
                <c:ptCount val="12"/>
                <c:pt idx="0" formatCode="#,##0">
                  <c:v>444</c:v>
                </c:pt>
                <c:pt idx="1">
                  <c:v>393</c:v>
                </c:pt>
                <c:pt idx="2" formatCode="#,##0">
                  <c:v>427</c:v>
                </c:pt>
                <c:pt idx="3" formatCode="#,##0">
                  <c:v>319</c:v>
                </c:pt>
                <c:pt idx="4" formatCode="#,##0">
                  <c:v>323</c:v>
                </c:pt>
                <c:pt idx="5" formatCode="#,##0">
                  <c:v>398</c:v>
                </c:pt>
                <c:pt idx="6" formatCode="#,##0">
                  <c:v>397</c:v>
                </c:pt>
                <c:pt idx="7">
                  <c:v>478</c:v>
                </c:pt>
                <c:pt idx="8">
                  <c:v>424</c:v>
                </c:pt>
                <c:pt idx="9">
                  <c:v>465</c:v>
                </c:pt>
                <c:pt idx="10">
                  <c:v>477</c:v>
                </c:pt>
                <c:pt idx="11" formatCode="#,##0">
                  <c:v>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B3-9346-8BA0-146C0DFA431A}"/>
            </c:ext>
          </c:extLst>
        </c:ser>
        <c:ser>
          <c:idx val="2"/>
          <c:order val="2"/>
          <c:tx>
            <c:strRef>
              <c:f>Temporalidad!$B$30</c:f>
              <c:strCache>
                <c:ptCount val="1"/>
                <c:pt idx="0">
                  <c:v>Fallecidos en el lugar</c:v>
                </c:pt>
              </c:strCache>
            </c:strRef>
          </c:tx>
          <c:spPr>
            <a:ln w="28575" cap="rnd">
              <a:solidFill>
                <a:schemeClr val="accent5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Temporalidad!$C$2:$N$2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Temporalidad!$C$30:$N$30</c:f>
              <c:numCache>
                <c:formatCode>General</c:formatCode>
                <c:ptCount val="12"/>
                <c:pt idx="0">
                  <c:v>240</c:v>
                </c:pt>
                <c:pt idx="1">
                  <c:v>202</c:v>
                </c:pt>
                <c:pt idx="2">
                  <c:v>223</c:v>
                </c:pt>
                <c:pt idx="3">
                  <c:v>159</c:v>
                </c:pt>
                <c:pt idx="4">
                  <c:v>159</c:v>
                </c:pt>
                <c:pt idx="5">
                  <c:v>207</c:v>
                </c:pt>
                <c:pt idx="6">
                  <c:v>201</c:v>
                </c:pt>
                <c:pt idx="7">
                  <c:v>265</c:v>
                </c:pt>
                <c:pt idx="8">
                  <c:v>230</c:v>
                </c:pt>
                <c:pt idx="9">
                  <c:v>230</c:v>
                </c:pt>
                <c:pt idx="10">
                  <c:v>284</c:v>
                </c:pt>
                <c:pt idx="11">
                  <c:v>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B3-9346-8BA0-146C0DFA431A}"/>
            </c:ext>
          </c:extLst>
        </c:ser>
        <c:ser>
          <c:idx val="3"/>
          <c:order val="3"/>
          <c:tx>
            <c:strRef>
              <c:f>Temporalidad!$B$31</c:f>
              <c:strCache>
                <c:ptCount val="1"/>
                <c:pt idx="0">
                  <c:v>Lesionados</c:v>
                </c:pt>
              </c:strCache>
            </c:strRef>
          </c:tx>
          <c:spPr>
            <a:ln w="28575" cap="rnd">
              <a:solidFill>
                <a:schemeClr val="accent5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Temporalidad!$C$2:$N$2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Temporalidad!$C$31:$N$31</c:f>
              <c:numCache>
                <c:formatCode>General</c:formatCode>
                <c:ptCount val="12"/>
                <c:pt idx="0">
                  <c:v>685</c:v>
                </c:pt>
                <c:pt idx="1">
                  <c:v>627</c:v>
                </c:pt>
                <c:pt idx="2">
                  <c:v>600</c:v>
                </c:pt>
                <c:pt idx="3">
                  <c:v>392</c:v>
                </c:pt>
                <c:pt idx="4">
                  <c:v>392</c:v>
                </c:pt>
                <c:pt idx="5">
                  <c:v>450</c:v>
                </c:pt>
                <c:pt idx="6">
                  <c:v>513</c:v>
                </c:pt>
                <c:pt idx="7">
                  <c:v>607</c:v>
                </c:pt>
                <c:pt idx="8">
                  <c:v>588</c:v>
                </c:pt>
                <c:pt idx="9">
                  <c:v>631</c:v>
                </c:pt>
                <c:pt idx="10">
                  <c:v>610</c:v>
                </c:pt>
                <c:pt idx="11">
                  <c:v>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B3-9346-8BA0-146C0DFA43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4723903"/>
        <c:axId val="1257065647"/>
      </c:lineChart>
      <c:catAx>
        <c:axId val="126472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57065647"/>
        <c:crosses val="autoZero"/>
        <c:auto val="1"/>
        <c:lblAlgn val="ctr"/>
        <c:lblOffset val="100"/>
        <c:noMultiLvlLbl val="0"/>
      </c:catAx>
      <c:valAx>
        <c:axId val="125706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64723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56064639676901E-2"/>
          <c:y val="0"/>
          <c:w val="0.96588787072064619"/>
          <c:h val="0.94907407407407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'Distribución por partici'!$B$2</c:f>
              <c:strCache>
                <c:ptCount val="1"/>
                <c:pt idx="0">
                  <c:v>Respobsable</c:v>
                </c:pt>
              </c:strCache>
            </c:strRef>
          </c:tx>
          <c:spPr>
            <a:solidFill>
              <a:srgbClr val="4DA0C2"/>
            </a:solidFill>
            <a:ln>
              <a:solidFill>
                <a:srgbClr val="4DA0C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'Distribución por partici'!$C$2:$K$2</c:f>
              <c:numCache>
                <c:formatCode>0%</c:formatCode>
                <c:ptCount val="9"/>
                <c:pt idx="0">
                  <c:v>0.64</c:v>
                </c:pt>
                <c:pt idx="1">
                  <c:v>0.49</c:v>
                </c:pt>
                <c:pt idx="2">
                  <c:v>0.56999999999999995</c:v>
                </c:pt>
                <c:pt idx="3">
                  <c:v>0.56000000000000005</c:v>
                </c:pt>
                <c:pt idx="4">
                  <c:v>0.62</c:v>
                </c:pt>
                <c:pt idx="5">
                  <c:v>0.63</c:v>
                </c:pt>
                <c:pt idx="6">
                  <c:v>0.69</c:v>
                </c:pt>
                <c:pt idx="7">
                  <c:v>0.68</c:v>
                </c:pt>
                <c:pt idx="8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7-B446-9CE6-2A8FC6360065}"/>
            </c:ext>
          </c:extLst>
        </c:ser>
        <c:ser>
          <c:idx val="1"/>
          <c:order val="1"/>
          <c:tx>
            <c:strRef>
              <c:f>'Distribución por partici'!$B$3</c:f>
              <c:strCache>
                <c:ptCount val="1"/>
                <c:pt idx="0">
                  <c:v>Involucrado</c:v>
                </c:pt>
              </c:strCache>
            </c:strRef>
          </c:tx>
          <c:spPr>
            <a:solidFill>
              <a:srgbClr val="96CEC3"/>
            </a:solidFill>
            <a:ln>
              <a:solidFill>
                <a:srgbClr val="A6CEC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'Distribución por partici'!$C$3:$K$3</c:f>
              <c:numCache>
                <c:formatCode>0%</c:formatCode>
                <c:ptCount val="9"/>
                <c:pt idx="0">
                  <c:v>0.36</c:v>
                </c:pt>
                <c:pt idx="1">
                  <c:v>0.51</c:v>
                </c:pt>
                <c:pt idx="2">
                  <c:v>0.43</c:v>
                </c:pt>
                <c:pt idx="3">
                  <c:v>0.44</c:v>
                </c:pt>
                <c:pt idx="4">
                  <c:v>0.38</c:v>
                </c:pt>
                <c:pt idx="5">
                  <c:v>0.37</c:v>
                </c:pt>
                <c:pt idx="6">
                  <c:v>0.31</c:v>
                </c:pt>
                <c:pt idx="7">
                  <c:v>0.31</c:v>
                </c:pt>
                <c:pt idx="8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47-B446-9CE6-2A8FC63600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0474095"/>
        <c:axId val="1275681423"/>
      </c:barChart>
      <c:lineChart>
        <c:grouping val="standard"/>
        <c:varyColors val="0"/>
        <c:ser>
          <c:idx val="2"/>
          <c:order val="2"/>
          <c:tx>
            <c:strRef>
              <c:f>'Distribución por partici'!$B$4</c:f>
              <c:strCache>
                <c:ptCount val="1"/>
                <c:pt idx="0">
                  <c:v>Distribución porcentual del total de vehículos</c:v>
                </c:pt>
              </c:strCache>
            </c:strRef>
          </c:tx>
          <c:spPr>
            <a:ln w="28575" cap="rnd">
              <a:solidFill>
                <a:srgbClr val="00515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00967A"/>
              </a:solidFill>
              <a:ln>
                <a:solidFill>
                  <a:srgbClr val="278D78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'Distribución por partici'!$C$4:$K$4</c:f>
              <c:numCache>
                <c:formatCode>0.0%</c:formatCode>
                <c:ptCount val="9"/>
                <c:pt idx="0">
                  <c:v>0.59799999999999998</c:v>
                </c:pt>
                <c:pt idx="1">
                  <c:v>1.6E-2</c:v>
                </c:pt>
                <c:pt idx="2">
                  <c:v>1.9E-2</c:v>
                </c:pt>
                <c:pt idx="3">
                  <c:v>6.3E-2</c:v>
                </c:pt>
                <c:pt idx="4">
                  <c:v>6.0000000000000001E-3</c:v>
                </c:pt>
                <c:pt idx="5">
                  <c:v>0.08</c:v>
                </c:pt>
                <c:pt idx="6">
                  <c:v>0.125</c:v>
                </c:pt>
                <c:pt idx="7">
                  <c:v>4.3999999999999997E-2</c:v>
                </c:pt>
                <c:pt idx="8">
                  <c:v>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47-B446-9CE6-2A8FC63600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0474095"/>
        <c:axId val="1275681423"/>
      </c:lineChart>
      <c:catAx>
        <c:axId val="12604740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75681423"/>
        <c:crosses val="autoZero"/>
        <c:auto val="1"/>
        <c:lblAlgn val="ctr"/>
        <c:lblOffset val="100"/>
        <c:noMultiLvlLbl val="0"/>
      </c:catAx>
      <c:valAx>
        <c:axId val="12756814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0474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'Evolución siniestralidad'!$B$5</c:f>
              <c:strCache>
                <c:ptCount val="1"/>
                <c:pt idx="0">
                  <c:v>No. de colisiones</c:v>
                </c:pt>
              </c:strCache>
            </c:strRef>
          </c:tx>
          <c:spPr>
            <a:ln w="2857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'Evolución siniestralidad'!$C$4:$M$4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'Evolución siniestralidad'!$C$5:$M$5</c:f>
              <c:numCache>
                <c:formatCode>#,##0</c:formatCode>
                <c:ptCount val="11"/>
                <c:pt idx="0">
                  <c:v>27847</c:v>
                </c:pt>
                <c:pt idx="1">
                  <c:v>24905</c:v>
                </c:pt>
                <c:pt idx="2">
                  <c:v>24216</c:v>
                </c:pt>
                <c:pt idx="3">
                  <c:v>22036</c:v>
                </c:pt>
                <c:pt idx="4">
                  <c:v>18014</c:v>
                </c:pt>
                <c:pt idx="5">
                  <c:v>17264</c:v>
                </c:pt>
                <c:pt idx="6">
                  <c:v>12567</c:v>
                </c:pt>
                <c:pt idx="7">
                  <c:v>11883</c:v>
                </c:pt>
                <c:pt idx="8">
                  <c:v>12237</c:v>
                </c:pt>
                <c:pt idx="9" formatCode="_-* #,##0_-;\-* #,##0_-;_-* &quot;-&quot;??_-;_-@_-">
                  <c:v>12056</c:v>
                </c:pt>
                <c:pt idx="10" formatCode="_-* #,##0_-;\-* #,##0_-;_-* &quot;-&quot;??_-;_-@_-">
                  <c:v>11449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5E-8E45-915A-7CD496FF2C64}"/>
            </c:ext>
          </c:extLst>
        </c:ser>
        <c:ser>
          <c:idx val="1"/>
          <c:order val="1"/>
          <c:tx>
            <c:strRef>
              <c:f>'Evolución siniestralidad'!$B$6</c:f>
              <c:strCache>
                <c:ptCount val="1"/>
                <c:pt idx="0">
                  <c:v>Lesionados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'Evolución siniestralidad'!$C$4:$M$4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'Evolución siniestralidad'!$C$6:$M$6</c:f>
              <c:numCache>
                <c:formatCode>#,##0</c:formatCode>
                <c:ptCount val="11"/>
                <c:pt idx="0">
                  <c:v>28275</c:v>
                </c:pt>
                <c:pt idx="1">
                  <c:v>26056</c:v>
                </c:pt>
                <c:pt idx="2">
                  <c:v>24736</c:v>
                </c:pt>
                <c:pt idx="3">
                  <c:v>20979</c:v>
                </c:pt>
                <c:pt idx="4">
                  <c:v>17504</c:v>
                </c:pt>
                <c:pt idx="5">
                  <c:v>15738</c:v>
                </c:pt>
                <c:pt idx="6">
                  <c:v>11175</c:v>
                </c:pt>
                <c:pt idx="7">
                  <c:v>8910</c:v>
                </c:pt>
                <c:pt idx="8">
                  <c:v>8761</c:v>
                </c:pt>
                <c:pt idx="9">
                  <c:v>8501</c:v>
                </c:pt>
                <c:pt idx="10">
                  <c:v>6706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5E-8E45-915A-7CD496FF2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9091871"/>
        <c:axId val="1275296687"/>
      </c:lineChart>
      <c:lineChart>
        <c:grouping val="standard"/>
        <c:varyColors val="0"/>
        <c:ser>
          <c:idx val="2"/>
          <c:order val="2"/>
          <c:tx>
            <c:strRef>
              <c:f>'Evolución siniestralidad'!$B$7</c:f>
              <c:strCache>
                <c:ptCount val="1"/>
                <c:pt idx="0">
                  <c:v>Muertos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'Evolución siniestralidad'!$C$4:$M$4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'Evolución siniestralidad'!$C$7:$M$7</c:f>
              <c:numCache>
                <c:formatCode>#,##0</c:formatCode>
                <c:ptCount val="11"/>
                <c:pt idx="0">
                  <c:v>4966</c:v>
                </c:pt>
                <c:pt idx="1">
                  <c:v>4398</c:v>
                </c:pt>
                <c:pt idx="2">
                  <c:v>4548</c:v>
                </c:pt>
                <c:pt idx="3">
                  <c:v>3899</c:v>
                </c:pt>
                <c:pt idx="4">
                  <c:v>3784</c:v>
                </c:pt>
                <c:pt idx="5">
                  <c:v>3547</c:v>
                </c:pt>
                <c:pt idx="6">
                  <c:v>3376</c:v>
                </c:pt>
                <c:pt idx="7">
                  <c:v>2921</c:v>
                </c:pt>
                <c:pt idx="8">
                  <c:v>2994</c:v>
                </c:pt>
                <c:pt idx="9">
                  <c:v>3044</c:v>
                </c:pt>
                <c:pt idx="10">
                  <c:v>2722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5E-8E45-915A-7CD496FF2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8032367"/>
        <c:axId val="1440048095"/>
      </c:lineChart>
      <c:catAx>
        <c:axId val="127909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75296687"/>
        <c:crosses val="autoZero"/>
        <c:auto val="1"/>
        <c:lblAlgn val="ctr"/>
        <c:lblOffset val="100"/>
        <c:noMultiLvlLbl val="0"/>
      </c:catAx>
      <c:valAx>
        <c:axId val="1275296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Colisiones/Lesionados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79091871"/>
        <c:crosses val="autoZero"/>
        <c:crossBetween val="between"/>
      </c:valAx>
      <c:valAx>
        <c:axId val="144004809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Muertos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88032367"/>
        <c:crosses val="max"/>
        <c:crossBetween val="between"/>
      </c:valAx>
      <c:catAx>
        <c:axId val="15880323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0048095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'Accidentes por entidad federati'!$B$63:$B$94</cx:f>
        <cx:nf>'Accidentes por entidad federati'!$B$62</cx:nf>
        <cx:lvl ptCount="32" name="Entidad federativa">
          <cx:pt idx="0">Nuevo León</cx:pt>
          <cx:pt idx="1">Chihuahua</cx:pt>
          <cx:pt idx="2">México</cx:pt>
          <cx:pt idx="3">Jalisco</cx:pt>
          <cx:pt idx="4">Guanajuato</cx:pt>
          <cx:pt idx="5">Michoacán de Ocampo</cx:pt>
          <cx:pt idx="6">Sonora</cx:pt>
          <cx:pt idx="7">Baja California</cx:pt>
          <cx:pt idx="8">Coahuila de Zaragoza</cx:pt>
          <cx:pt idx="9">Tamaulipas</cx:pt>
          <cx:pt idx="10">Veracruz de Ignacio de la Llave</cx:pt>
          <cx:pt idx="11">Querétaro</cx:pt>
          <cx:pt idx="12">Morelos</cx:pt>
          <cx:pt idx="13">Sinaloa</cx:pt>
          <cx:pt idx="14">Puebla</cx:pt>
          <cx:pt idx="15">Ciudad de México</cx:pt>
          <cx:pt idx="16">Durango</cx:pt>
          <cx:pt idx="17">Guerrero</cx:pt>
          <cx:pt idx="18">Colima</cx:pt>
          <cx:pt idx="19">Yucatán</cx:pt>
          <cx:pt idx="20">San Luis Potosí</cx:pt>
          <cx:pt idx="21">Quintana Roo</cx:pt>
          <cx:pt idx="22">Aguascalientes</cx:pt>
          <cx:pt idx="23">Oaxaca</cx:pt>
          <cx:pt idx="24">Chiapas</cx:pt>
          <cx:pt idx="25">Campeche</cx:pt>
          <cx:pt idx="26">Baja California Sur</cx:pt>
          <cx:pt idx="27">Tabasco</cx:pt>
          <cx:pt idx="28">Zacatecas</cx:pt>
          <cx:pt idx="29">Hidalgo</cx:pt>
          <cx:pt idx="30">Tlaxcala</cx:pt>
          <cx:pt idx="31">Nayarit</cx:pt>
        </cx:lvl>
      </cx:strDim>
      <cx:numDim type="colorVal">
        <cx:f>'Accidentes por entidad federati'!$C$63:$C$94</cx:f>
        <cx:nf>'Accidentes por entidad federati'!$C$62</cx:nf>
        <cx:lvl ptCount="32" formatCode="_-* #,##0_-;\-* #,##0_-;_-* &quot;-&quot;??_-;_-@_-" name="Accidentes">
          <cx:pt idx="0">64058</cx:pt>
          <cx:pt idx="1">22175</cx:pt>
          <cx:pt idx="2">16940</cx:pt>
          <cx:pt idx="3">15812</cx:pt>
          <cx:pt idx="4">15702</cx:pt>
          <cx:pt idx="5">13791</cx:pt>
          <cx:pt idx="6">12893</cx:pt>
          <cx:pt idx="7">12706</cx:pt>
          <cx:pt idx="8">10574</cx:pt>
          <cx:pt idx="9">10560</cx:pt>
          <cx:pt idx="10">10395</cx:pt>
          <cx:pt idx="11">10050</cx:pt>
          <cx:pt idx="12">8383</cx:pt>
          <cx:pt idx="13">7287</cx:pt>
          <cx:pt idx="14">6601</cx:pt>
          <cx:pt idx="15">6549</cx:pt>
          <cx:pt idx="16">5623</cx:pt>
          <cx:pt idx="17">5118</cx:pt>
          <cx:pt idx="18">5076</cx:pt>
          <cx:pt idx="19">4831</cx:pt>
          <cx:pt idx="20">4745</cx:pt>
          <cx:pt idx="21">4693</cx:pt>
          <cx:pt idx="22">4173</cx:pt>
          <cx:pt idx="23">4148</cx:pt>
          <cx:pt idx="24">3166</cx:pt>
          <cx:pt idx="25">3006</cx:pt>
          <cx:pt idx="26">2633</cx:pt>
          <cx:pt idx="27">2373</cx:pt>
          <cx:pt idx="28">2316</cx:pt>
          <cx:pt idx="29">2282</cx:pt>
          <cx:pt idx="30">2070</cx:pt>
          <cx:pt idx="31">949</cx:pt>
        </cx:lvl>
      </cx:numDim>
    </cx:data>
  </cx:chartData>
  <cx:chart>
    <cx:plotArea>
      <cx:plotAreaRegion>
        <cx:series layoutId="regionMap" uniqueId="{F9B26BDE-6F09-AA43-B7E4-87E2C86CBA5F}">
          <cx:dataId val="0"/>
          <cx:layoutPr>
            <cx:geography cultureLanguage="es-MX" cultureRegion="MX" attribution="Con tecnología de Bing">
              <cx:geoCache provider="{E9337A44-BEBE-4D9F-B70C-5C5E7DAFC167}">
                <cx:binary>7HzZbtzIsu2vGH6+VOfAzCQ3dh+gOdRcmiVbfiHKkprJITllcvyb83ge7tP9hP1jN0oeVa7ebWML
FxBw0e6yq8gkg1zMiBUrIvnP++Ef9/njrnkzqLzQ/7gffn8rjan+8dtv+l4+qp0+Ucl9U+ryT3Ny
X6rfyj//TO4ff3todn1SxL8RhO3f7uWuMY/D2//6Jxwtfiw35f3OJGVx0T424+WjbnOj/822o5ve
3JdtYfbDYzjS72+3//qfIbkv3755LExixuuxevz97bN93r757fBIP5z1TQ6GmfYBxhJ64lLKXOzY
hDNMuXj7Ji+L+PNmCyNywpDL9/8h23YJ+XLu052C8T9h0JM5u4eH5lHrN5///m7gM+u/+z3Rpf/p
4v1yb+n2/dOl/fb85v7XPw9+gIs9+OW7+394Z/5uE5irkiJItGmSe4N/f3ud74b7Xb77chM+AfBs
r18EALsnNnGYABTg/tqU8ucAuM4J5g5jnGBKheMi2P4J/E8A/IxFxxH4NvKZ/XCRmz/gXr8qXBbJ
wy6PD+bFs8v6RVgIOrGFy7hjO9i2GcXw3H8/LwAWxxGIEySIYPQHWH7CoOOofB34zPrf3y7mZ68M
E2+X7t74uzz5s2yKZPfmqm2+PLr/+bQhDPyWwxCmzEGUEHLotzA5QRwTwhwXY0yJ8+Xcn6bNLxp3
HKujBznAzfOvXhlu/k5VjxD1vtyw/xwsDJPFRtihgAZinNv4YDKhE8oxsplDhY0Ite0v5/4E1s9Y
dByhbyMPYPH/2L42WGSyq3b6y515AVT4ie1w2xWOcBEBcA5AISc2dyDsM9cm1CEOgPZ94PH/3p6/
wOTLwENIFsvXNlU+7IDiPd6/JCpAyIjjuAxiPcYEaMFzVPZ8jHOYRIgj4WKED+jAT1l0HJfvhh4g
8+EP/5VNlrPdANB8eWBfZK64nLo2ZuCgXM4hmjxjAzCVqMDYYRQRQW16EG3+3pzjkHwZd4DH2avj
Z3ctTJR//XfxcogAQRM2t7lgLqKUIHoQUxznxCWYAUVwKEIwmQ4Sl5+x6Dgo30YewHJ389qmyQrY
mT5MJ59d1a/TZgjxQJzBhyGHAUV7PlEwoiccA5t2OCQ06Gn790HlJww6DsrXgc+s//3t6o/NK3Nd
V7vizaZN9Jvz0pT6X//7BacMpPIOszmnkNU4grvsEBxIejCoAJhRxvdZz5dzf6Jhv2LZcZR+PMIB
XFeb81cGl1/miXrJSOOeYBsSFphFXDhHEhuYQS4mrsA2UDMHHN9zkP7enuPQfBl3AIh/9trmz3n7
+PGFBRoEZIszCmyYfUpOnsV+ceIiBK4Mggy4th948t/bcxyQL+MOADm/CV/ZDLlok8Lsit2by/IF
BRrQzTghmADtcgjHArvPnRnEf4gzwMZgJy5c7hxQsp+16jg4z0cfQHRx+coQukqKXV6+oBMj9okL
eSVEe073ceaQnGEkQF4TLkwWjp+IwHMn9hMGHcfl68ADSK6Wp68MkzlUDZrH5iVnjIDMcc/KkAsz
BpLIw4Tf3TNmoNSQx8BfoG0+B+VnLDqOyreRB7DML1+bqLlN7mW5u4dU5s3D45uze9DKXhIi9wQE
ZQzoYGFTAOEgqYF8/8QRQA0g82EuVGTA6X1Pn3/VuuNwHT/KAXTbpb94ZVPq9rHZ3TfttEduGRe7
+6Tc/zPfvdnku+4l9U73hIJvc0ARYLZw2F6keUYZQC4ArWDPw4k4Ihf8B4YeR/RvD3gA7m342kJY
0Da74kULQBDCyF6V5o4gDPKmA34BcjXwcEpdR0DlVDBxwC9+wqDjWH0deIBJ8OoKQNe7j7sXVRcw
UG3gE9wVDMoExxRr0KqBiUM96FhN7ifsOQ7J14EHkFz/4b0yF+iXO9km4PHA733YNbu4nF6S9okT
AmTPoSAdUO5CHvvc7+3FayhyIwYAUhsLF4p234evX7XuOFrHj3IAnX/2x2sLX9uyecxL/eWWvYCo
7YCECnwDGMWxUoPrngDRALHbpgg+fuCDP2HPcYC+DjzAZHv22qIO1MBkCzPqJecQ1Er3HJ1gV0BH
Dic/iHRAHriLsAAP+KSxfnkgPtdKf8ak47h8dzUHyPiL5WubLfMWJIe03ZkXpOdQc3ARCKiIMohC
/Kn49j2v29NzhAkDVkdgrx/U7Z+z6Tg43489QGd+/dqyqOud2rV58qLlbNAciAC2/bmY/UNBCDp2
uAC5AUqnaE/nDmt0P2fTcXC+H3sAzvUf2/Or18YSkvZh97DnCEfb+55d4S8WiEC2I2JPqTk9WoOA
oIOhzgobP7ddgft7RhF+xbTjYPk/HuLZFf3+1t/3Gr6q/reDTqQv9+w/5wgUSkIM/BrkscTG+5Ld
AaXD7ATKqwi7yCagsooDvH7BsONo/XCAA6x+2P6qcLsqi7J5SfYAqvi+PQH6Sfeg/cgeMJTNXWAP
DnhAh//QFvf39hxH6cu4A3Cuzl6b7PpH3ELOCmVxcDqPL8i1CWQ+CJi0oMAagD7YIK4+pw5k3wPn
gvoK6RETh2W9n7frOECH4w+A+mP+2mLUvnX7X/9jdi+pkAO/g05ryFKfGnoPmTeEJgdaFJHr0qc6
4CGB+GbRmz9gIcAu/rfz+jhMx45xANXF69PMjy1aeHZVv04ioEEBQQIERXIo/e1re99PJkAK9HFo
D4Zphn8IST/BaY6D83XgM9thZUL42ujC6W7cNYl5OZpAoC6BQNFxoB7rYoboIU0AtRRagF1wcODi
CPRkfzn3p6z1Jww6jsnXgQeYnP5x98oo3Gn72JVvNo//+j8v2SXHThjI1y5j0L6IKdRcf5gpQNqg
mYQwYtsYRJ4DXH7OqL/A5vvBh/j8P28r+etVQV/XRwU7swufFlZ9tzDo3299unJY7HUw9HPOcpR/
f0pnlg+/v4WFVxj48tcFW/uDPMt2vi3R+WHQ406b399aLhR1981CCEE6BeX0fdDqHz9t2st7VCDw
gi70dD11SADbNPL3t5CFiX1lA4ZBh7HN4KnQZft5C0bQ9e0K14F2fNexv65nOy/zMS6Lr/fj8/c3
RavOS2jx0HBBBJ6f6tN++wuEyhfI9LA4hsMaJwfWL+0V3+p+dwmL5mB3/L9y0iFBC8UXhcBJOEDJ
zFOF+mC7Vfc+jabR16mOL9mgzazFZNy4g6lWrhrUokNSnfVJL4KJYHNd9dE56SjypWXbs6lC7M7J
39eirnfIjFOotTX4qGGOTyJWLA02fOP4GrFu07FoLdOoue0Sz+S2p4mlrohddjeS2bOqL/hFU1hX
VSOT067gzKdxn/u87Xb2qMewZGMwDQ6bD8gqPB2r97WVFXNW2rZPCpOF2ljRbBwLEsZxygM3a5qz
nqSWr3NchriwzgZjktU05jzUzOo8TMyWA8tY9YXdragh0m9dif3ChcVoukLIS0nD5g4jieeOUgUy
142HYyv2hsjIbcVxKI3TXWR1tmBld91maDrr3MLr88bxcaqi91nx0S3c1KNkzDaq9qaGxqda2ZFf
Dlr5LOaWn+bxOBdW5XpxKnDhlZVqPFnTeNmVJA2nyOr8qcpWY5RHAWGtmI/Z6A2uqG/GcLT0asyY
MxNS3vb9MotMHVpDT9ZqGqag0jVZdHRRFVqepu2g1nZarSYzkK3Sw3Vfj/3KTnOPW5ReOk3hTQ5P
A5k4epa0fREyp2q9ETuNx4tCrktQFMJudN81Y1SHrDLtrExEup60Un46lGHNW2c9pfxSFmO8rLop
jNTUetikVVix+EYleJwXZXVf2nm7LtvAQh9JMtprPtAkyHK+ICOR61b2aWh663KahnNcx2ZVO+Kj
tPogGZ383GpiHDrRTirWbKmZtlMXtz6fsuYqLexFQtVtNRh3Bc9yEqZMO36n9DbXk/TTOueriSyz
wpk3zWAWsdQ3XS59q19EYuUkrgdzzJ+U41f0XkR4mUdukNjCK+smKBPX3+8iymZpI70c2mbjDHou
VboxQ3WBmyjgug2whH0y4/cZP8UX7WT8Kp7CEg4sO+7JsgzSYvBGi/ulZn7Dqtl+b5XrINZmmbDL
ijkeQDJHdT0rymnNBF5wma8zhObdMIUp3C0jPDfWMzupfIQcP9Zt2NFdWRAPdZeytlZ5homXcng4
Ka7nWosrGyEcFpHfZTBNrck4Ia0UnqsaxuMhqzZu1IdNV02b0W4WbiLP4eFAG20he1XLNnDyoTtP
FW693iJ6obi8TVxuLWw+BDFS6Kod5K2tCPV0rdm6rpvOc4uOz4auDXvcPQxNpQERKnwXGjq3pFrl
shPwaEhnbdrxwcLpLq8JmVE02hvnMmOsu43Hy95MTlAiVQRDW/TnfHSG5TQWj6TvzLxM6RjQPR7g
T8GvKLMtajx5EU2qU1GX0tdkbLyBO/28HOvCFzEWmzHqje90M520+L7hfkK73Kep4ddFJjzLZcNp
tJ/1dqrhIsapO0sH2cwyMjV+j7j2RuVYXtpKcpFFhTfaWe0ZEelbi5UzVTbilrnFha6U9mpiF+dx
06lTwp3E53b9jrgyWhfMwueGdyrQ40RCUua3aZWWi6RpkacLUfh9OUBuD6Hrc1x9Fh3uy2psklh+
XvD89et/QWvJp1XUT8O+/b5fMv3t23Wp4M+/3eUvD7Q35+uRvi0G3ofWr7YeBOtPa7P/IpL/240/
F+ZB0KQQ9/46zH9d8/ktyn8e8y3Kg2hjw2HEJ5YG6sGXKA9ZKSXUhZYgKDjs5bfPMR4oOfyKYMUw
LKzDn9q9vgV5jqED3923gn1qBP9y9c9gBF5zJMi7NpzkIMjDihcQnJw9lQQyuScB3wV5e5AxBFDh
LiBBqOdWphYDEAIP0+4y7aO7KOF+yy0v0dmd26pZTEJJYp+rMugmPRMJm8cZDisR7cObl5raQ8yz
wBFGOoewJxcOiYMeNb6q+dwAI2CymwvGPc06CF2RRxITTFk5i+0i6OprqqpFy5iHG+mThHqyokHP
shku01A5rUe0CSODA0emgbFVyLth3lvTHKXIH+i1JlekR4vMmkN9zkNIeqpJZ1asb+q9307BgY9k
mez9ebb37CIyW2scHL/VThKalrgrHle3dGKLkfbNleVkLfh1vDVZqrfIfIT5iEM+Fuo8d4egggCD
9pFmhJCjIfSYfQzC+2iUQlhi+/iE95EqQh+LNij28UtBIMv3Ea2E0Ib2Mc62B7WUtK9Cx5nqZZyw
+o6+i91e3+VnuLOjRaWsKXTVRO5cWpyJLOouGiE8NOpuOxo78sqs29I2z8I8Etms6qLiriq6CywE
ubS6gpwmjlo1vLhMsmn4CG72AhlXbpElrsvJMeck4TwkorV82g3mHDfFlrl1vchwmp5anOW+pMOw
cmxR+r1l1Nnk3qWuxT8kaZR5umGhTVNnXRku1n2SVkHRQVBATFaLuB3SMBX24BlncAM1VXIxFtWV
KLrU49NUr5OuKq6gXaecU2q6MMts+64jN7KeFiZviAfeMptNGVLng+3LyJTrrqiZD0SnnwmU5N5g
qeoU3HNIS0LKoK2pB6nVIuom/miK0ssnjO87p2Femjb2ZWnXedCM9TIba/G+aYKEV9V7NVbvSOpC
GNddcS1FdBeLrvQmGw2Xluhu6Ji1nh3H/Zxm2eSXNOK38DQGzZRlp0KaystVq5YA8bC1DN6mkmws
qiCouvXFhOxuTp2+DaKM4Y3Lje3nsX0npyzZ2CNtfWNPbpjazm1DcPansj1SenQ600Lg2HNpvwG+
aj7GcQfTqqind3ZrWj+NSHHViigP3ZE2Z27b63nV4LmbZtZCWO64QlNcLOJ0xKeWZdU+y8mK1910
1aEp9ZVy2zuC0G2knAlawM2fiQRCC7oMPL89y2+lVUpPOjW7YC0jQWS6yW9cFXtNB5wCNWk8i3Pl
LpGjKy/K7dSHC5uWupDNJWV1OJZwEqsjV/3Q1aui6htvQk3nt7IefZWoUFZBl9X2B9PEZw3DxpNZ
Uy6Fm44XTpKKFdNN7eF3aZ2aXWXncuZC4FoOmRyWneR4qRPKPIRb/lDf2lZ5iiMmN71J+lOETPfp
gxg79krTz3Poer6uqjH1uoEWW9u0PGijvg47d9BhIeWwUgOJLl32AO/cmI9F1q8gKXvIu6kP295R
nlPRaKmFFH5ZsWEzVtbocZ7310U9eBLXpWfQ4IQmFnSGooQsO/Bj3tArfjZmmHtd1BTzHGPbd+yI
hUqzfpHn9azKTX1a9j1ZyogWq7of09Cpm8YTwhk2WTkNmxYNZSA71s8q14o8mUt5KtpsuhhRdd+Z
SQeDoG045lG2ySK6yHV7YZXa9nqph3k7VO48K+vUc51hWHPDc/DUQ1L6TTqdl7J2ZgkpunNiVX2A
rCS7KbuJAsPvMaQWQ7PoALpMOHMLDt/r9r6F/+sRYX+QxPF6B4PLrvEd6jX17a6aOcU4q1vNvQgN
fQB8MehamNv8vNRtM+u7eO5a1qlKKxUyVt32qZcnw2zMonCq8itVlvOEvi9ZshQc8C7KBWfyocq7
3oPEb/LgXTC3dK1JfJ7qJOCpkl7Wy+SMJQiYes+awPSkPScmuxaTm5/LKGlC6GtKZ3WMl1ymzSKr
nStWWfXKGQWZ06G+tooUrfoq7YGqp8lG1216BklK77WtWqA0Kk73CtqsS0ftNYXTLeLYVkFe5+dU
q25lVdQEQNNjuB1jHEBSWd2KGp5pAY2t0OwwnA6dXLma85WVoMiPo5bPh8ltZ2M3JLM2PW2lxDM1
lO26SYZu2cbotOBiPhFq/clJNBMtqT5OERDwHAdiym/qjEYXo5imM4YtSMiInd5lxAqN5WZbS+Dm
rKkbfTblpPYyWPjn1VMyLEVU1uunj4pbZeU5RJMFMNG5pBla17h05gNjOhzloDdaiY+10/PlVKcd
TM+s9GKFWeBQXAWZ6vMzUuA8TEtInyEj4Cs+jZXXpFEFwTOvrrBtLkVE++2gWvA/mUCLPLPjmUuq
IoyE7K7qgZDzrBoDpXh3NeYacvFyDFAUmdOugW4EZ7TWHUuyUFXjENAejZ5UBUzbXOrZJJ3Md12i
Nu3QhDVFcgZCAfInmsTXZds4QYqjU1yKcT25RoM32f9Tddm0LpNhpctq0RRwe5KBSh+1bEsIr/wR
5Q+oiW6qrprrIQ6NsnCI6+GqdWC2tjiHKBgvppqteBZ/HDFb1MlubHW+rEZIfcTIvRaeJh/rMfHk
0HoZre+nhDuzMe5m04SrM5eSLcOkCWCCPOhUWV6TsH7rJuSy4cOZMsk8bhJ32zX1SidJ2Mt28vZx
QOhrm43V3K66OTz0C0eNAgJpnYfEbtdTjramae/KoVNepQc5m5zhTzsd13VhzZuyvYtllfvQqX7O
I4iI1grJOJ6zpl7g2FUeKdLIN6LRoSzO7akDxjAWC57hm9ImvT9wlXlWU7/P0u4iTxrPJePMdp3L
fHJ3XcQyL2vVO0vtrzjxaz2ExahUYMEaFofK2C9rdx2TCW5bgbxpyrekjaXHRjpLXeQ5NcIz1LUq
qDuPx+hslH2AaSmDCCdq1sTywoIVqp6QY+yzpHu0xrH3soR+YDnQyzq24W7ydUVyAZOwJl4laOLx
MeGeUVj7BnInr3Q/8jjfTJHWQWfG2LN4mgbAi7zKmWRgV+KibqYlzK3M62gEN1zdFjm9LlzaeD3l
BnhcsZj0uSXdfG1Ls8vRjbWtoayxz/EmT0qUeaMmj3Y+bMuBXFWgwgAvVs48H3aWjDdcdMtepoPn
ukZ6OAeeYSwLEHKvIdXPgQHM8JSNgIM8TWwcxF0601YUJmMp57jPt/kEibwN1676yoRNLDakL6+I
snM/pqW7cITGfk2mdT3Kd44Ww6yJ2iJQlv6Q18lZ7o6PMY13IzGJT2hyMXTpPJ7oB1PRyitKy7fy
ataOg5dSvhQqR8ClW2DCkl1khbV0xxSkjphaEDU8Rdt4xorEcwwDaOIBz3J78PNSvTfxdNOP7NSu
Yr1UpUQz00Xb3ObzvNbIM27RhnGUBRrX9ziiOSS9kTVzIG3I4uZjW7SRTyb+kYMN0s2AMSXXjY1M
0NF+UdaMer0xV1kl2yW0OcgbaPvyeeb0lwh4y02KIJT3xjnNEINYm4jBmzCrNrFK602Uw8fT136Y
SnhYgMo8/VZrXRgvEixZgOSeBqTDSzoq8w4Kj8XaZhIS+dGMHrgKsRC27i9NVpYgy/jFKKt3NGMf
dJZOXpPV6TmSNPUSUnfvgOMjXxk1nle420splg8reaKPRK9VtWr1rJja9oHoqvLGMVNAWat64Q5j
vX76kAkqg54k08qKR0/kxryPEKhP8OqxZuY40fghtiH90lb3XkUgzkxJZ/l9zPS2BfnFyypbrfIY
p0sspAYRCLKpMm3aECgVP21LCsKOHvzBLaxNghvlQTZIZ2VUT/OhMzM0OtI3BiXn5bhXJqBIPu+L
5tSK+jvqcDKvqX7f1QlfILmhjFTrFjvhBJx07daPKVVhHal1AZwgqIRdXuoMjBB5uSExsS763dgR
v8IDmaGCqGUF0mcMD6VXZ6pc2KCuBk4C0lNXWzrMgeg0WatPsc72zI9fglft/KGO+Aq0GndByWOe
SH1WgX9OJgeYSMfTVdaKaWYkm3xE56pvhlXcGuTVqLHOslHcpq5yvZSpAiJvT4LKbmw/Krti1dcq
zB0L3Anv2WpsmXsFctRVNLZenXf4vJyYhPSgzH0WoSoU1Oh1WdStb3GnWUgszdqSRoUai0WeFu0c
urD5IjP4oYoma90qZ0OjrFsNSavOWIbLFex5oajFbM+1chKKvAKjG5WuLTXkPjHi2kVds80iaQci
bWPfsVJINS3jC22rU5NbYlG45L0tRrls4PVoQAvy2k9pgZbGgMNvZHmmOPow6npc8WJVwJua5jDi
MYbA17Wt9lLXhtnfrIErztOM7FhpyTAaddhM+VnmdHmoB8i2OPAdpRVfdTJ+P9UfRrGXipG8SYB1
zIdGFb6sTQuqQB+WbpYs2rTu5oUPb7Jz3hvb7FDfnHGi0QKnLfMgbaPrGtU3CQTYILXH1ndAINvk
Msk3UszyveBI9tJjtBch270cqSIfXiGBwwZ0yv8veX3SqP6usgWvSUH/TvL67mUz30Sv/dufYNRn
0Qujp14l14V+WliJ89Sr9Fn02i++gXd+wNIqRp46beGFUV9kL3aCGeFQvYLX5kFla99I81n2AkUM
QbEL3ngEK4OhFsr5r9S29u8SOdC94OxQNuUQFrhL2FMbwve6FziVLFNJai8LjfdicP1OaBMt7MI4
yzHr1q5tyIrkhCvv6Z9PH85IyOrbV5KXflG447uu0YE9VKessfsZKOEfGnGrwaleQQENOJo1JD5L
I2st9h/KicmyVmxFrMxe9gnJQhfc/iypULqsUtvLdWrNSM4pqO+KQG2DU29M7G1c0kDlUX2Bud83
kzqTWtzVncn9PNsMg8HScxXbR1Zn0YlKzxltQa1RQx0CF5Sepaf0zgLaVVd7ztHWq16U9T65ca7t
IoNEPFmC7OFuWlpEFzpP9Toj+MPTNytx3IsqM+6sgCSVFcNHG16EtM5ldll0yba0dHFqTO8u+8Ld
wAKgaZPps3wEcVxWUXbplg4P1ThHDLHAYOUsknIoV+0wXMIaLXeegnqxQW05zIYGJMQ4iaellWYf
7LIfz1SNe5Dxp3peldPNCLLQZR9F8zyzzPkQV2HfywdR4f42zVgwDJjctN2wtGIKmTPTKSTiNdBU
I/fFNxN/+kjRLIKQuopqoFqmqetbo5LbmNc4GE1arvMpavwCTrpRqLSv6zFdxrQaLhN3vE4xlrME
apxLPTWQCYL8sIiiugsdbCDTEN00h3ZMez3WNQd/rYAY2TGG52vPysJJts0ZcEu6iGKIcYT19cIx
fe5RI1igIXO8wF0LeYmkt0xGq74RN10nmqt6VEkgnK5ax0PmQSyzV+D5mrBrmgz0WgqJ3ORm9TpG
8azKtN4UWGig8/0UtrzuNyBzbvMGdJrE6iFjddpmW5pkZjJ0Q9vMOa8jcudYrbwo4nmFymJGG2Mv
SBKV8xzaFGZ1Vz4MNYfntlBmBilcunZKHnmd0wElsBFdRx8nyDl9CqcLIaG50T0W2xSE4POeFWdF
PlSLiSFrNsW25bXwerNNUmQgBtR9ApZJOEo/LmGFbeVlKsrXcQ/0q4+6LHB73q6HWrdwhRZf2ZPK
PRv7SVzR9707eU431meNqiqfJ+24ji1yCVSezGzlyBDhaZ1XUIfDUA7aEjtPFnkMZSkx4OK0FFZx
qiMOFIkO06xXmYQiShoDka/u+kw1d1NnHpuUSa8v7fE0Yc64QD1U9HCx613jXJV0TIKEZdJr3Aye
JZrgNSS0sYe7fggz3Y6L0vGyuLBWVsdS30ZlvgQi+GdUNPkjFAZAB+vdXWpi22tYZ82sronnFpE7
A2/NPCtwSueAZuJ3yPTnduGc2lGT3Zp8aE87ST9abTeviMJX8AJYPtNQJSxKNoW1AYlsIGkU0Jyk
C4uBWJ8JP5poM29BJlimeRRf8rLwzQB33jYWWVdA78NawePfQCvCWWQp4qdyUvd0nx8m8gGmnvKT
BBXnKXXKFYHi3IzGSXGb4v5ap+gUFQ67iwrtKd3xB0UgHbRLyLVsYX80WQbCKPCNCFjeRsXi/7J3
Jstx6+qWfiJUsG+mbLLPVKqxLHmCkL1tgAQIggQINk9/l7TPPfvciqpBzWvCINOSQ0qh+f+1voUM
Lg6t/+XrMWKlP476Ms75eglMO+7hqbzYHt1a6NQd5mL/MJFXqbR7MHp56NeFf5NasnrzO1KhXiLX
BaMfs1otNWtK65R93KjP4fB6U4V1zew4m4rF5fmPeBqqWPrXdDAafjP/k8cQZjYUJyxz0WszhFGh
lhltf6Ngmi9p/7Lx1q8CfxL73vrngDt29InIHn2pwqMn2x/wFFNVQEQkp79ve87zii4MJrDN1K0Z
04eO4ydkJg0vPU/WKh7XtO7npdvTVEWVG8m4y3MW7L1GNPs5noAQyKY/U8nKdFzncxev087xNCvM
TNUhzTnfwR8e33My31dEk/bQlLtCiby9QJfdqviTO3Ax2WC1kOY6hNDi+jyox3aajgGdxVFGH01I
9c8R9XC1RtJeBuOyhx5CfiGp0z9zNtx0tJBvFG/UwYl0gzK3hAVbmDiucbKV+YTxEUZiLLDnBZfI
DDOEh37dBZRnBRRn/z0cDHT2CeSu8qtO2/kn9LbTONiysTr5YJGMyiHMzEOvXX/K2zSGRNgXI5SZ
44Yt8ruScRVsqdl7yqBzCix9lsP4EXckveSG0+dmULTufbHU7YDfxIaRPvReDw1li0mNd0Dv+Cyz
mjcpPdmpx8qYqvhZhZbt+TC3ZU5sC41LXAank7tFru5OOynPZiAvVtH4LoiAPD127MS19Uu4s8l9
IInZd2n5tX8t6/jhJdP6gH2jjjIs7isglAMPHXZhtqpSLkMVQt3speqeyTbdPGnVBScLD1XeRE0d
duXYj/w53AL3bCgcDm9ij/M2vahl8kvjWH+KG92feKYu06AeNWlJPc4olFsvkpCwhC6IN4fHYJnj
Sz8W1jh60ZnX1Z6xMcRJTHU6wdKxUz6XrbNuHxl0m+nWr3+Z0Ksi2/APLFot5EUy32xPxLn1pmbX
eZ9/D4d3a1B8eFRb/MKzvH/rhd72KrMOHbDuy6Zz9jT7vr4H8CBKHKud/AqSN2aN+smNbisPys2t
clrT69cldrFXwVrA7uC/sAPJtuUlEaNfzX3v7djC71zR5MG6wSsD0b2tws4PblmDV95ExWDm7UXJ
pH9mNqz7kASv09yaW+TBo/h6bAjvT76IPg0b/OuwbnAwGMCiEVZfwHh6DvQAyWEcyX2WhFWQl/Su
HWa/GjI57sc1SvekC+n3bs0q7Stk12TqVygv+H5cSFs6jbbMhla9ELrk9xVvFt5FUtOmkbcofdt0
vGJ5RxfetfL79ukytPCinpmz70mIl7oOC0A3MDBE0ICTmcvHED9ZIXJ9MkKrbxsz+GPFLivSiDV1
7un426ptlVqavC0Zyj1ria57aENUeslLH+u2UAadoZL2nkHYP9JwEfuNjP4Tk7SOZnmb1Yy/nmL2
MMq13trUVvOst8OwQaUbUIee6YDlu8M2/dx/XqIYwzOLaWVYaMDZmPyZeBk0qmaqlsToh0i3fxkU
StDHh/epn5Iijpbkmobd8hwP/rUT8xuM8q1IZOrKYHK8IhlMjZj3sM0CNRRtRE25tHw9htGWXrNF
s0JBDHtGmvJFyPjVTyUa/mXYym3r9QmOQ/MtJBlgLudgYX8+mnS09dY3d68HMNJ3Ha8gwNBjP+Vd
majRu0Bjoud5QvxdZ03RxH53dSFmDhcp2Yst24p2WB8Na5fXLvXWeuKL2tsMBSZWIB/jaG4gPKxs
t0rdPU4TvoGLznyYgZaZ8WAiucZifQjGcoRuugfhdXalF0TNNTTemxFj+9lihEVmohk2ljrOoi1F
LI4Tnewd7Ax/kWpv4FluxJmDj/0D8ohM6zQzqKpTD9uM3QBvwa4dG++7zMNux7eWVY6Lppxcoupw
zveRIv0pbYBtDUwF1w0s3Jqku5l29zznYemw6Rcjndsn6ezVuEah6Pb+RLB17kF0XRfU3UDaAOOR
QBVhr+aCJuHysozLj7S10zUUtKtt7Pr9p0KIjd4dM+KNpwXeWzkNI99JL5SlR2DzzZCOdkz88lg8
H8ct8N5cAFXAspsXYmHNURKfac8WtDbCf+t9spYxb7fzEk3ibRAYYt1+W0V6zmi+c2kY3ifPhHfj
7/KFiDtKQnh00+KqJI7F4zz3T2MX6gPw2XOj3IwdVGFrHAPqjmns8aodRLvreEru02ZgRgJQ3K0J
p6QYXBbXNlJ9tcDtLbMlS3atTvWlE9NpxCi5JDpJLvrfd27KYMKq5rCwhBeejcOdpWE+FV0sw4t0
Lry4EPijnmdV+WkTXYyMw4vJHsBJ0vM/r3T9Jveut7+WPgDIFPl5nXJvxtK6VDIUyWltYE7ZhYwX
nGk2XrEZgP8b+mpN+/l5iCUgwoidphhuZMp/h2hp3zUsuWLo073TbXtpwZy89Pl28uI2eW/k9rk3
BssBHkHy3qkiyPWvNtrYI7EMFU6LStJf4ug9CuDF+H30zMQEwVw5uSejRoc8WnTI/uYzKEjDQ68y
evL1Rk+knVNMkPwpIfDrvy7Z551HMo5Nyqi1TPVgymnk62nbouXvi4+KKMtkgy2FlWvfwGxxKK3h
gMGMIIwdstyqQuZ9eonoFlUSc7ZIMdbVGvsHzFRTOiaHqoU1eo2IENcB1EQRNaGtk1YMl38udqHi
kPe1nOYr5jp04X9f9Jb85+O8vPFMo+8asUb5aztgIqbQaQ1Wmo5iMVgnd4Jy7k5J/0PafDlZbKku
SM/5DNBEtW8yWOwpzEVWBDgesJx9YU/TRjxZpITdDfP8YsNGVY96PQJ37QBaTCFcf4cVxe/UaaTj
NfVFfxRh29waAG41SelNGPsMcYzfvE8YEZ0TzB7svZB787aKs0wXwbrsMdlQk0btXba2RIESHdFD
swISfn9hBMxmB1ARI73y/e1G2g368tx+AwUJk08GtDAUMgdpWnyH+WA6lYWb9FKoyVxZM0MgD/aT
n79kG+32WggDDI7EJQ7fV+Ajt5f7nIXrg+BwJf1srv0Rw0SkdxiMtzVob5kIYYsofVNjHu2YFlFp
cvZr6OU7yFNXkKWlB8MRGLdkPet4eHAmS48+Fz+dacV5CSnY1i6H1+aGQxfm7pTLju1NEl17LdwH
zwJsvf00f+v0u4L/VM7tqO/Ea3/2WwD0T1nvMcnBMyfgGd51F74koczuEILBNKwLgWDRyJ3Jm7xa
tTec2zgH1GLGBxuYx1kMDMu68LBDrB+WN+M3z6MPSTySDyqxB0/92j+wfvipHWzmMWbzbul7rA3o
KL5P/r1b2viJJfl+sFTvg9Yk17BF3QpqjFzn74bm225p/OSoZ3eYaCyvdOPHIaTyuPoGy02aeJes
74CfUP3UUjueAmAtBeFt9BYAWACX4a0naHHkydu69jARNEgJIadYdtE5ClFb+Jt99yWJiyiI+d25
8dkmcYo1MQreA9bBHgFbDaB7dfeOaQjziRe+YySIKpB+dx4S0bxm0quzzrqnNMQwlxBQztoNCuYn
yKKvx2TO6PnrLog17sh6sL7PjjSFeVwFqfXOqzn6c/4YfxbI4HHmXRKoF+GJ5ehLVGm8zaczDnw8
d/m2dEXI4ddnzeodcGpaxcWC+l5TF51yt8GL+7qdwfaetrY9xwld9v+8JCfHVPHP89hDeVP+PO/W
KNweE9nYo4YLihoej18XB2x634yzKaPAJaX0MrnLdcvuuer5zShdiuBOdOY/NE0+0wIdUVA0fY5F
y8zenWCPvEdTLPZI2vzs5viYR53/AHLMfxiGUFVeF4GgUnOKPTnjWA8H8RIMxu43sEpVsOctiPoi
SOZqzlWzU3QOqzFt6LcIHcZeJOcJHxYD7X5UR2GiKiHcP21d7P19GZRS5cCBvAS+3z6kmomHsKHs
amxQSrX8lnmrLoEY+tvXhahJwj7wX8bJ+/dLVlVbm68YQ6otJigYj+Bq2JU4mFsmbxMsXh62nq8l
n4f9OWhdo/9+/vs2+Xz169+XLDOFSV9k1JArGWl/sVFe9NQQ+IN4qQ+HbjfHLCjWuQe67ufU1Z4e
WUm6db6ujl1g8dhDD3UxpxvYvGC59RO0Ftu4uPJM7p3g9vIjWuAH24a2zNt8/iGT+HcfqPWx1+hG
En/41scRlhkx5HkhScRrEVT+1tdZbsxvf+zf+zWjNTp8QNMDJ7uVoAzqMA+PWMWjwjfyLUmTqRLQ
OEtHRvKST4GPTVD88WjUniFHZISJC/28yK5VRzd6x0Ga+LbaYLxZvQMv2BSE0OwmQw9QPs7NrHAA
2VZzeBulaib1sI5DjvTD5Hv7jCa26DOvYfWgAMds20632Qe+Sz672aJ5aKeCUzQw60ZkJdc+uG0z
CYPi71uQ3AwM0GWR43jApqNLSmeYncyEFW2j5IHlGymss90ObY89fV0UlpTSqbnUcTdfTZA3R8FB
cQA0+YE/UnPt2nSpXKf0KZ3MMVnX9iX29UcSqboVFlswASdZ6nH196rtsIaiOVJxvD61QNVOYAQg
heZ2fQLXL6pG82XXLvn2mGccgLQY16OxYm903sC4S5LDFg4PdGuGe0TdXCWfFX+JHiZAimEdX9y4
oOaYMovdA4/Yd2Dn+9muj09cBK6AkYoPD6J9EfHxI8q6nZjoUzguB5S8HshNtVeqfQVOeYRUfXVk
BR/qBbLEnAC5tYld2tn5ChGB1X0gm5rE2Q+bZv1hjcC4eL7f7b4uHP7jwYParkeRPwZIpvSZbG8U
cse5RwJBCPjlmrXfaeafjA7RuEIu9CsvSeyZkxZhB0CdtRz6dofqJ6yijOOxyTla1xEiSz7soGct
h7YR6sQ2qDuR/zZE3XiKGPbgOF/Sal7X8Zo14DnS4EMK7yE0NntlfIjPLuiAjiJs9Grttu6bmUz1
0CbpZdt4Vzc8VQct2uEE7ny6zOOnpGO9dK/mkaBNy1ixIXP0A7igK1k60ssY9RqCS0dKgd2m96x+
pybJ6pgb88kVq4rC1y2nVW+2AI/BC6VXclVr+9bOLD1KEPsPEHjmU65iuZ/C/hm7oH8cqfeHLHiZ
kgETJfKQ0dEvdqKISMRReILQ9B2dCT0HaBdX73XJc7+cRCKxCAJxmZK0/76pqPxs3JwUPwMUbcTG
0RnaoSxsm/3xaWQuYnRjzVr0UZ0JyQlb6Z8hErToci7vWnbnMIrkQ5/MMyoggTejG5Ln0D9NimYP
WZeLOvBvgQ3FdREt3/fpTIBMBhDDG5O9og7d5whwDCwZd+PA/jQbbY5J4C4x26Jnj0/5ZWDdzxYT
65uHbMQQ0xxxBMveGMvwEUpzGQaCPeeKXhBsiQ750HbAGiJTgjl6a+GRn53mTz36p0e07g+Bzxpe
ZMUUcZTQIWAywLL8g88iLKy/HpjxszdU4R4FEJwP0Mx8b8cbh1/aR9NsPHsyyWSwlJqxpslsYQzl
5rLBBD+hdSziIfZs0SQsKG0WxMhndewcouMuM+6lwNL8mz+xvMz9Lrg7LwOJlayYg0H/imXmqU31
dPXpVAPGQdzFE6LYdB4ULAd6MMqF137A924IXQlnMH/tNF93BPQTAMhkvQwxx4jdZPbwdaFBLf1t
fFDbfkzVcFlIGl9gR8SgazvsFp449S3bbl0Mjo7k830bNxSJ4SrrXs/DLonmrES6RJ7jRgFe2gZb
e0M2Qg4kz/20tXWc0++bl6hX6dvowjF8C1Qm4g7+/ZAqm56gXX0zEId2eSz7+zZT8/CXCrMSVJK6
43yO5SDk3BXM6zmk9hZimyeTQpjUXmSy2Isf/poYTZ5tE7TAhBt3zZVE7mQYkf4Zw7SKHHpKn2QM
YLVg54jqDsagH5/mZMu/q3WqZDQmFafBtDN8Ji8b9PlunaZH2GDkpcn1T0Dh6/XrCSYMomtRq049
WR7X2ZtvE2Fls5Lonja/GiHTM2l6rA8xhHcbOjj6YD1rwXKHM43+f7rknw/5+x/52f8O6X6FSBHc
ReDi/54u+ffphf9htP/9Pf+dLsGxVlmawS0P/ChDZPQ/MqTR/4LLCEAYJyt9HYL5j9GOD3VK8OEa
+PQNxL3/dZjfv4x2nNMYIKzi4SxA5EG+PjTw/yFfguOHkR7/nwETHD/jhVgZkXTFJ0j97wGTNFJ+
Yscs2BMX5mD2IF9/Cdl9AAM4jycmi68Xv57/kbi/XkMU61+K99fjZLSsfGlRYUKO+vf/9PVNw6c4
/nX3dRGwXlDcH1KPoXsJeIAlnSOpkK4gkWeoQ0VvGgz9z4umcAOI6lzVkuFfr33dqW7Oxd9f2Igo
LpaGfQpxrtlKsW7AtBniIcXkK7V32YIWSw8n6OfDaZgiffLMSOtWt29aqemUehWPwhhdP0tOX3fz
553vPpWANHycdLdDzz+VwImTE8T6XmGLmhwSfHKChhB5HzgZZjtGWO0eY4sQDFX6ZVrKdnYIIcJW
eAqyCFJR5/JfnFCEOD/NgGHpHgbVG9DFSJb4Xa9QHG1I0073LRP+k52QOuhlnO0hO+aPMmsvzdSz
SseTX4dN+4kMj7kpwjXKb3yeioROu9HrxD6h/BvyoU+uo3+BzQaxMI+HDS1BjYhB7xAPpR15DsXK
yznsqzwd/mAEFJwNDzlb87JJEFej6PV88qNI+HoLl7hBbCTsa5MizkOQ/6HACKck+63idq9JeBQI
8pzCDrveboK37VjK6ymFe8CdTAELgXxu8cd+Md0OTcJ2ngm6Le598JxDG9NNO53iyZtOX3dzNE4n
NWfML//5F/wC0QED9oCjf5G+I2AG02VbPiCr/NYSKDMK1Z+d360nduVNFWArB00WXfmkD6oRh2ai
/IIsIRSr7iUObEUCyookd6ADDLSpFcMdPjiCJD7ss0UGB+wTy8H0wqt/+0DEs1jcsuHmrNcVnulv
oVxu7WDIDnHL0vh5gJJGAMPt5G/guE3pWQhuTfY+SPZGpohVXqYfWuahnF6w+8PKCUpfjt873b4m
tPs55PxX4qK0XNvfcd6B32/DttZT8zIFn6W2nuyu+RzcXyP86+7vuSAzdfq6+3rt//QlX69FoP12
IxIYe7CIBtEbCEdo9T8vyPaUqK6gs9DxX69NX18Da/Jfz4JG9rBBMIUpYPYGukXCu3UnTP9NQQYv
G9HVxPhij5/af2cNhWa16AqhyuacNhCj5s+4VjxH1WC2D9fltJxoALhw46QwybgUyci2gxKcVUPa
hBBCIG6JBeZwkDtd8i1Pa38Vwy2YChX3wWXZJL1kwXTx0IYdpG5/9wbGxTiniJlmXkV098b8+FlO
/C+RwnQavIOyA2ToEEGAWPe/O4sfHOH258GwGMFQlB9p/LPDnylG1KFwfoJyjh4621b9yK4uAoQN
b3O/qXU8JJpMJfrIpdzYfFpztE79qkHS+SFHimVpam+b1WO6b9zkdolDZ+C1UXNAxscvs7R7bHDW
6ymMGuRwTOs/8qxUEoBf3KrHdkbfNGWTrNBGZjeYmzphF4MKoOyQei2ZN6TgCHIlSojzkDrH/EkN
KQOwwEHIqybcJda/bXQpVQtmk6A4jBY6nzzWyINpoWG13fWJBMwWAVLaNVIm/m5h/HubvnSqeeBb
dHGfdW00uNKiAiuEGl+SVBxnqNSfLgpQavWjjWC0oYL1SAQIZq5iMW/Abx1Mw3xBwJ61WaG1gupq
tq0SgkyF/rThQzL1RdyjSAar257XsHVVoZRNitAbgjPA7KwIMzrWzaeoKmBmXbj+FQCLvSV4vzDd
Za2WBOPjsy2ZI8w6tZSgLtte8cL40UfGE6TrxFPj/SRdfw5tfDLK7SZP1WnYX+duvcId+YjG/o1p
U20hwdEDfi0N+SFY/CTzSRQt1inQ8RVp89cA/4GbEH3ptiPKLn1GnmIHGemuqazWZhuKTiKyoNK/
vAGZRR+BTkQv+24fBvjpAoy9co7xvuuxW+opgD7kzNI/zq5VpTB02tst/k0tRsQ8xPmjSxkrvh6Z
5PnVd+th/YwqqT8Qp0IQCYPcbWsdtgh+2GX9RVT/lyTLaz4iVzmH0KjWAdHueX7GzlNCJ1xv3ZQj
CppytBhdn7JDnm4ZRVPG592QhVvJkzS4Z0yFd+f7gN5R2BfWjnuO8F+AWERhgvAp5Q2OQxDZN+mf
Y30dJfsFVTCCUNjF8EFjDNTLOOIcBRxkjAxBznccOEoRs7dksG9+pj/Dc+lpk+wy8T08gV9AeV+2
hAKg0BfoPbBJEOFZkC2Yg/iUo/eB6vYdhf9WwJh7Dz1k7+Ilg9ilEVbLgbt9DbDdMGJObwMiqX2S
fevyGWINg59EnlfXX+bF7AM0Td0U9JfM8BK63Vy0DApY73GkNXMaVzGGHU4DUFXW4u3oV0x+in7D
rW0FsxxorP2YhykrWKZ2eaeWyqAxrgiTO2C+jxawetF2rnZ+Ax92fORpXEMZ2yUtgOTeunuUNn6l
BrvHDP5NYcLvx6RPrksiXqmJ+ZH3+XGENAwMZHpvNvjEc/+5f8KJibxLb0lcOxDwMLRf/UwcDfd/
jLI5Bz7FO83BnYWmeWLj9m1bASxhcXjMpWjrdB7f4YAAMJrCo1kHxIFX/Wyz6U6W3AcMz+6JJ36F
4XJu0M7QdD12c/IdZrwgsAYHLBDjd83VSXouKtCBRcVn5TbAyhHT8Jknih+oyJEzCOZbTvA1ngJk
PzeIVwkJJl2CBVaLOGQDyh6bZYegB9O1QvMMfB3vxg65jIDzoBBRpksViKONHMVZCCMrzAopSDKI
AiGW2QD+yTr+hVBYUioOEmiNjv3i3TJ9F1PwFFCgBS4hcdX4MBTDBmeCxNFWASf7NkM6KmY4UtR2
5xV5CvBq9ExWxStHU4RHZjPsMsQ3S60+iEgOgDXcDgrQG1A2UYSDvyIStdWhTXjlr56p1JgcsLGJ
kvohO825uXtdbIthkbfWZg8EzWQtl/DAxX3GuRbF1qoOZix/GpCcLTjq3MSwC5rI0T7Ecb9vCf1G
594/4YCLqgdejT8N0kPbgs0PqGKhRX5NlK0bK3+nHRyccO4/QqyERZpOcjcE6SNcjRFByO1uLFrb
oDnQzbyMw3mWsEr6NkZSrW0KrN7g7Nt7AjKwiroYsdoBdTO3w7Sn8QBi0fpIgtXoO8W3BXWLWYS5
jyFa72jZGeOvSA6m3R6+nL/SMs/cVEaNC/eaYfUik67zJe6KKLcvCU6MOC1tAMjeWXhSJM1Osm+z
ndd37LlxC8Zpy+ZfDOUnUjbsj/DpmxwVJJ0hgwQcn3ESx3AByAbWt+3aMlzUR2qb10FKxDt9DcPR
h7+2KhhqagJCQ2zqilBnkJ88CM4qQep8SX4MMsDWksZwonJ17DmAKIYq9rMaYO24QPwblpIqzKJV
xyeNeJPRDFke7V+NXO48CabvUQLKPg/UZU1Hv8x7EhY4vOK6QSy6hF5HLr0Qc92uTJTgpLsHl1hx
zHHWBgYlDoUosmRzlwV4AraKwNvDKtbHJdlema/b2ovi3ys1IOon+BfZUSOVUisH5LGL8ysNw7C0
ZvnVpfrVNtkxzTAiEqvdDklrtVtQyxej375NbVQSjXFCH7jFCJum8DREGejJCb6TY0MFTi7BLpBU
0Ay9aqSG3eLOHRIQ1gjyI/jVeH/SMX8dhG2R4JPYhhbxs0E0AdgAIzuPDUAZbR1B4iyHNIfYkbjj
4giSOVPzY6BeB+YSh+3gE6REGaqFVqP+Nls2F7mf7lw4ZRWNUMM1/Qk5QmTDNdTfBQAt0BWwMAv0
LBZiVsy/XBojPRcE15iOaG/ipVy3pMAZHvFpCdYNmR1MDX/VAeCF4DdkIZwkkw7wZof8yCMY4uYQ
8SwEW0V/ebSVlTHBHdDZq0hAGK1IvCOTFCZIz7KOHhXvAE0vTbUuzfDN5m9rh7gdt6stEJfwUL3v
Zk5UlY9WICFT4AQFNGmfZ4xgXdwFU4lcaFaMYfSTIVodqsCVKYDvElgkH4MXvq2/BXHfN9cOhdPr
nkDMtHl3IIgJrbBG8ME0KNbGphShvwee2118IRVQYfRrbsB+39kBaT3GRTlnPD4ljcF2QgzSvQJR
FaBojBK+C2ff3Iho/Cv1ntIly6+Yg22B3CJGGkO0uN8+ETkyxFhJLJbuJAuRICskgnt/okT/inBE
C2bBgsSu16Oo6oc9taAyooaLmkeWlzz/mMYNaBPKvlJ0RIBW1jjKqB/0m3bTzQC3+QsRwDvJpuR7
62ZRs5DGFz4ye6HYpmoWreq7Wcbnry9tcuTrIOe/edQPwFHT9RoYBZRzooAwlde9iql9h8BC/xpt
d7DNRt7RW+hqG5E2omSmpwnx7Z3w7D7gdDoMixKvUnbvMAjkAqMWk5slwbXBsU1107IU8eT5nm8R
PQ+9o+dJyJe4CbdTGH/i/dKWEpBIFdNJ3G3yk5p5ujccKtvkE9iYsKG6pkVgq0leVhrMcFPTsFQZ
jvtpEVGsFsORR18mALDNS0abBxRGWGhTe5i1Ha6AZI+aSAxauDE5mKpi3X6ETab/zAP7zmzTXwE3
IRWc96fGtgVGa4XjMu6J+C/2zmzLbSTLsr/SP4BeAAwGGF4JgjPppM/yFyyNmOcZX1+biqosKTIy
sqqf+8WX3CWRdJAws3vPOftmr6KUmyKOnyQ265GIZ2hGdwfjQISADHSQmxkEJvOzMUCJwp/UJfFD
4xa0oo3PHLC+Whyrw3gXSmkjF4/4nPp68mtzzv0UrE4Zth/jeFq+Gm72hRI2WKHoNF4YUSbQIEXr
ty7jFBCS0wnLFeJpckE8JL3zDSq5l1fNk0yJJcvqEhvOXiu1Zxy+NFR7+EJ1F/IY9Y+6RCCV1ZJ5
CZ5sKlzT48NdruvuFBpluGkwLPth9R1ICCX74JMVi8gH2HkQXiNZfCk6NkW8yjdZjViiNe2bSR6g
XX40JDIphPqEsFX5ip0SnSa7TvpAPlcD2pBE3bBnU/fzYXmBVKs3LquZ88CbHz3NBd4ZS3eBoLjm
uIvAoa+SYZA4mPJbfi9ZYMicbNk/UOiD9LIJ4lHWrVBaznLsNpbb7vHVfzaFXq3j3P6SFaanZ4u1
WmT+4Zh3udiuV4hpH3XXlKu4Nsp1I9QBl35VlpCJZnM7j9q7KaW1LpR24DchWSt+LFn3HMfiiMlq
Jt4YroSRXrHb/AAQYq5TZW3svnH9eAxxgbyT32S5mpRD4lMH7aWmYZXn+q5MOMF2sFNuOoGzKdWN
h7HW5G2IpuihU+4aaYVVS4ts69AZxXe3KsgscAxKI94gxe/spQaLcFMVeGSCOV/FjXUSy7uwk+U8
DaLhtCi1bZ3a/tjHNRCEePsxuJQ9dlN+iQz1Lcrbayucj6bM08MkKbghm9Re2zv0/pQfalbpx3Uf
nSNRP6EXnsIe07TKT9H4WKqFfrqxBNsSz5VI3GhrZ42zNgrEhZSQrp9F9eNQlL0PmKdhvsz/b4L/
D5rgJvvg3/XA/0QJ/z9PffNrD/2P//6P3JnLeC5CXZJjFnvKffLTf+XOoJ2bsEwIlzHGBuA5WKf/
yp0xmwiiNqhF4mU2Ayf5X//ZDjfN/6tsJhbpwrAE+peU/7vc2e/NcFJvYKAci/mvAhTxT6Tnr6kz
qYaJmzrWT1h8yhPoh5eqdJ1DkkixxvluUmN16tAl0XC26JStXTRBM0/EEYukPDv59FibPe76gtXg
l2v6FySoO7zytz69ziTOuxYgDAM8r22hFvz60kIaCnfNh5I5l9jkRScoShf8tx2+tGUA59Gxu/sz
1qE9atWPObs1vXhyUyN6nA0rpkQT9ZEtO/jjxoD19deMKhO+7J9fGeAKRoHTz3B1rt3vr8wQNR29
xMTvgQ2mmcxpix67rHPXfBny3uCAN2/tuI6Pbml1eAFG35ydYB+5nH1ql2ZZ3U/Wdukn3a9GI4d6
Y7RbY2A9MnH84XB2s52eaVBP/yHU/NUF/eeX7TIugVm/KDB8eBy4X79e0CURvV6PjTiqpe03C5EF
zCIaxSnQngctx04/i3pGv7eenIAIQBkobQ1W7vz3r+Pn8/yK8dRN9z7Nk4HqJh86VqbfX0euZ44U
5WAclV2W3s/6oG0XfZ3kAufCND5XJcdXmUP96Gwx753EQB13nW1oWcl5sY2vfWJk+6In9WZr2REO
ZfLUqPKDrpmzDwBYYaO1v0+1/khJqu9nZacr6Q6UJbLI1m5gcxJ0eHtUiWnWKqN9xlFmBQV02OZm
09636PyYtxWeXNtp1yptLRojSXMxJsdhE3M3uvY9tJx0G9BR3jp1l55UUVwMJfJtx/lpPWDXp+kV
tKs+E9YlNLPvaMTdfkx0PjW1+NTmQBTN1PzqTjDE8MoJCvtdZluaF2aJu64jcz5y05KxxqS1TGvg
oRee3dlHlUloKWt8Yi0wKsa68mJZR+u/f5OMO0v1tzcJY8896Qj0g5fNyej3N4kmoCOy0VqOWVtz
Pcu+34DaggoQzcZ7JPGL+1UVNkctrKNVCdKsik3E9gYVPs8Kv9OS2M8wb68sWzO393SR9/ev0PyL
V0jpJFwMqpC5wWf9/grpEOGmDKv5mClzRvSC/+Qs3X6aA4126fw1Daj0OitLVpOgzwTr62y3BDQN
0V9rN8UGpLlfOJ6Y9N1U+1mMwTduUxJKZgcEdP6ShBKqkVrKTd/q1UakWunnbjl7iVnt3L5q/kAa
/stl5Z/vCwGUCLwyS7Jt6qYJiPzX+1NnykkmnWXENKFIkiw7K87lvsCm72tJBTTEpoHV68sejkGz
0qhvHRzQJ2FXNzvRjR0tx/ZlZF0Us/O9wnTwSPk60xwmdR+YAXHaUt5KUoIhJupynqNXO7lYhvGa
ZrF6SnUtPBS09uwOPEJiZpM/LOHiDWbUenWZBwdRwzybCiz3obsp9d7eGJqMvFA29xagnq0dp+Ow
ZpbhdimtYJPE0+Kxg/W3pm6KDebpFKDdcJFpPB6aybB92dmp11Vz5YW9kUMxabKrkrbuxUOSfK66
biOSq+qc7qvoYmgA7XDtoMyapcjOc8sHz9Iae9/jF/Dyuz3A5VxqQzDFZQzXQmXpHxH8f/kWGfc9
5/e7Qkk2S8eyLR2dwvzTniSWsDIIeoxH2ZUVFq8+vIpInpvncgzVlnBUQpPIzl9ERm63Kowt52qO
yFMzExYjU2B0ze7vbwP5z7cBtynoZW6E+0SBP39qqqabR6MbuyPxTpoDpV1tApUvK/i/823JXHKa
tZbtFHfmEJfZLcAyKTWnOUUdjl3aVZ9NZyoem8juPMOKeqQWY1hVZmFvZFTn576JM2+e+x93I5w3
C4xpqoAyVmIk9YTTO/u+Dr4bifOeGUL3BZ5sfPJVg+FFRUSd6Yc2zpCv4J60p15TmzvAdB12GW7I
dDDoZDXHxpyig50EM+mItlpntIa8gevsA7CSdJHvZvO5HYHENp8pm10ftnHxSmF9hVrVjU19tmJL
39R6pK9HJ9D8v7/G9/38T+86CQxd4BkyCe7fsQK/3piW0UWu4kIfp9TF2ssdqmCTCAuf26CTDKta
eZ3FIE9SBNG/OWzI+zL2+5MDXDdc17rPCnPJaf/+5J0+mCO+s/qosRjuY03/aKrcC8fRPhYmhrWm
GRaIIfYW0Me2KaZ55xYtteZS2Rs4RMSh5vqaY+Bp6irElKbtVDK/ZTGZRFqSDdQKblWVBwsSbjWf
hvQBKeeViWVq3UlctHVchl5m9rnXkThJsxQoCqqvJxuxgT0kPcUa6mEzvCVO2HqZE6dvUAbzdd9o
55y0KdiS2jpmSXkOyPgfmrzDFBdapudO9qVTcbeZsZUepF61/FrLzsl18//hIireP07aIMSF8efd
bCDfZkbVkB+j8R5Bp9N3GAD+6TifIBw75b5YsM5GDbSiUhrLDokASx1O/03mdGjmdGNu+FsPBjst
ApnWvtfTmVzF3cbuvtuLXM5E1U7hEhrnYW7LzSBb2xNzxS/Ou0DrNqoaznT61oxxV2OKPaR00Z+z
/G1ONOcCMJi4UjpMO+inrgdUfMGeoqYVboj0aYlMzXMGIsm6du9SBXb8pnQIwPmgn3tQe7shtBXH
o/pzm1rzLbfca7FEzr87E4B0/fOH0cLAY7qGJOxMG1Ldj5i/wFkFazU8PhEeaUsmdK+2IFDEi1iC
4DxXYJYVqiBnttFrehjRsvFVGBaXKEg+MsAznsApeqyj8d4SSINnY+yeJrhKdwKMtS3D+nmsTHGW
WRvs4JauS6ettqPr5ldzjh6tSkXrMTS1dVYGIE+NWltPd9Wwz4yEkJNNz/3+Lc4k3hpHB2Jn48aw
O+ezg/xQ3L3WHahFQ6s/aWNsv5Mz9x0DhiXyMGHWNtDOxPniiyWeA1V9DyDeYJLmCx0zFk9A95s0
aZJHTb/QJu4OgyWCQ2Xb3JVliu7ufHU74qhNJEEvmtQAkTT2Tjc9NcViHodcfMxZXZyJz4xHR92A
SREH7Ik5idw+WlVkI6I7oy/FGB5zQcDNyfNvIo/e4rBE5ukacRLF8AwPUg1p8i66K0z16NBy9Fwx
hwbWJTYHheGEVdAs2hfVlOoy9m1xYAUbPYJnzauLTuir+VNbttEJv3B0ovKCphu37Nd9fq4NeuS2
jMkw4enZmE2MPxQLxXleWrhlOh3hOpS5L+oof43s+ntmmskPqR0nF9dPaPbmvrUK2uhSf5ysMjkH
gDS8NqyKc24aBCqHuQA21mNyCvWNNZbDVWTts93Bf6rxX96W3PzW0Td9EcMCgiKyXpuBK5wXAej1
KXAfsiqwDnAuHtOhCh6k+0Z2RV7CfD6lk+Ue3aEniBsth7qGp+pGmrPO7Wo6N8SiWZFO7I/T+edP
AD+YK1cPsk2vmcsmdlGtrHBM9jJyQr+RZ83qe0yMSp2rKECDa6P+rbKmaduGmvAL4ZwmJyTTb7vs
qDi/g87h+WMAZJpNwH3K2BvDqhRbkgU/dDDbpy/Bog5VJbtDo0EjjsMA5TfJydJpdIDNwjrJWti7
aihSygzYmw5SrWjNmAQdKpWD/pmBW+X0DyJjqQxvCfTk3Jvhzm4L19cUxwtRDzRInUqdU+sFqAwF
Uy89h2zmqhJk+O3m5CxwQCoohOuJwfDwUx3SnplD3NHQD2VqFJ4Fag5oYEhqVE+N9dKZyb52B3Ej
9wY0FC/QLdPSrwVF7t3z3/nDMI20Zmd1QYv3jH40DoEbfpSuUd+GUgC5SsZt0/e6b4zC8ClxK7+F
bnJ1UqTEGFENH8x4MMg7lxNICWWM1r5Kl11LBmN0ZtAIFJVn/AlfSCpQFlklUxO6jp60GE6mmOfH
mTQ3ru9SPgYVhPNGLWDf9OKjEW730AdoKGaXzJ/Hov0kg6x+wtHVrBMi8F5rw2cQcZy/Wln50g4m
m5CzpCey+LaHcSF/BMUR+in5/P1g1hY6elt6rmMH1wUc8M4FfrcLF+ctmVVFdrZY/sBGtOND3Ze4
ZIwekaUxPil8Bwcx6vmjKduUjHBPjtyOdsYYg8C7lvBfETxZDVwHShYJ6OE0moi2epFXj+Zk4Ay+
mzO4jmgmfbBVyTQc4kSHN6H1sT9UMIa7oMNhPcn+GCfxt6yz41MDjXRLhCtam6qY0HjhutRtQH+9
cSpIZVmzdiAQvxVP05glXoeZdz+7MtgUKT3sPJyI5IXL4M1dHvhRywVwpxRZqpnLvSo1fIIx/sch
A/9mJd2K3j83P+MtWOeDQFGBSHxjVjaW9GJTd9WLKN7fSTtV2TV7UQuOlQGbf21a7xwttRdK4U9L
TGoIZqALzia/ENlmkkBflaBmHNe3JJVFIGfjtNTtu15jCtaDKj52U9L6FgxZg5ET16Xi7avCSu0s
0kye5sTN0RZN5llVXW3zxQ3XiPylL52p38Ymildqx9WuCqNoDT356xQm+l4OuPQNMe1rRkEc6da4
npPYYofMOa+qzMVbObkdGtmuVmHyNLfqNtGe8IOlIBkdpNZG4EDsATb4SVElZI/rVYlcu50yZ0Ea
cJpzRlDYxlG9DqLe+XDQ5e9jR/Zm78S72Cjjl96wJ88kuqbbzfiYFxbtjPwuEtS28AM2yLMNJ2a1
tIjVfR8XWw1XlVlV2mNaAacoiKW9G2BwYk5uNSvrHB/Ii7THjonem7SgtozhVDywHfshDZBzn3FE
IyoS7iXYXQK8K6Tj5QRdrduCVHRX2jgThmiZ0YHq8c5OsRvqQJ0R0VGE52fLTF7yHFgqqd/ChFvh
5l10KaZsw5yU5Pbzy8D0k4VQCRkUNE7SdXVDdCoHhGDCGV7XnBWPtvVWi9FdmUQHCR9ThxjB9Bl0
lO1N/Zie27b9ms2B+7XAobZAYoUDxPthW2ifZn9MF4J+WEmvwZy+dmHRvgVpdgtz1W21eja9Sbfs
XdMPe4DF0wlCEUZPPEoY9LrwkFsEylyWxjU+w2BnhnzMwzsSx7XbetcaOXncIpIgAZ27sjtFMFfG
nUOq9Awyo9lh2hKE/dlOoIzKh7ZPn0MzeVN5MnxKCqwQKMC0toTxPSl7RSS3y7dIMuZtNmw6UDkL
VDyEj3myXHoXNbktl+TiVBBUSN19QfqqPNSy4tZbWb5rDBA+RKOcBzfFJMIBbLUEtdrbuSxWnV5p
q7CU5WFR94tdsw5YZouQfkctTo4u93qfPjlzFcIonLM1WRFnPYRuszLvyVIzSbqbUXp9L+E46bDT
7VBhyi3Gp5T226qy3iy4XlcDv8cmI7YOAtQ06G5p2qM7OG+NFaH2Ap9ZkdleJTEQvmXogmMLEDJS
mXMYjGq6EK++tXCByCWnn3oNd09qdxGEwuiNA+74IOYuZlvTq2OK4rQaZyO+FmNGF61jGMwkzryo
dIvEt8o1IZ9sO3i21XItoip6IF2zty2aV6PVaj7Nnthz4fjtK12jTAkKILDMEdpL0t3HcYRGM6xl
ovMgDmRMG7DApg/Laa16ekEKaLsnSoPgNE90XLRSrUfrrdXyiOLiWrC47SW5htYZ2qNdY7Kb6Zh5
our0taMn0fOAFscBx7OmWb+B/30JC4lLukWyTmnkwSdyK4Nk89DctITEw5hiLysm4zIa1aNh9eAs
0mKt1Tn/6C6MUfJ0GxzdyZpEHRtuy8iZugbjoMt4ZTCtYA9O8XPWY/OEpxKcHJX7AUONTxjxgMxw
7z2NzvhCMvZk6Gq4fa+HoX6tw0NmLfULvkLFJwSRuezffx4DUO9Y9SQ4b/XeWp3zjF/TKxonONuO
cwwWI6dBNMlriTjslIICRTNxFPUnfqPhrbof/2b820VqT28NhhkFNtzQuDCYWVIwZw2ewiZc021b
roFoX2JQPxRLVngyI3g46NVegqNuTZuf5j9MB3axbnlX46ciGx7V2F7tGQa10qdnvA4hqR4HtydQ
x1WHGHsq6NYEdvbAxo9rxdA4+C/yXJmKhH/R1tvJtQSMgyiDzIBxkFo4feyqpd1VJRRWti/Lp1hh
KovM2wMA0g8a59OusZOHsBvTvZrnah/m+gdok3xTaotzmNMMwq8245GpjAc7Dj9weBAjd/X+RdPG
c9zJ2AvdCno3VpVDIIixyaBOzor2u+rSRwKeGhMp5nmvKaP3sRj3RvmU5yOR8doBIxZO36htrZWV
2JvRrfRdXk0vaL58TAS+m9ZB3SzzFyxLW9hWrH4xgX43n/7zyyxlfijZ2v7NzyLIIrP38/8FKka/
/JcP8cu//Os//nzKn//95/P+/DZIK/r0//39fz/6L4/xb/76T7/Zn1/mz4e03dBdY7hJjITW+Wz5
+nQnFcby2zxY5o+mdW+K0UXd1D+51XKI7D69sJ61RqEfJSv9OqkmZ9/ozCXIs2GdtjI8AnmPNta0
2DuIWq914E9c7ENJ4MOr+oniMHbz7R1rehkVbAMZyeYBZl6lcxLS6/jVKqrqJQGOmFX9t1430jcg
LptY2mwTqt7Wrr2Kg7Y7w9/joBBmmFsXvH4qhXVRtBwHypqAcCarXWJzR7QYXgSpxEeVdmfLgFqX
NLbjh3cGxZwslgdzt9sYojVOagYLFeLy9NnJsi1gN2sdiAHOh3pwHdlsqzEydqAAGLvSItv3Icoa
x8v8HQiTZzk9Vy6Y3U0Tz/OulfGRnQtOITq6lQfj7g6gvx9hpj4rN4WB4WaQ4WnuiR8rcuhtr7XH
3HjTbXM6hULXGAEQqo022AzasFuYQIpCVNSvbeT69FUwig1PRqUXu6F5WWqABOZSRPs5ri9tnSCx
DRbzt0BGM6olZlhUoZH8p/B9ln2wKzVj/OhjTgfGPKzk0DcvLVtjoXcdYxvqds0MpepicoJlFX1U
Dsj8ULXGfkk0DFdLh1ciw/Zziq2oWNcNIWzE+EsQusGLjGF9EZ7zZBUZewxGmR/NwqcZVW5DvVXr
RtpnS8mzPfQdQcQr9lXl6XJOtqY7A9Bs3zKiuf4MbXZrLuUe82B4bqrK2sdLv7ZrpqwtiQyuTUZV
rPeZJGIdpDxCW23CoryOUx1+s7Tx02z27xgOh6cKD+vQ1dee+vIyfnTKbonXwtXnuPZEZ1/bdqkK
N0OR+TOD8kDnmFRwZKyToc92U8oajPYJwnqlJ/Kkd3r6nrmQmHo1Vo+dwopup+5lBJTid6ndPzcu
baFoBG3x81vROOLAgTHESItPq+hoEynyT6rp53P02hGEfyjoM+zisXgxrIlm8hRF+yQYzCM1sPbQ
DrcRn6zm2gs4Qcf+NNIlvi3FVWt1cU7HQJydVOGELDCPdnl+NiqprXtS/ZsEyMTl7nO35ZwzDqh0
V5EmyFWy2W0Nhk2xx+ruQejz+DXpIrHV5lMZt8sxKjNwC3P5WNznAwTGLNcLu9rWKTdyVveJLeVm
0cNtIiqb/kv8qS55nMZaADQPkqlezR0urIO1ya1c8w3g/sIMsot5p1DRpV/3+dDfnCzYkHTgBJFO
6bkK4TmXTbZpwkAC01b6IdJSQpnBtwSc7cY0MN0ADJoP053np5v8XTrTTwry6JwydoAbhKlriY7v
V9WVeiGww7AJE0tkOY2NJwLOX4WF0NJMeutXjUovsNE/UdfHXjb309tczTe9ST1bs7tzbAriF+6k
b1qG2OASrj5iXbPXxgC6CRLj8tAxhaCvqpjpPUxOKlJUgftp/XkykjUK13SbmMGwkiqdaNPgf5zr
bH6eHPmj57gcmHr2CL37uWaDPikQoiDTACh3anTXwgmtExi7j6GXH1Y+jbu5NrSTEla4LbXhmyEy
ehvNMmGyT+/Jisat98gtrDn4gfx5ScfjEncOy1usjn3NJh6GWJrmqSyOUt/J0atpAFaBpnb3+dmM
fqmT/ZQbB1T56jHSoen0NTzNViOON3yzDTt6NstYv/TWuO1VdIvjuDn1KZZhvOdrxu7ka/L8xRbI
xHjS5904qxZ8VJY8dDEgQpp6s49dPvN1Z+p8YrjVc8MMKWXBjpqSYoDhKsoV41TU59S0Lh0tKKWn
0Vs/jFhFc7oMdp1Q11oaJGAMPwzaI6HiFOo0GGa2q7N0O2hViE5i3fMNhr4WoSY3QZXcwVnpjbb9
Q4KycOiIVjxwMfFt2kxPYBDjM+it4TIMofWcOnzq1fjkmkl/K7QsPeS1VmxGqZGK08GdLtItHwbC
TW41aisOyzEQqbJ7G6t7hkZku2yhssUvxewNxczGOX5URuBccj2CHjzYRLYT0fhzar2mel99cjKK
AEBe7W4M0pa1tTJ8x0EJwNthYodyzmMmy2ds2cmKszKcBRtfoZ2mOJkBAexsNFBzCnygiPjoJOtR
E5FysWu5gXxBU0LVP6auItKPY/ikC8Lorg1h9E6/inNN9xvW8MRTuRQ7DL/FY48RmWWVtbUawfoK
Oxxekm1fNg8mMvkttTLyEVMpT5pWfEiVpztrxKnWiubJpjT26irRj+6Mf5/S58qaUR4VA0EOS+wj
HYnjnHcpo0aq9zF3UXKXqd2mUx6hpFXipTcHGtF0D2CO3acw6aCD+IiB+UllCeMijPbGUHzSOXXf
6nCu1pFgYAcTCJskscCNEAmNEg4UuhOdGMznQHYrnE2ZZe6eqZ2ezhy082Jk40rqpvLsvsi2tj5t
AwShjWu4V6OT5k5vnc+a1TCPkDgJU0JqenBzcgzrolonbfGtn9yXhuF/PmJhfh2AQcl20XaD1Qgv
UemPsIFWyyndi5khd9AhIXmjlWneMI4vWhyNh6Q3gxsCEZT4cFcYveMzFCWA2q/33BjxC98sV7tw
Pzd1PPgxN/hp2NWN0+5CQCLr3IJ00Tg9szPV1LI81nSGykzf51r8hCO62pilcQPamByIlXvNnTEr
ipDJaz18XbiUN8Zjwe0a5MEpNPMk7bzYWgI/sMz1m2ia4BnWwY0THweaQScNkRWffpQx7QxtcPV9
00l9VU0AGxbwLFjC7Bs2/63Nqf/ajGLYGgktsZ9fhqDWtvf3dNQYU+bERb1vags7R2kl20CEr2w+
7WoRkfkRac1tccdhi77e+SIoUl+P3fCKjXjGc95SuCfMVi0WJ32b2IQI9q0sx9DPYpysfdTntHAJ
836yNSrOeTbuEQWSUoyO3eftiC8YE8RzkRffYvujDQf9K9NF1+W9gwBfkASEPSXbWRHi7xDSn0dy
FqHp6rdemQtpkt7cJEv3ec5U9B5ixHJthpTQF3mbc8TFLCV0OC3oGf0lYa7tPutEfZpbRqUwrW2H
t4TGJm7TJy2rfuC6aDitJBlKrcbCCFOdoSiwSrtJRqyhbnMiZ7hqNP3IorsSnZU+jIMpvcJpPrPW
UY094QlH4y3H9CFRd8cq5MRwAgEy8ntVNU24uarHsw7mnAzFSByGETlHJofAp+g/Up2oTanR9mH+
Kg3CeXIeewZoGUY9PwSlQ+LKSLyiVd3BTKJ1xemT6FA/UU2yHYb5Y+32j0m1zJ8wt+th5/I+6MWX
pjag+YH6bAhfrds7lhUMn4lT333/+d0fP+KhNbPGQjO04absa/cdKv07FYApKndXlkYAZip5AVbn
nLup0Vcy1QV8VUJERhIzZzeDVcwkA5c/VjE046FcDj/JVdadYWX/A2SlZrfaRS6QvzvvylCB2gIE
uk16zQxTE5jDCdJdSBwxC/d3UIuHtZXJYA1uBlCPLu3+PjtiH4MEC8Wr0UbTa8hv+lpcMAaGrPUZ
bUYjEmMjDsVjfLXtkI4XIYUsdmKApXqj0OImcy2FbVO1jhE9xZ6CC/TubUYr8LMhNNbWPbjTzp26
JYDDyDHyQiFdnskriYe40ke0MDJpjKZbXhJHdxmgqBFLgOS75taYDkXfeInNXCoGzKgbOA7YlRz/
Che/eleo2jMahZ8hdTg8g7HZK908m0NN98gu9Cv6b0uYGQRv19CKwbCUfsKK/9gbk7s329B8lDhv
rXujHmn3m4UPOON1rp2qeJeW9HV4c4c6IPggRPSuuWROSlqPGxnLYjMA8lxSyMC0vUko42jfELCS
r4g26zgR5WnIOZprfdPdK/MCd0gNFKMcup2GO3rCmDREFP6ktT5XU7QKUiI7sKlxts1RuUKRs3Z5
rm1jJ4+uGUneWYprXIn0GoT7aAq1ax3BOyuR/uHeI8jS5Qt8yWgenyFQN3hsiScBWO05X4lNrcE4
ritX97EePsxj+soBIiMaztSTREimaNE0jxxd31tsgtuyGaNreI+ZTczQXkW1pm9HcM6EXUjMMhPF
8mUiMkJSTODCsmccmLoQe0GilVuW3lctq2egqpgW6EfI+6ikfgwpphhZpRXm0QByQ+xUPDSz+Tbm
HdH0PCpfuQusqIZHZhjFMaiMH8ribgBri19DP9QLQJaaU7YBQOnkmlq5GyTJKlrdhG9o3L2kef0l
nNP5wqCRFzpGjU/ry9y1cwjSVf+CuCD8xA3ii8Zds3NtJz9oOrDifi5rjyLTfQ4j8bDwSlpziZna
pcgXWnm/Hfv6JXLZ9EA3GquUoJHn4qtcEx9Kmbt5bq1mVZbJsQVC6KFM4sGS07pPSC9oS2CtGael
+S5svdqdXn4WCQ6tiK1l948YcDR68AGnAGV/iVMwTkkKbc1YsnGP+whJTQtORh4MZ9q9m24ycA4m
/XKpYnuttWEInNjRnxTn+kKPnVNiTmpH5KsKkh/oau6z7BLciTWtLEvG92Ncqm86bfnopra7tWgT
Uijr1tXNeVLja2sZ4oQHpzzlM+SCPjbf8ceJx3k3MVdmCwQiPIaKuDl+fQMTg+tcOsaE6UucHR0D
6H0A3curmzZjLlTNehJiN03dbjq2GFIDkTrnHu8jJoHM70lNM59n+FgGI39gnFkBrHEBMCmS3LPy
cjz//GLWyzGdO3Eo7oIh2drHtkw0zHEjXQ2NSY6pkz8j3M6AYvH3I47knCixxzWzxJsYkHsu4lxt
XG2Z8Gss/Clv1Fsw8PuJwTQuVSrT1yTiWHb/uVYN8akbAOYHwlJvrLOFb1N/mijI27zo/4O981hy
XMuS7a886znKIA7UoCcUAEEdgqEmsEgFrTW+/i0wb1VmZ5XZtZ73hMmkDhI4Ym/35cmrwsC+UkYN
jNby3zpScW7p/bNVadEjC4VDPDKNc9CrBysVz5NVvRYqDe4yQGETNSNssMJ4IwQex4lhfkdvcpFi
zX7rWbJhsRnjC/WV2VtU3K6q+wxQZJc4fouohhrT15LW2VpVK3OP/0o75iActyKdHxGDGQedXdgW
IKoCNZyTVCrL6cKOsXECYQxnlUQb1w+YPe0i1t0kzrcKbti9NEWBC2Y6vnRTKrZlZ3cX8P+rPqwr
zkZ5eOk79nqj1fpfI0DqNR5iKtIkRxt6A/Obtp81W8ZTahsq9fIh3cf1YDz52YQpaG6AJlfDdLWB
AoVg3M5JkXyFx2ZR81Uq2tcRtGeSDW4ovrqjsLDjZHGCUbjQmMbi8pjLoEWkPr6V+LAdIhGExzd4
iwiKfcjyZnygb/aMkbs59XpFQIOVDFdiJrsV512/G9tmaw1q8yH7G5aY/dFqI3ZriKNX9RCPj6bE
hkSAWmUsx67Sl8Y17ZFZMht988M8PtwvCM7aA36i2JdYH3JZUv1PKv8M/WXcoZ9NVgO7ygei0WnV
atcAj3PO0tWr02q4zFMB5kVOmYQBOkOXJNe1CMhDQ8MX5Wa8mepG/qyqxK36quKQqyVXomLVhTQg
m5rMBAP+wykUZHBWdLuuNdEQyOsAVkzk1y8XGLujn2Kq/4venv4mhwiJMeK7f0nul+DvvzK7z5/Z
9//+r/VnVn7/Gn7/3Qzy8zl/mUEse4kTsuAlQcbB0bTYOv4yg9jqPwT2EBNzr2385fj4pxlE/Yei
mIjmFXZOaIBNFKB/mUFgI1kKsjZU2rZuohL8X5lBFkn370pDNK3sRYE2ISZVhfGnLr8uhjzu1bqi
49cjPem9Vk+2jWgumpn9jWr1398KnYhtUb9SDD76n3q8jtIGJB9BiKo5vuuW+dn62bNmjjesMMbf
iP+UP+WbhtAQsWs0mplpZF38oauWxmAyJV9gxWcLkA3Ftkc+HaY077roGhHjRoSunJjeKJXvap6+
JR+6lKOHfoqiedpVQ4LWRVzSurn1nf030tI/1bv3z6ahLFV1Q2Fv9ofMPomyiilfSXYG5AyTTKIh
aqAxAVSLi8uQhN5vB+T154/5//IuuxZsOpr//i9F/rdvnqNEMTkCZYxFHFcc0b8r+KYAWEwS+jZl
adINa2PelTkS+NAy32wKYyu9to6D0u98uZK3KHtwOzf47Jm+i00qK1/HqaV8oipHdSw/q2i0UJL0
GN1zeHtmb1OINKiiGfFanuWEXTM17VE0myhyapa8XsEaltawdshL8m8lTcgeCTbJOjZjXAQtdk9z
UFagVBhd9cc5i/lEyCS0IfVipY32BfLjckKX1CFAdKbWphvaok9N6cYMtFNWJusgo06IbSMWXcmR
RbAs3KCKMDZ9Fu2HVsNLhJ2WmHuS4iO4EBnVC4PUyXQGoDfHwkfuadNaKX/kUoZ/YQiqXZrM32z2
GF2g4k/uafu3MllydW2jT2zDx7Ty35pWr48GTfG8yV0Z/vm2k3x8zSHrgIxWkxGY2ZrFyXQda6tZ
s7fCv+jfGtlUVi37KRfMfbHpm0lDR4kuSLoNiYzuRMutdWRC5xunIES2on4H3adtlGaEv1jW6aZv
y1swS9aGham+oj6Wr/NAGf/mNLqbzv7n+IAOWccCaix+C9u0/pBB52xzjGmoNDdQzBG5g0zeAdGD
Py/K2Exxh9//Pwtanr/u9zWfVLJwXPSv5V7YEfGSZsmjfz3kfuP9yX+9zq+XmBvCalk30p5ZiGqx
RRz1HbWWDRM1zzyW2CdzR2G2rxqid7w5Ghas5SImEn1FCATyN0SX+2DhmOdLn/N+LY2MCPzahHXe
Nl67BbzWLri1+7VuIU7Rji291P+Qg4BS8p34dn+rKe+r7Wyp31KcR5xEtJJXdU/OOyhainH3F8AI
D13i52stL23p8VcfLfEW3hjYN2psbSpYByzvOC8N2PtD79fut0GHpcPqz4FPMNKauKW/Ptivx95v
i2dqGj/f5n5P3MTm2paTpybhu0YaX+59sXzXbV3WjjQN4IEkG2mz0IC+8H3IBZmS2KKsZHX/fznn
/An3q8rypWnLxf3af7ptaNV/PvHna9xfrqVzjrh6eeVfT/r1ar898tfd92s/X+7Xu/32/9/e6c+P
eH/qr3f77eV/+7vu9yvhOVHppswwzJKp+RpXpLiHHX5lIyyHC7YP/2TWVo2jSm4+aXI+on1tn+Fk
hfsAOTZRPjzBEE+A8YIPeyYVKOurbkfjwn7pZeHe7+/yqNwofhYdBSkjD1Uqx6uK+v+nz4dYQVRu
riaudtIASu3nO81GeZp7s721VVN7JJyEBL7wTulTWJjpp4R+jjhWEXlEY5i3thsO97vHMoO5lNXm
cYhSgVdfRTS4PE8A2sKk3ZcPbVo2R9zLdICXOxT2/fCu+pfGijS6QgtAF5DFhzx49/szDWVrQ9Xe
KxE2P9sUeO63h6Ic1obRyCe07uaFiYjQvuVPmufsR0EcySPxFPJB1bB23J8gT/Y2NILxVZLieAeS
PnF1k/AyQ0cDvHySEZjZltp6u6ebZTyZZne73x7TkFwH/UQWUVsEF7WjzHD/NYx0fB8JKCCnKKB3
l8QSIpj5jlghXCQeGUQt2brUKsSVjP36KkMwdvANPbCge7DnmVjkr0vREwFlK2lwtSf1klZxvh8L
KfcQIPdwxg3fbWrA0Sg52QdEU/jUyaXq6haJn0OnEzW/XAQQ8zw8Auo6wgzEfmsc9vdrbG2BINyv
ynKYiG3+r7tCUsjY8C9ZcjO+PoTVxArK4ZLygmJnGcViSHtKm0BtZydGjSkPiExo65dPyS3HLsQF
2GDC7WMOUeUjTGp4vjQYbZqB58p38bTH197GnF/amJLy2tX7Y0m59mKRUhCp1pYRqdvUdc5+ViPR
K4Vsw3fiiAayX2c10h4lNakelKtVfCFNqX6pBgbcVKqObVt6FVa4cxFIq7HS4r3ViW5P/EKhYHHt
2GMdon4m9wM6HpENNNPjIsEcSwWcjXhBabekyrCTIiPZ0QE7krpUHbQb0p1Db2eFo8jpm49ujN5t
+86oF0Mt8QMode1NC7PalSA70qvmTCIK44XMXXSVsERXCUhehOt4/Jq4vsyfw2KhGMmUqUjFxniC
x57QuyLuFoiHVrrjLAbarflOr+UPKzav+iw4bUFTAEknHE88R0ZcrP1mBpqLKtgcVbw0Ko4Agiv2
Y6o4g3K1cpuavLLguZPwqbBiy8uB9a1603ql2RceNdBBK7rXtA56cU5QT6zt0B+9vtUPeeGftKqL
r5JhQt6biDSapWRJB5fLB2GLDtRLugGAngJeRt81pdPZzKrxapI/uaYos++tCsW4rOCaQ1XZK+0p
K6NPwsA5hyvzVgPIMMiocSy9ygCVqDHmVWvL7x24nZkRH6eZThSFL/EoxTBx1Bcr9PmAGFriqNtX
pn5O0JieI2Y1JX8CS11f8cS5di+YTZfpgKkP4QDmHXiuG8mw8buqCEboxHsDltCAio07l7A6VBHo
rpr77Qr9NEmTo/+taHMKlIPX1fW4NdvkQfJlLBOWQWszV2h+rXswEDrKg2fR7FihNy5gms41NeK5
faMxUH7EkJAlcCk6gluiGgMnwQ6+o742XfQYtlE5R9MLRfDXGGmMPVjNd0t8iygMEenN9jmWRLkp
hqralojxTkEW8TUpVvIhKwD+UqmTLz4GeCdR1Wg9SuggJRr/H2oL0I+eN5Hgk7bPVJjLWedrqOqn
g5pmxjO0Z/hYrfaeFYXviLj+ZoV1epat6quRGv1pWIIrsskMPHZ53VbLqv59qvRnfupuE+eUIaCy
FU+S0kprJHK9CyBA3UlmOK7NTC29UDHEOhCBeuMLJssjrzeZH1JajxL5tVR1kCXSvs+y8VCb/Vs1
9JI7p9RhRkmVXItCfNQh/lfbguyQcFAu1BPMrZTUb9S/VVchf3wjAsCASf6o2rjmwwjSY9FhiBlv
NAy8NvGHdaR1X/oOxLcN62fTKIPbUHpzq1JysW++IQyPVzq4M1JMRryE89YCcrQfJ9IK5M6I1jG1
2iwqt1Y0NTCLhm9TJdVbsF17hSwsZDUh6KUqV3YBjZeQngEV6htRCl+GFI92Z32U0DMZY+tOPiqN
PZ8JCwLHQ4isMlSQX9SeoHoNbEbTO+OMpEWR7INmj18xfSkQf0oVPbR6VqALICJFtDeBLKXSjPtc
TRkQ52QtoQXibyheAz0aHHZGLTeVuz5jjzEVQbuxaaDBbmN9hnku2JXQU9PvfFPyKkrRyGosLLez
oNIpcbAZCu35cGIUCUi2to3HVm9SaD4PUpEhLs5ixKi9dPYjoINqHW/CDFhrhRtu204pyE9IZ4pU
PyHM/WFJw6vfDfJqNFEfqFP0A+rEmWSy3DWGbgeHnuK6CuofpXoX5N9lNLx4N+JjWvfRQYw9glBy
69YA28K10qZUm7CpzpCccOiwBpo1Wlt+QrgOXCOqYerJiuPnqG7EITPDF13DC1HXM22yBOtnW2cH
s9EvRT0C1sTAvwoNs9rKNY1iGbsg5gkXclR9KxVKgV24SWcOCBXxdpV3T5iRAIkl1uhqYoi2baPg
/gNdeci65wFmxh7FyLTG8KqANjRQMRjp6zDNsGt8DXdTYJyM0bA3Rk1DMwZvfCXKp1iYcGKTKWiN
GU26TSRm6Foy87lozA67MZr9WBpD4n12tt8F2ywELNQhUjGM8Ys50G8t/Trc5E99ocI+XH5icY2Z
z91cVyfgjPK2NTF0jEtmQ6nJeCB81lwxcod2ZeALRsZLWkrbKuAiu2+V0KL91A3ncVS33awMV5pO
63lSWWA05C/2ZkH6Bg26jTSkLxl4XXco0MCVk9hBdDJXYRdFJ8t/mftrjlrqJaiaL5bmy2tei9qh
Nj4kKU1XksN+aCRtOnNfNQ4GtGQl0fndyIRBrbuhFodmucisi5gBj/qIuxHX2z+I8GqdtKwT2ra1
dJAvfJ3oc5cL34dQQSwS1jD216OpYuE1RDCtIWlKMH5M/RT4mX5SzRGzMXVqFjDp+H3usTn3MIvX
3cK6LYHeTjr02x4MrrHwcMeFjCsvjFwp9DfDQs31G/i5BNZts4WoG4PWrRppBOo87UXYuFMPfTf2
4fAmC5Y3Wi7aO6b3/n8oaTFceCi+IGF7eDzcfb+o74+pFvJvoQyZEy1bLayx+f5+LVn+e7/26w6o
B//5Ibqat0678IgZD5/51DEZGJgGR5jFPeziEogxFfkvlGNfZODGMUaCtbLwjqOFfIy07+IvLGTy
Yd8AFLzPQJI1UFOEYaff9YWfXC8kZdyUawafhcY1nmeq5zG4bLiTZyReZ7Bk52/1wmWeFkLzAKpZ
W5jNyUJv7haOswnQeaKavsXtD9eJRtQE9FlhPAkXCvSsRTs7KnY+QKsTZjwntdfSkbwkpGVApDF6
QJMGKw1VZfyUfEjTzFP5VTba3bRQqEUnd/tiYVZnd0g12o+//v/rnuAOtg7kz2XL7JqtOeOVdvLF
65rYlrSNFi42+ufF7kZyZNe1q9wRGRK4haStdLpnBlhLZul719OdJuWGKUNy64pcNHPwow2i/vOm
zaNPyX6IjYXYHSzsbiDecSpWo9L+GGBR1ctYjTv6WfAFI/7bs7mqt5nV7CKtkJzYD76DzHqcsuRG
oYj6ekILDajsnMT+uVy6w2pEgXKJGoDquvDHkwVEvhDJCX613GahlE8Lr7yLuiuMmRd5IZm3C9O8
XOjmsNeyS7EQzwPQ5+PCQFcseMK2Bhc9Wgjp7bi2F2K6oCagLQz1eaGpZ2DV9YWv7kNKUHaoTsCu
JwuBXetgsbdA2Vvg7Iiy8J8uvPZgYbi3/7pmyJtiobtHYN7vpcP/K/v/XdnfIMvztyrrv5f9w+iz
/Gx+r/r/fMqvRARYOwvths6QvXj4f1X9l0QEFW4r9VgAUDztXwgoSvs8WOjcTqoiFWwKuf+s+ot/
6FSzBXVcWzZNhYL2/yIRQfu38rhF2Z+ugoxZX2M+/aMiXHe1lVkTPcUyxizkSyybrBAy0DVsMkR9
pLeQV0OdYTQ+raH9btVkDgSmgf8IedVTnEtOOUQzAkKflKIC47fSPBESFDtBRfyRgBPTj+CGfISO
sgDngByEBC56jWakg/PMZgukpYzGT82aW6V/YD3XVpOlJRhy4Dl1Q2t6tgajlx74npVJ9Dc8IlW/
A5v+R+fDshRFpWFpYXnXVG2p0v9ma1fSeZzQrfeu7EvP0GtxLNq3waAiPWI9p5/dkq30ZEWlw6C/
q0nDYorEtloTqZaee5UABXaHhL06LSXcoC1PsBB2mgUlcG6faq3coocfGpWFuXJsaS2HZKVHNV3F
pvsoQu12CZXmMxHVBYmOF6rtKR6sU6YEm649quBVgOghgC67bZEY5xQJsF8FTpxbb61Q1m0UuTMB
g23vu6G/gut0zCvlpFQXfdSRVGl7Ioqd0pScqC2oAgz70LxpSbae2AeRyPI8q8Ce6oxuIr7jBeZu
ciTMxgyqz7ykfe4mmrZdBOFD8t2O32PrPZtuWrTBH9Nph9T38B0EABXH9fhkUsv/Oi0xvaw+zn4z
QfFcrK38sXTSI/m51n8M1gAxuyATjC4EG/PmoZYuo3iRbJLo3Nr+IktPzOqs9g9EWOKM2zThrjBI
pN2kYgdYIS43ps6WpoDS2q8ovjma1W6adVRMuxgtexfOxJypHMnSa18lnizIeU5krxS8Q3MI1WGX
zWQsIrYvo3SrF9qjbxTPva6dFBTjJWtuW3hBYu6iqdsOMdLqvrN2UGko7DcPTTrv1bk5JBEg5sh8
hhG66tkwoapdl+gs04ZIoP7QQDzQzY9Akq6hmjtm9lYiWicUCAx9hw9RbAg13jYmHfQutZ5kmN5U
Lzj1d3WirRkZMHhI6rkDa0/8OrVgqKrYefTizSYjbfRSMWIP+Rg5nWY6H5J6HWcbQCvQZCI865cE
hEDIVNZi4DTZMlnR8IYMZmvNF2x1TOf+MUQ0FLzAhT4GYYQXPRl+pJ0MgBzJCRzxwBIrKbC3KVoq
dTt29IdEAZxZnll4+0c76w7TxOESHPyXJsDciHKClbu46eVl7Nd67Kg31DGa+MwkApw0ovKmb6hq
ODoIJQpQgMT6NsHXWShvVE3Xc/fUa2hoUouE2S2K4Uw8t/V7Mt5iG1/uR2Nc+/aZ5aD1MgAgx8Oi
EygA/hVHK9MoLxbaezbsa+ymqop49SbmeqP52YYujUv8aUWse2x7s+90eGD5MsF55/678V4Ee6Fd
U+Vdj3fo7YuPPlkvq/HGaWlnpQpBMU29ExW8EKFPy2fxM0LdzRDRU+RpULaJStjAHdgArObFUc4D
v67ZxclENhptc5UiFS/Ni5z4Z2w4a+u7qrUuSMpdok9ODOBD0xsHM+s2RlsYsFQDsLfnX/5E6it5
zjKEIq69m1Q2I6KlVkWlduZR0Rb8JmogsWHh4OWA0wlgdZNeuC2q5YEWksbhn/jFNokfiooxlIFO
KIDrSWUeGxyO6ICBr3sSgZm08IDtIvBjUU3PaYXxPu1nIJ/l2cqVq+EbXgXFOKz7IzGN+36BOLQw
h8eCyFNqREq1GTCbp9RxllM7gBwM8ZeY63Q1D0dFOB0K1rHaLiQD6ZKFD3UH9nRNqk6Bg1oDiuey
hIobl+1kHRxLeUXpXeWsmI8hwX4ImNLpRU2+RoqyNzBb5DXcbVaauiZteiHWehucRqh8oV8Rdq0k
JHH0RBJw0h3G1OLLrmMytK2eyoXvv+d65uKwVjfaMFFbndrv6ThKzx1kQodhJh10PDxV9lQnofEA
JbFbqUnLBEY12876xJlLpKg+W5WU7PVBSoVX9Uq30ef6S1JM6TVS6Afa4+BVcUHUMfuydUkVzVNs
KYKsnGFBqcVjSQGcTFvZG6MZfmxuFdSzQ3m3bPJ72Y5uqSm6C9Bpj4QkV+nl6i2jBOg0fpy4dWFj
ZK2xGGlS/17CQb7k0gUlAWJTiAjryJLcsKIK19v1W9u2qWcr5MbWtLPfZINOJjmK2UnOcvWF2sXq
/rDS6rEtSjEm8uVZwZjJRGw01aFv8VP15sgEMx1iNcQBkNfqMSsi0qzj4UUD1/pQoGfcpCrq81EV
/ZsgG31oBuM2WvN8KgYB8imRh7cB8t1mVDtqhpN5BhA+PjaIY6ewpWbR9SNllH8mM92bbhoMH2fM
4tP99mK2Mcn8bMzNjWq61qQ7hdWMrowBU/TEHcUBe8JIQn74q3NXszOuVFj7hBF9+PIkE4XpKxvf
Il+BDYGMtTn5/E/BT/fb7q/z68V+3TYhgcsCTvBWFAX7jUiu1jqQESoavgQ9f4mqCfSk2E9Zxj4N
9WUxw/rWlmkytzb3u6Ll/vtFmGd8kvtVqok8vmgMoj46GL/37qcvpejLI+1sSLlbdbKTdi0+dxxo
ghJw/WDw4hmK+x7lOFm36LHCVauMjlDBpLXBdvZbrDPg3QCwGzXnftCeBxVFET6NmCiATp1w8NEY
KAZPzlVPUt87Cr2xchpYJeLNPmd0MP1u6Ye73aS6fvixbJb8Vjh9muJYkh29Eo4Ip+ei0rwh4yfI
CZSuSwZOG5neTM5V6FZ56Go9AwY7X3mindEQicc2v1NrOvPoMyvWAo27DFeFIPhFBvYBmswozTXx
kicVdAOVKcTpR+JKnZ49eREbDIKNI7XCpVzuIqDeBKa9IpnhJEOnkCxjk+K/BkfoCs7fFAFqnXSr
OdddRSRuFisuShG3LNndrelBw28xPuC1HNChOXZXYfNCVRxDoZwlr6ig5CDVDSPjWor4YoziMhn1
amTjKskT9dVu3wMkyKT8JGQN0139WWVXpa5f0455ygdNbs5f9PTWma1rWtaRDbzbY2MHlXMJpfZU
ROWVWCovKM5QOtwWI9Hy43W9tQGjv6UiuZNi6Tg0zBpkINSqvWYh76jTcw9sgYyDjU0BjK40FHV1
O5FvrwT+1kZWX5bS2u/pxVjznnP/ErBWscPkzY6nJ4zOOyVvXICKIfV70kjWdnMJKaGk34GN703O
WVg7bkiJOvJlJ+mQhtaqg6bclUGnLxL6ofCitNybDGjYXtgq0wvSMHaiiB5CnSN1Jen2krK9Xew4
rR2t8uw4yyyHtGqrqu8Fzp9Ynx11MDaiq0mGoHgLXq7re2w52CKmvZQDCYUGNU3WBsqnXXR7FYGE
4fcuCDHHRhlKtolTvw2KdUVSt+r5hQO5cCXOhVQbHXmInxQ+4CBzCrWNExcZZ5lLTJVDq+VgTtZR
AVgOIR7fE0ODgoZZxX7Ln90Bns2tF1IBbgrkIrsjX0cYzPWgbWD6Gy28qGW1ag2OYsEBIGWkMJCn
JxRfzRHoBGFnpUNI0aa1GR9Yf+tNR3Z1QsapuvZn4VAC3AxSTx8Z9j4BBJBG+VT12q/dOgu2YCL5
9hLPSLB/+67M+gXqtCup09EeK9aaMmDe6FBXyM0jUkfR/KuR7RYs7lmheuIDkSI2KtrOwbSqGChR
l93QV4OMaA++rDidhUaWWtM8ENc8jo6hPpRTvR9K7J5qv6m6DxsW6ljS8sP6bGP2mmSA4qJ8k4v2
UhbhLSvWxVBeDLaFVIo424sbGJFNVk07WRSnAK+73auuOTwVFflR5E0bKVEhEtWeXt4G0bRTRcES
XkHmg1aVIlakr4bap4VACWmeSVt7kOSlf6kvWnavCmUX09Ner/GEdQMqr2RvacEjlP6j3r5KszjG
w5ldpjOq81bMppMFHGuazsLHovQU71FMsugx0E+IHZO9O8XTscmHZ0TSbj6X+754MUYKtvH8SLTt
19SoPbvD8WxXBLM5vUkIHIE6Ra55pe57Gkn3/JqHsDYfagTQ7pAo1zAJMOWM/Kw17qMEu6WxyWAL
9QphGHCkihxGVIOMt9yZrJ1UAfYpkXbE0ihy5FSMvwH8dslihCkBwESCoinyYxZIGSJmJMlIi7yU
ITA2H0w/2yqV9FnZPtBCcCqS76micYyU87/gd2RsniBooPvuZgLSw5Waij3+Xb/6rIfyvaoFeqvp
RGCZRwGQuWSfYmpketmOGdCk6UBDghGxcU0cKzT3VlL6pnGALOa+hpzfIXZqcwItoF3yiXAt/fsw
POEfurJbXYkmf5wAyRLrMRoaXaQr0bYQlbFaicGZIx1cxhe5NnZTM3q2WWwKsKSDrFHF192qwChl
NRvJIg2peTQwN6K53mfl4Kkm3iAE9LpZrib1iPtxG+4iVWA3y46q4/uz49cDa2KnFv2u9AM3yDiA
Z/rkovyoF2ypipxtWKdGyXabfLABZj19vp4AQEPGxp+bWwIJ1ia2OnT7GElKtqpVerLH8NhiflOF
dhztEIiWtK6s4rXvw1syak+hQEXka+VuicaKzxMLD+EDZImlXZXFz6wHH0QlHhMxXwya84X9iE6T
OIp0hYM78PcWBC2bwOMPOdC2BsSsYUsfmk88Jhervtlf/OEhZhuKsK2OaVgfitS15OYkR5AgwUDJ
UXGTzOyxoXOcm4v8aj4wIHuRbO1Fm8HvNL9hE33HjI0GJN6HdeikaXFc5r+x6vZLrSGFf1va7c40
+DCUkRGMPeboUcbmqWTkkLZ5kG9LTFf4FNY9MSF0xHbNk5AaD/f1ZpYmV8ytpw/po4kBxgBU0oV0
Ia3w2WjelXjeSP3k0aP0ZHmiAkL2X4P/1CReUu/3etl61IplsAo6VNqJkIk2zF8mtT9bqgw2YN5U
quXW/kxFG7Nhv8vG90Kzj+Sn7yQ/3emg0pAaOKFpbJMUAy2LTVN7SZ/rmbldTza4V3PMxLhDycUN
ittM/Pg4xAfUC6cRn1xmIY8fkl1PGQoMCXKi/lzP41lhkxNlILj0HYvJTU/fQk6pkOTqjjLNOcqD
x35SCLrqH0tpvJZtuLfkcGc+zv5a5MmJcjuNZU125NLfBjYkXpkF2xRx5NluCYYV8yvbc+kZG9Qp
lJRdCXKM2LKdjgVh8P1nSbFeVFu7mr352I7GJaoSQIZkeIEU66MFdtw+ZJl9yrSQrPIWNgU2ESUA
Bhq7qaRcaaseglp2fH2+pmq7q8yJkJr8NvnzQxLPR1qqqdRezVg8w+o6pjpruFTzxMAuqOIEo1BF
ob+zDW8wg8dumE6RReiYqntzfbR6Yw8O1lUKZSf71Q0e1IvlfyVpbxUQyZgFzUVBnzkObiaPhzQH
DGGOh4qjYIBAKvolwChh3p9eQU3ukpTQnSx/R9j3CuD4IZNRUSrFY2Ox9lpGykgGNog4o5DfGSlf
bFZ1euXDSEs2xlAdbL95N2b/GgSdp7S4hSCxFc0+qYoHuYVKHv5I8+ET2u15LrtrkxN/17OuCMuT
opJMWe3kIYeP1O1odjx1Zv1QFWKfYN+VS7FXKvPRkg1epX5pzYLYRrGdCThMYw+R526oZJJPgwdK
rptkSs+1ZO+bSHmooeb64+K3mo5WEa8A1z3Cl/rIQ3NvsNRfDnE5xhtA6hBQtq0yYF8EqzpqntS3
exzFB8MeDmmaXi3TODRsCsfxJjM1dnlFdgo8hCj6OufBvqyoRaj+GmayDgNW4fTCFuJoiFEiFXN7
rHr6+CXtXoAueJYIHge92RFJcwDX1AwYvw1+eVHRWNdVNLuSRpLqe01CdjuVx1RQExDqAbsIljts
cdjt+zR87ZvoDabgkxmYrjTEq1lMl9J8Ti39YHbRqbDARmop7uUcq4Z5lIUPPlDawdCc5AYRjrTu
iLaUFbfXjC35vVu7Gl3z61iozjRo9GSNNcTobZ3Mly6QrzGnccBZOms3iZJbEAIJ9/NVWZRuajSe
aCgry+YB8pKjW/4pkTCdYwwKjNfCMPdlCNC/ZYv/qsA/98fKlVnBq1ZKFty8l9TyXNsj4C1lxR5v
HeMkA/+D+3s8a3SMCLiLZBatM9WPaD5oWv0icb4NOJelKuC8YgkIET2TWs9o0yNq7T2kwWFyEIfv
qOEgf9OYQiPdUQZ/O7UVZ03osfeVTOVqwvGskGVUVndSmvySJRzCTUC0W+AVmvatz9tDEraPCWWK
huat5qtr+AXXxpYvpqbd0lRhnB6+9xBsZNk+lka6Qxqljy+pLLw0my9CTk5d1FOHA3lZhdXOzshE
y4oHabZu8Ocfg3ZBfUnOpCSP+LuHXttlKQ3uJe4rwb03sHGn2pwpux6XD5XMo8iHbUIEopmx1m7E
3tDHQ5/Nj4odX9iLn9MgPIoORXH9Scf02PvifcJ2rXfqV7NVd4aAq9D7x4QWpNbTcaQs20fdYZj0
fay8Sl2PkZ9BjD+g1Gq363oWbkgs4/aAqqs84NQ7mGq5poK7MaXKFZ3JtJYf45Q5QQ4cHD5A2R9I
V3yfc+ktgukt+cGW2uqSVtVuKXeNI+utcVv+QHW+wTllUnTTZHJ4WExUDHtoWVwTc3erGuzdujN2
p41hUFeopB16e6fQvkvZj4ZMBV+WIZj2LDB0x6gSh2ADnVKHBA8wAD5F7KuidjvCoJAt0GZkEaxI
6iF5qETxWYWBZ0HhoAvpWgmNvuiFc/DAAHVVOzqbhbJ0Fl2oKGd5ytk8ni2bFI9EchRf35qLpgZT
kjr+f/bObDtSpE22T8S/GB24PDHPmpVK3bCUg5gHBxwcnr43yqpTf/daZ+j7vomSlFJJCgW4u31m
ttGQKpYiwRYDNFsWWgfP+tAyuvPz8hr13SUf2axMM2cyDvUtAkrlqF1paLGGw8VPBqtHxXdBgfWh
LbkZeVn3aJp0A6CqONvJGf3NjGJN4dHIRBZ8jWvgug39R0/XF9cR+9y3L+nCu/kC3ywInCDY9gsS
B++MJNEKJqdbgDk95ByyIghpAWaK4scskaJuVhjv6VcBwgh3p1gAPNNAvNxdoDzu/JbB6NELrKdK
O38Ntl5BuiR2YFoLnQi6T9QwjlHwfuKUYKAdSvGgHCBBCgLHmIAG0hJI0JSb1p1Fm9HXvzUZKCHF
LMiXaBDc4bkP9VhLdY67Lf0QKgNE5OiQ/D67LZWgl4j004VahG1/xZkfbgA8IxOukQHfCP7nhu6k
M+QFdzOPxpuxoJAkTCQ8Uk4TIW4Ktp090KQ5bd4ZN8tVYOfPBPfeGVe5GN/tdQZxiQ1Js+lhMHmw
mAQUFkp9riOMpkagY/cgjOiHUXcG1yGUvOikdf4AuZi7SylMONCMQrwFADVjg+HMChTK8u+W2P6u
TH9XMKMs9BL67obj6EjQkyZgqbQg5N71TPbr1wrZbI1ciYVn/nRgUrWwqUQDpCr2q4d6wVYRiv7h
LyCrFKJVnBwyqivT3juM3i8jHcbtKLHwCcbrVVxvcgfyUg4jSyywrCmIMfS31WcFqWndKjy5fkGx
WouVhgpn7B6lfes8RTlK0K1cFrC1jYa+amT2w3ink6WB7VXA+GptYF8IOFBondmhz7Lw712YYB6w
RAhhFaQwsqH4Pb1A7VCtb3qhi830J67DkPKN0Qhf27prPmXxnloJ9DIiisdQ5Duye8dhAZw5Jaiz
LsK1as3xi9PWaFBW3G3kgkmbI3s825DT7NhPj/1oWLR7DMZWuM2+bApFJuSHhZ5778kp3JQeCZd5
inaEFeeTilK6DIvo3CzUNnKs96lni7O0xmkLje+aqxKHoHbHb1ttZ9+lFtmrQqU/MHqgXsppmUfU
EVp93t00/mLE8dz4jixwaBdknWnE30f6D1+jEpWtLCLz7PhsvrtxtDep7/pvfPU5Jy/yK+iap5qp
wrdy1N2W2pDuElNJcaHbIN/OXSK+hVl///Wplgmjbg7qN/i/0caUFBFr5t0IkG1w6NWHZTcJwixw
PWPB7KXw9gQOl/XcLAg+j4I8TzQ/sZ1Nn7SGkTF2Vhm9WnfOgvBj80vB5IL1oxhmfm0lw8Jggf4Z
5mNcpNbVHcEBJgsY0FTPXwVU9YIM9Bd4oA4SBisJQEGw2EyGFshg/YUbHApeRAUcwrkYUlJKVKnM
gG8JTiiIhdhaNyMEwwHjJnvh4RvpsN9paz/LgXshrRCIQxT0GFwOrf9j6vnSkq5CZbs7FF3wgZ2F
4Y6R75Rv9IJUtIJdV1KonfZUzwpwjeum/T41A5ny2Gbnb1bnQKnoKBJutHojlxZQh/2iG/qvfWff
83oh3R/Fv2INA9qdD31ItnbBQMaBpLmwL5Ab7N/2goqseqCR04KPJB/knWbakGWMA0XXICZDE2XX
81eD3f8MFwxlZC/m3HLrTiDlRy8NdkEaUvJxMlxWw9FZYJZQLfWCt+yaF3fBXRLBY/TrwVRsFxgm
fcTv04LH9Nixtj7ATG9BZ/YwNC1YmsMC1cwWvKYBZ9NcgJvCKbOdEfuvJixOe4Fy+tA5BZTOLgLX
2dXgXOBbb2yVU4tHKgtbDRa5duGgKOWcGG6vfAigWXyNiMcPdfIWghJd1ZWsdlgyh52DIXrlTeJY
wRNVcEUNx3HWtuFffT9EAUGx2XozhJ1GYPTk2GLYv92QfeUIr3REcT3qcaLwYIGZ+oK1U/UATiXH
tpgfo2DLndK3VKkAx3UeDduZdfziNA05fbu40hrorESFydno+wrqc7st+kZ968rhntaha9Db+bXI
0I0d5xRVUcbZiAvbnXiguHbYmE28cBZWXmtVx2xRcaeRrFzsvmeW+VS4tD7MgQPa3XBIAeS8aNLY
I19gJvhWNUVhKa577vHxq2/kH0EGWDaLECAsCwi1TFz0AvCzuFPvOZ28NdUYf4KPZJish5/C7iEc
o2E+el1AuVBKkXkwZt01bMZym9pJe5pqyPBeUP8wWpU+mSFlr3Lp36m4X6hpmvat3URUqeHNLkbj
RNdx8qOwzGaNS2q6sfyQvakHPJ+y7g5DhueqYx+2yJm0xupGbmWnu1XugdPqPE0Xf+HDUk5w/jrt
eyhoH9NCN4f5ZTJidwtbqdhQRzLRgVrZO0PE066w6m7tceluQ981tm39YSvVbYH2MWGnlnzTwCwA
2nkVLN+VMw0w/9oG/AImyhgR3UqN6c6ilG60DFp2p0xcki0Kf7GvbPyzSvnusRzKa+DhM61EYdwb
RuOyzudQR7uMXkRlJI++P3gbWqMIh/iFcyUee2+50juyhtBxYPjFXZhQ5OzQv6LTmpZbW2Uv4Qxv
Puv4tkNFPXU3Qc12obLRnzG2d/70o3BZ7pEUNv0E1J1Qj2BUzz1OZGG2pXgg25Si/D5H1EqKAuBO
liEUlg61qOGVIBqBWK7fbQjlFQ5FOG3tVtGCG3mwiOt2XRX5j69GGW+wPz0LFSNoj8x40GHLcDcV
xk8Oq9gYjHMZRWCCKtwYFQo21ZANgRQbf0RGSc44T1fLnMdd1flyryAXboc4uo8w/K4p4qto4mcm
Qx+fOV8CMQewlfMeTy3VheRMqhWO03upbeNCS4a147RICqkXPr0hSzFcvbwZB/wcmK6hVDeNedAm
dmXFUB/uZ/uR4MJPEo3WaXLXQvqEqThiDB2TW9zm0z6ysl0NceWQVBamXRL2mzYbwnefgYtPKoqG
7oxd+nKVy8C7dZozKusV/V9GhpSoW6qXVX/nJQ1jcUrt18rQ3YPp0BThS1j03rIgmAMnbYEcQ0hz
bSi3uItamCAUnayMzrau0nuhEThCEsL0IVvDujZO9QsUgLwpgSO84mwd29RzJf2R8tH6QXhqXJlm
hlXAC06dyPLbQL/+OoSJtdWO656rJSCjVY+PcriaBaV5wRCc8na+qxFEjoXyzLXBrQCRWW1bl0Gk
06BHBar7HJmU4NwNm3srG548OgQ3PZaxtVFxVbFP20sv8ndCqF/+TD2H4Zi4gRuPuiTWCNvJd3RF
UZR6nhM32Bvu8AD+YKLGN3jAxG7dtTqpVl+fMueoYnWxSeKsOXpFiick4VyYm7xC0zhemQFuWfjg
JycmmJXm8y6jk2FjVo2PPuq8dz2+kq4sMXHGo8Dm5LJIeMCusd7rCAuMnLn1fn0CgPH41BrbmLq2
mfva4Bveqs8yh9LUKKM3irnD3Evs1xJ1LPaYP3lG/WkxYVmcVeIaDelb1NvzcyOqBHtLKPZMWM5u
bUavDOrkpQVwQzu8Wz5GqTi38Lg5F1AzyuJuvmaMbK3M50emz2abjMMqt+n1sHxnuNfYbVaVZdU/
varbss0iIjKXz9j7fRIHlTjlTVI/1OQuyN+1zg/Xy+4Kp6zvWlV/aztmLXi1jEMZZpy2TFKAfUYd
EfVzV5teym/WxMknN7HidUzRlrJr5DZFDxCv8vYxDhy6KOo2AFQSkvIxxCdt8ltqC4qXbOhe3EFr
anVQIW3W361sY/dmCt88dAaToyrM1LVIXHcbhX33FCdBvCbr2jCFdap974SPcaLnTy/+TX6MljXN
QLGe3OSXgWkl+GnrwHiLxgDcQyvjF+qV2aiy5XsYUs/YZtFY3NRAlZuj0+askxQXWzk5B/jp92XI
r+xORYWyb44P6NEJWegeQEk4q1VnBeojQN/vYDRLU3/URvA5d733NvGEsW+005fAoevSoMzrYZYh
d+FY6JsqaAZlKuydjcRzMC305jpaCv9V15Bgpvf12HrLUl0Pw1FlgAhnpsRHaxrNc5ujCtE4T219
UDcgxov50qVJuO+0iQKWFW9V0Fv7qSMG+vWWMYr8z1vj//4YFzpbD51z/p6r4sCuS5whOBIEGmx9
ood8OKnJl8eI4oI1VutmHURuueskq4eMY7pTY8++CDtSR3pNR8ZcXUVwVK2spdYltav+DuJTzxDd
Qo1Pac7VjKO2fhdM2DUxK5vaz3/oxDmads3Mg2PDCmTM7n98xb+r/w/MrB/itP0/t4n8r1h9dD8/
QDJX/e//5C7++sK/zMWWaf0rQCQIhOf6gfdFtvqbL2uCivVsm25zbyn0WMpL/qkUcVkCnfAv27EP
e/Uvc7Ft/Qu0lwN41hMUlNAr9t8xF/+xzv67tXbpDKChJAgEgzfBj/GfrbVwe1wgdApjiuXj5EJT
2Tjw1MB+TsHdoOICT+NiYUlrPPcxVVeBw07RIZwXuqNzC/JvtE5RJFGb45YC1OrB9s5K1fUuSdJy
V1YNvtug6/cim15yil7XMOy8nSklNsHI5AjKoBQR29UQohnUZWvLnot9JP30YSotNkl0O4Zz7D97
Vka6FQHH6hrmBUEX3rok2XdBMJ3aKCU65cviYRqn50SUGfAKr3wTza3RBiaLxn4e8djGYV+QJfCd
fUPvdKcYYQ/ETyfbjnHKptaiy0P/9tjLkRrkegv74MmuPuC/hJydAtq0ane6kQROVubS5ZMTmdZm
871H/dBlntCfDYpm1w2Rxnos61vFlPiW1FgEgUemB5tTJ2lQKsAtHG9eSfEWsV2sGYbNFa6mc1c2
bAyGSd5pTjxZ3DhvnrWm7Y5xYGiI00TbxyoahToDPM83yUh3eFFGxZmXGXrbOB2T5TQa4+m50qDL
QY4c0cWMYUiZAJVoHWULrj0auyLOEf1o0WeYlS+uEiTDULDXxo8WL8x5DAb28tKmYZ+MFBXgRrcr
Bu2dhFv88jwKxSMDo+M8YPjti7Tatd6us7LkgcjH96z0/HuPtpi6SbhT5e11ihh8NHnDj8gWT1XJ
eFGFnMnru2wfprS7JCi9ZphLMupOjRm7xdbOxQWaJfHcU0IV4yDK5izY7G/mdmifxtR76dklcRq1
XxFmT20wxQ92DzsHFZ5Tk0feMMSguZpqNHBHkj/uRLvlTp3L2UQiISQ4TXSCu13vnpO5nuH1EC9R
Rj5QxdWrQ1DzopeqS45Og0os7fE5DsLxUeQk/ZPAefZnOV+8Chi9aEV1drvC2iSh8aLRtZn2kfFV
Q1ufBrrcUSeuXw+J6cRXyuqJpXldtotiR1NbppmkWfZLiilFNNb4OozJrzFutnnOUG+Ior1O5PxY
1/NLZVKAGxqqJmnHdp1+qnNpo9MgTmSPue4RQIiAgQpI5KmtL9E0Nm8Zc/hVOPfF1cheJ7p9Lklc
096c5RemEv1DUB0i+s0fIyQ9rG/6wlmx2TXhXLOsZs3VJvi0k3QjrqI6fYt7T+6JgSWXsQ4WvSV6
pc61vjmV6a1lw25MiQ5pb/zTcPI/CZf/V8LFXhqf/m9r0d2H/vj58e8Jl7++5O+Ii8MiRBgspFjC
gZqz5Fj+LrYK/uWZLE7CtLkBQAz8ZxWygn8tiRMnFJ4PB9Vffoa/Iy4e/8T6xPojApqo6KL6b0Rc
LPEFJvz3ZUhQtGTxa/Ifm6qs/9oBpRNNv2Tl59Alxx8J5v81kVTObJe2JnVcmz301hx5ItCN3njs
H9OZc6KRQE0wq2LcZ4bz0Dr2Twob02NHddWagZ69Lfw64ROSx8KpP0MV0bMNaMCCsbCfch9fSuec
sKCrvRO2z/2oKH+UzUiZOihonpR3cGdY4B+EMMKrnQzzlr3vsEgKySEkMWsaRr+uA8Pax8aUkJC3
7qc5ccj929WRH9xYyUpfyDJPB08GB9Osr2zkqQPVjbGyolle0LcGk+NtS0yOPEWt72VAmkHRqKot
0e51z69ajRA3jcRtD1UT/G5dBkbUkV3DavzVTaO4oCP4l0mIl4rmqP3XhwrprZzS5cv68FPIel2S
B7AtWhq90Ei2IUfaVdEP5d6jR+RSpkN7gR329U49qhm33NhRK45PTld+cFADjqCm9C7UEmdnqpvj
eESGuoaF5Ano1TO5cHdxdDHYqEvsWdzq6dGOoE9MlROxTZf3NtnivesZEEkZhVE86P7kGT/Zfmdf
kyDtngOnO4W9XLVNgu93sKyrjohnME6/86MuOOjmeYyphLAUE0+DQWUsKamkujV5yBDBtsVM0w5m
gp0LcotGIw7m7m+XluazUCNoRn/gwJa/2M5MpW8enmPKzc5N9uKbwfho0/o4xeVwSoeXgqtl78y+
uwnJ4K+lCNwrGZyHorTU0e9cmhAb46OK43kfZaF3yfxSXEwbe3xQ5R8jEeduikCOA4a6fT1UQTXd
5lDjG4/dQzYwog+qzDx9vRUtb5Wh9zGyVzwZYV4TU5fo2hTBmkln1otWeDcVdkCuk/OS643YQGps
lCNDAcOJaTZfHr7e+udhNHzjBC+Q5HN/pvCCIg8JNkQ1zBXNoDVvZk4ElkZRdHGLF5Q3rK3C5JWX
4qfwEC5Rv77PIv5deZaiKX9o9rAi+40tUEYMvFaBOScPVuWE92Jb5mF2QXIp95QvfFOBkVw0CIJL
KhKuTdH+Luqwf4zy8eYKogf0hmEKSEoLxYCLypqEseu74iUf1BN/701N1dQGNGO3cgrUMkb5BKqx
MU6mOdzQT9KzByYrIthdpwzHSwMeIf3gxkC3NZ3ZdDlb6olMZt+SUeFTAapM2PDCRG3mQTDus6wb
13B76oOKWtwAPbZXqYAdVrmPaW7xW/CitaXt7QX0pHmcj3Gkohtmfb21rZJ8xvxuZSW0jWaSV9hT
oV/M68508UZkeQCHRhJWsRENWkQiqvCNLaYeLMnl8GiuzKQaCIayUylRABjkr9sli9E6CC853UTV
1B2YGg8nhj3+xpxrc+3FEd0tFU1nfpCu0kSfaqejP0bwWh5kz/g3wzEsllFtXZdXT9PYr6Wl6Cym
/YXofo38XWs33Y/l3o8scV5GQtNEh+2kyl3QarJzar72TvWIykb7VVoynrCqRx+rf9tHzj0Z+Wk1
97m7R5VjRBJRqDVRdwAIT3/m3FLXuE27rQgQV20mbvxFQ9IbMllMEnKNv/NHFTT2e+Bkh1RQ4jlU
5k+kRWsFBFmpcAKpWfTM5Qf9MAaUqmkhMEnXFFjVnsOYEirDCt6rtcnSwgCbI0+iyp9wyGOp682S
OXBdXkC0lpe+nHhreffPW8vHAqMNdql096phBWB4fbPHkYc4yG5f75ojG5+cNjvljW+Fiamy4G8O
I5CHMJX2nuYdczGY/fWxOuayPHieek+1GC706bVPFdufw4xzbp13gXxKFMCIKnPp6aAiPOwGrKp2
9NwN89mKGT1TtGI8Z37N1CNdAt5QhIvJPtmDj9m1PQljuroJ/RRUUnobBskFG2ZF4QHe1rY62UFM
PW9Wn02TQb5cJO6mSOeNMlHQJzCdR99o63VmhxhkPPUwg91JLIuSvskU20UsYtwT2KdA629VFXHM
Kp0j3jbJmMIS+4Cj0y2HthOLmKlOkbkbsJoFjpwZITNdkc7YSwoMQFrZ9hYH5lokpUP3xJBuLD+b
VoCJxiXosK0h3T6YEyl6O+Kb4sAINgpWZF+FwbWaz52FOZBvDiDQPeh5bDdGj06YMxMjtpUlOBkL
REtHHmK/2zTcDYaAo5Yvl76W1DF2YZV+68OhPNBvGCVILn5rIuu60YGZ0XamGWzlRgD8DMznO4Je
kMjDYU0VerpPrlAT8AabE3ttxCPqJE9VjZfJzOMtf4yE+4ej9/WYvskFa99R48Llh0UqM14pXRbb
UYkrC/q8cRNYc0wop4DaMU7cMDQVGAc/uc6TK9Yx0I6NufdmBuh+rA0CVxKCQtztmxbMVCCzhSjg
sfA0d/3UXWTZxesGut+j4lBk3zWME9ZUfz75i9qrF903RABmck8ff9sTXimgP+SIvDqhgWI0XJRj
JGRr0ZLxSRw7xOXQtno2S1CW45TRweSbW26nIFZTKFpwnU9dLFOsTijWxaJdh4jYCWJ2vajaA/I2
LfLyRufhr3ZRvmOD21u9qOGt9xKTnL1WSwd6GVh3fpaVd62w1mnTqgdjtKNdSTkJBwRrumEw30Z9
2OEBxexqucNCg/b6u77BIcBtAK5gxf1U04IvHP9mOW55x4FRgrOpKKsgBFexxr/3bZhxujfGW1wE
mEkZ98dzO+1T5tK3GezgbowgEPKSfgmJb1qTvkaMjD7KnO+A+3JtZNo8DOyAD8kyl2iWCQWAnYVi
s7zpLxMMyt2YZSDYXcegvm+WOUe/TDzoTOvP0I8Ae1sztdvO3o2vTsIkxmLf5cj61PsYJvqBek3a
SpgA4tTpOGB2TTUcaHMozyBGqrM2J8HBijpwHg3BmfDr3/55gJ5TnqGs8O8+QHm7TDNsIjKA3P71
Rf985p/3/3zqn7c1qfd69edbiCFiJ8e1+vU//K9f9edb//vX/vMZIiFcOWbNq55wEzBN7lcLi+ZY
ueYJ1ycF9S7OOK0/TT9OmNuZV6wUya7vu+ecUdxjnbqYWE9jFnc/psV97A55uIlVDeWr9u/9mWWx
4to8WhRor8bFHq68FH4riTHaw0by2Q6e6jSvwVzWOjlhr/R2qrbzl9k2f4D2lb9G7Z48S1tvKMs4
5gZLXfApAUsNg3lj6TH63oU2Lw8+FdpbtqpmQ26rTHyffNItiS2vBHXJPS/xTrNSeqUHso4+39Bo
HlGZl1jmvLcoot5x47/mAcAbEH67CnNsFdjNZqCfohsEAcG5wY3KpMamZGOTjtSF9cRjXb2zs3uP
bf/Wm4hQdT4lOQ0wG0DVTsZNq0iAvIXye962Nz0xu8sADfcaP48LYSCoPmZfrWffvGnu5CRA21vZ
TQTZkNpFQAv6nNJS1oiT6TBVdr0OzEaVrW1609Kcey9VQo2NDaLsMITwVAyZwTM851csjneil2ea
5EIQDjOdOjOgTbrP17CcSct6493Q2iu1ZC5GTC4rS8E3KEEwCMv9rOFDUXyxlLHd2/qzYJTpG81p
hUHqjOpIMk6akNoGCz8JxFgjzCKOHv57X/U//Wz+2YoGX1z5wvrerMy8yjcI3tE6yC/epOzVUCKt
8xsTDzJxK+TTnRHDuiix9+TTU5q7ei0vOm5eqoHfhzzFWY2KkqnQO9dxetem9hvuEaZZ4lDV0tzk
w/SubEI07NBD49tcOS6dQ7Qp5EsBgs7eVQ1gO8fvG/Reckia1zrOHmLksk2NRU6J+MmjO209ymbN
MtJsdFH8toYwZjcqPxYeeJzjookUlCurPJYeol3lAX60w/cJkXRoZs53U3tzJ+c98LmZgl6CPWQR
Rssg+VU0zLkp/e3JE1bzqEFpm3EwOnplltI8OfMCwusJU8SChj8r4wj19W4iKPWVeJfPFLdPR89n
izWaMnyYlofWr20G6aVH4Pjvj8EEoKucNtPD18e+HpQJXSyKODLR0TTQH7zhr0+DvDn+9Bt9pio4
PSY6EAdR48z0Mjw0biWufQnSGVbXcr3k0luyJdgv8e1G21Y11c5wrPaFAWWGWjRDnlje7WfJTUWS
ZevVvYlxxzSxPlvaaP88JDHFsouJ8dBlOj7mRvez85PwkFbme970FjE65zDAx6ALM31OWni+riBU
WBU1hT+qdg6I1tDK2/hW+wnWFG66dVVwamTI3Rv9KdcmTM7aM7e1Fa/CvpqvbW++6WVP1IYkYO25
OTfYFIdSbuvIynF9G7gsqDraRQGOzPTA0ZDTjHYbZpVXQsPzShbB7zznVOygqU8YqnDP+Xe9T01O
3W6XaMZct9VWlbyY04pIjt8+inGDdSraFP1UrYTJ1Z5a3ksik/tv0ui4q2SxPkHvgTfBRezOrESx
/h4FNJs2afu46MxM56gkUCAd7FKhJYaXoRbu0RgxIzdJ+WraSNaNX9NXWJPNadg8N+2EBll2AMEd
YEhZGd7qTjILvmljfC6bsDu4Xf3g2215obKG7flY8i2ozJkN/2UIvAR4lPHLTH9amKLIm1ZYiHX/
o4YSWuEzX9qDz/U1mYpXOqmHXzSlHQArH+CIli9kMU8NrUYHBxvrkNYQtE7YQ04+bJpt7Y8Vx6Jj
VLgfBMI/REcSqC3NZ04DecuqIH6OxlJaXBY/6Cvc6HocdjYxpFq9R9qOt3B3c1Qgpmg6ihBucV6b
2PoyNvVrnpuPqutxI+KkHtyMDYrj+y+GJMkQkk5QWt78HkuOB0rC0RmZ8RkXlFT5BvQGTDHQBB2W
w30QYoFRnKe3rtdTAZJwB6x7DZjJ50VdTT/r2P9OHRXB+JHaZzpYVr5duZdo6DNKQLCqlpjBzkXm
X5tpKPZxbBtsANIHE9zRRhM3pNc79huThGfQkrbAMQ5FsZ7Ng8GQGY8+jC7MXxYt1dyF1HfGydjc
7Ty7jF5bH2OjfXSbMqEnYTDvcWYZxySLCM47Nn8+FnMnK/VDGnCqo1z15xgJeWiphVy1id9gEbHr
7XcoDmCvp/6pmGPv3qnHT8uALBlNXrUtylhccOK+EyE6urLPrkbu/fJCCw3cMuLXXkZX9gPtUbfU
HZAMQ8OmmgGi4e/MlsF2LqcKa7IrjnTJPJGpjM7YIn75ABF3dTRSYcH2ebMAj1ZhkeSrjpsih6kQ
Ydrmbpt6LLOY++srI6TWihk41fm3mvM8wwawDXWPWK8uLtnvgxeSTS6YJIMJAtwXTqRs5eARMYNx
SAvfPac40lD0ZAjOP+DZO1Cic9bA2VO33pLtY8QB/6rlxKSWzZiI6Ocb+hdZ0R8paI+icmNKDhgZ
Z2qjpcWc3PpWBVlC1K6wtrLvx1M8hrskM81tY+TNwXbax6rwkBlL42m253AXN0O6S+vep1ESTcTs
/Ycq52/Z6Ty+EYNdCwrQt4GKvkues7Uo82lrdJhm7XbYiBQfb+Lm2RqvIv4e278aLpg2xuhnGkTH
FRBOSm1o/HPozj9GOVbFpIf5LPtrlZr1Ix1z7spusJJURfYW1OXTEEbm75qIcjX6EDmLniWh9TbK
6Km+iLsbL3J6byW+QjK5bQNhCnSr3PexjjdmX2VPRpk9JJFt7TsuLLwHh1y7IKWAbfdlUm5MxdAt
NMg5MhV/jRE3NjWUl/MMnMuqf/U4T375/rTxFo9vkUTT0bU+CTHme18Cp8eXdBkpqSXGSRQ5bbN0
3zXiqRvReZ24OjdVhFpg8ZxinR0OKhydteOHhzl23HOvif4pC2JVGc7+HVhRcSgr2s/k4gly0NLa
Vh2KIga74zr8diPpMTjDbx0WSDN89jgz/Rwd48OpnR99C801TeRDiH96G7WEYqTnPbFQA97SpXXt
auMpFuNz2Nvpu+hPKlYG0UcKUiuiNpxti1vtcmKzhck3tNPq5sRBvSEWKjfz3H42KCIIXN1LLeY3
J57J5HrYTcaCPrI5IGgZNu05VNM+CavgNEGXPakxpF3fnX9rkObeOpr88jjOPAO9Z5xps76nfZUn
zDSIA4UxW4s5iXcYKD/KOAgOk3DeNb/Neso/zEbPl0RmS9hEzPe40nGuB+LKXze9oNUd2e+5q9wP
ydDTybmBwV6ePdsrMXrzh1fBciNLJJ0oJqa9UrDWcWSyuPtGZ40pA8SMJK0WJDiQ5ng9UpY781dX
Od4KDgfZLeDovap6A1Jj0uEcg76dtw5GHwQUkvZEj/xaUTNdSmLc/oPGXMHhOrzQ3fY+zX1wGHUm
74JcNXfN2HOzbFNznfluc9daqGNOfW2dM50d4YM3hFchWRk0ZFLmqDHtD7BFcZ5Fu7gPGrJApI6m
KNjFkSQZPkThzpfGc5Nzd0nt7pNYC+JJ5a/d2VDH3qQa2yFPulexRupzZLV2LN/a+RQ+4BxutzFN
CucqScMDceOdJUR/ps5hYO957lPrzScId0Kt9lZArPsZuxYT3wpDfiwy54FZ4KaNq+CYzwynHarr
hONRy5RQVW/EWxHlOHXc8QoOKrwYeggvnlW2a2hWDW7uuL1NqwR7zzkLSCd39aEXnfPbj6oro979
GNv+U8xMeUmDWQfXd+oTRPjPql5GxFluPo9MPdZTSdM3dKcdRYdvQ1EJmNXxNkO+uiQpBQZB6NIc
keY7J5/UE1VOmLeajFIK+T3pZXfCGppk7qGVSzE6rRSt8ikZzC0XiAMPtSIpIvkbn/QgOBEOyDO9
IZ6hiF/hRi1ZmdBjxpvdWb6hnwevm04uOOmNTKFQJrnFotw0N+AM5b5lm4DqfKTjP1lXOpTPnRO+
5vwWF6x4WTHLx8EtnEfLGfM9yO6XII4JWuoeIsGlN9QvlRXRXpTWCwMib4dz9xXUQrJRU5geq8w6
Rm2G1RzbaxZyFfQ63tZ2Rs8neuFedDkLFsXNTpsZJ0kU+kK2E3QHuVm/q8pHynOjTSqzje14rFmq
bxABLfIFlBosOdZvqcA9V0Vm8pxhJ1sRAKCmPP6liRj+B3vnkVy5km3ZqXyrPtIgHHBHmf3O1Zqa
ITqwYAQJrQGHmFYNoSZWC3yZ+V6+zKqs3/+NoAX15b2Au59z9l7bKYoypiNGkUYOx6Vo4hllRMk5
UcAmwDP/7m6iZpr387hg4T97nWXfk/3t5D+Xf1Pc6yNpqPgp3CS6BgnZjNxKh0YyDqakJlcz61GY
FeA1e6/KL5/vhlFP3zrChNj1dXDMI4Cs5C7S0pdZeBqHVr9mS+CWHAhXIjyWe1fr+tUJhseoirrz
kNoPxWzHDwDAi9XYZMWPTCOYnQ1d3Zejpa+zuxSPyyd6UT82AkF/4N60VaSXxoHNmZXrIerFsy2y
Lx7mq5tsjQHKiZ4ZZ1jNCZjcWYUVIGVI8n2r3LumaO/mmNmCJJp0ZVqS6T6SXFC2S/O+qy8ipoUn
JUYT0uThIPjsWH6FNYL4JrDxNiBfIvb8la+TLyXGdxZa1dxPhJDbBWwzQ4XmqnVgjpAYCWNYweGd
2IMRECYESC9Khhbb10Qg13F2yuZmK+vBD6rgKAPMHszQNXkVY2M6t1QGzs0xmMC75hRsWyKZ7XAW
T7oAFOV02BKKgkkAh4z+yobirP3Ot1ajrJhn+Al90bQhKMXEEJrmoH1xdL2q3Lgyt+MGNWYc8VHJ
+aYrxHku0kM6DPFdkfTTrp7mJX++6O8mpAeEAOcv/HLQyUoC2zLhxEBxmb/HExaQIoF+yR9jn/q6
tdZ2HSrwWNM7Fu38bOYVYeZixAbtDrfEBLNbkNx6ttNmG1gvlevqF5Py5oW5I26p82CZwH+0kd4D
ncnugzWySYqEwr1ZkBxWM6rrXTEF1eG/9W3/X/o2W1oCtdf/XeH2gHi0+1H8+A90Jf+gLfjtG/+q
LVDeXyRgRlKpfEF+BFfs37UFn3lawiKR1lYAMZ0/aAsWGZvperYirdFWv+ni/qYtkH9hX7ARv9mu
R7nwX6JnCjQKfwzFcQUhVpzrfDQK0vIR1P2jvk03RtlyOBn3aRkfSvgzdsWhS3isZeSgL/G9+7gB
j+Enwt/OxhU1p6ggSuhQ0+zWzOmNNH8tAyDmHCjrkN6Cm7nDXu7oQovVXOEnFuprLOf7xvQI62We
Zba0gLD1Ei0qXv1xKa47FNx4RtZ+Qm9hEG9ZmGE/n8eN2XZHhk2wBZkdr/ymiDf4+KZti2JdOhyH
/vAK/quAqT/lS8HWNHmNPNQevot80P8TSnNIi8JHwmrthbF4euiaMPhvX8xM5as2NOxNahrzvTby
x7jTqLLaEYdrfxZ56t2pjmYEjjhJfHOD3hkD2m8Sn5/j/wzfy3/18P4EO10eHq8VuWNcHQpxJBfT
H0mfomF2MLEc7/OCvnVJ7+EUGGZFsgDEs4LQpG7xl5lu8oH1anro5IlEsHETNC38A5MY+sD9Kf2J
qAkLZ01ZAMaJixIpPV6Uf/NMmstj+YNmhcfquEBhbdCkIGg9gUjzj481rMMACHP5OeIJyc8G65Y4
X5PIZv0MnfwOVp65pg7hxCoI9g0tr1+XtbTulila5Khf1aiuOqoz1sJk50FXp/HHlNkKbBRvHZCY
cSQjALYW8ZLQple1lbxNQ0suCz6xwrzhSifnXfYvlTCHY5PiYW0pZodQRo9o17sN+TEI+MAgcH6F
nOWI+BDP3ndVtQ66Cbt4cQxsYgLvEg5kCERduNEDRzoodci/AcPlEzEdvT3rF3VXeJQojLNvdZid
wCR7VzmVJKYCZl07cWxdjH2uCau1rS9yYBos6bbAbS+wYha07M1KOpvGs8XeMGizxEqTl03s9BqI
KXnBRfaFjO/riIHuDjcMqpx4WCFbYEBYVBhI/Oqxutm69laF7STXjAz7VTv2p6VHfHX9gGzUwrkl
ThvvDazDbIxjfAE3ZrfpfA4rcC8YYemXVNo9U18+DhABDdsZtnNCeqcLaejfXB7/fKNJgQ/SE4pI
QIdJ4D9eHZPrBaFhslJEMrn2+Zd0mMvdEAGVfJyrEckL2hgUl4RX1GAvDPMVuAoKBKNxrx96qIxL
W8n3f/OY0Hv90zVL5ofPqoiaSxDw96dHFcg2IwW2hqQbkmQPMI31gGsx3WiidAtaxhAkD57xhdJw
VTgAvPqQhLRnSz1aIFN04W8Gh+SgUW/ya0IzhMsrt1eZIkqVNASjOMTGoxhYF1GKxPmv2P3qZR9O
h4tPcSbh5IWgoU2LnddVO23ahwo/nEG8Rlxl64AX11o6ibRbzcW15pTnmnoxne2NrB9KGkGhP3CP
REQhhGB8kvVIgswsEWlynasa7j1dujKsUMM6Rzl62zoHWIOghAb8dghuQEsjSV2SdvdFUH+LCwT/
/LIEL2BMvh9Tnh9zCYuxcraLRTPhApZBigIj3cTLwMoqQZ//IHgvZG4qiRphurVyOrUuwfSFyTNI
IwN9auoDUvXg4eIVMQYB0ygDe4eixR9XC2We3Pl1M+RMNGZGKd06x7Zh6ukkI/kGS2ade8a+DqtX
Gcttr8ITdTCzSfuxsDKOeQYmHhQPNpKKfiRetgdm11FK2BsSfzfpPvk1JRH0wivSBmJ0Z9Iterqn
VwqibYKQLMPY2NmbGejknJeXOEw3Q2BDDBj2Bbre2Qvu8V9xxoyWX74dOe4aycWJzYMyQnoMYNNK
sYUWz1q8VOA/HX7o1NC6AMjmVM0J2eCJTtc6VTm2h5bsCVggeOomAh10wDCO6o6A5qTe+Y19GBHO
5Qii3YGrDWpzypHXAJjYUmUNU7BGVMYaQ2D4/G72byiwVopfrXna+gwc+ykckRtMCTxGkwQLsevC
6hCTxCNTlBhxd2wwixoMzsLgY2rw5eO5Ymuk985rmmH9b4yZoNccRRjaAWjYEsDtaEUXcpuWU/dG
uFAdQKYuWP0s++iD6nGEharo8UbgTXpqdN3C/3DOdlaBZyM+Mc84tvq3UH51xmhTor32OLYGwaub
V/CE5a6CMRrF4z7TgJI0fSr6S2h3SASSm1IWeyGNjRGzmnPCqKTNqqC3aZcTL+Zs68wnAHg+hVOJ
ROMnkrAV3h3MjS0K+GZVn6e+JoEAjlN+5tTxHJkuGD5iuGu1E5Bd+zE8WRw6Kp8UHffBkt59VVdP
rZciQKzbM1XtQvfetuccmBZZWHu6Hdt0Xldx/FqauFb8blstKgM/PAR+erD6eq2rEpz4vcBhV+Xt
WpPYAzBhbfnZ2vaHLcyotanLteKxe0jYmhxnvavOE4bsBtCNxQFM9u0+R4WOq4drQO3RcfEigW0d
SPGg017Iux4sTh167DbJQx0RNeFFUIzMjUagwBRt68/+xhbip+yqQ6Z6yGMS4Ve5JhNt1aObz+0Q
oJr1YMTuPurt49gFH1F7jKYn9N1UgHLhYbon4BCvrtNtcx3i4ZxPcUaPsmr59mvohPjAuAOb6WvV
xy8jaUmOIJOnjL4TuHJKZHEsUvUVWuy6zFkRyS2Fo9AevDR8EAgEdU4OOX+YsG9lBNqzZ9JG6JSO
fwyVRYKYcbSK/hrnT7avr0k8PUW+/mbH7q+5AcpSui8NrnC3iuG5ze4lss1HPKfXOsjXMYPQBtiM
85Ba2U30CRGDREHpEeCMsXanYF+VCDb8+CmwqISD8FtpGM/KMjd90T+3RXLpY3mw434XcCEESFho
w0lU8JxfGE/2G8R/e7aUJ9Q/gX0/jPG5pgUFj2pbFuXGoctDqMIW7T2NKj7WqM2AdAeHdaVoWwky
6EtYc5Z/nhLztDwNNmYFU568gU/z4sd2srehV0TNg5qdo5ZHBAL7BiBFiv85mtgsdHL1hbiyHC63
/S6PGJJP97VjMm0rtiEyW6OXdy5c1DAm0C4wjqndneoShpN3Bb320tj2pfAl6abWiYp31SfqlkTB
uTFRfFRoSfpgX8/fx8DHLp0cY7s/YhA7miG7HcGkDXS+AQ4fPR4yHS+J8X1wSPuZFi1ttAm8bANh
d90TLlaIn4aHmdtp4RP87NXTVN5L6zVnpMl8ctVuTQEYvfnqWcRS3RP6BSsZD+Q0U6pvfCJg5EOp
P2ZxXx+M6L7v33Nkm6BvVkInfO2zQ66TffBtrvuHQr6igTLigmqdaDTZqseILLuIG7Cuq/bJCDME
aHqIN0rBHGp794fPBOBlTtBxNPX84cVVzCmwJOPJRTowFyyHMYqBwiURtWjb7Iaalzs0ggFZWNWT
bzmwwAXEQSe17+LB/QrnJmK8s0mtFgXgNJAvdq5c6NrllJb70ZtuDRyYXTSST9MH/oW+3E0kkBAL
d4RxDfUHpNSPmnPn4n6mBZJVh76PQ9isSuwg7NH/zC4hJipajTUmYsKJJvRlO2isz5ah0efM/jEg
Go9E2W4XNQoeQx6wTdniOPkKgzk49yyOq1M1JS50qSGE5AMTjc7qtTPnq2Gws4Q2W0s6D+956d3n
vRg38HI/0uaZGcJ0xM8M87Ow33B6RUef3Ka6KXd51zYw0pnpzSm2YrsJkNw56L91MYXAsi26ZGlZ
H4lACY9+AyTQCXS/NYKPObKAqigmmtpXBRwkwKO0YhgC1zvFfr7LUvUzXrq7oFr3IkmmTTuzTuE8
B35uRTyXjSTEJWsfSl+9FkLEaxubIICnkciuqRhWGGR+erWik1WVh9zkFJVI67nBTj4RD3VtnYJI
euetjotn8om4HWAZMEWgJRuH5MiaENtR7TurdFmJo5TwSSLk+21MCW14DbJhl2NOrsxb3lToXAlS
sImeOaI4LTYTUejbrERLZ0dms57wGhwklC2UcXdgcuDy6sxeC6ZHCjbIusMd8xiElCO2uArdx3hw
a0qYQdc7o0B+nvYsFLEJo5yS6QqH6IUfm0JBFNbB6ciu8hOObKCDdr50n4DYzDtj+m4F8Fq0aw3I
e+Zb2MXfhyAzkKS6NUEQDpSbAd5S5F38CLPBRJmUSnHveYy8KFEG7DACbg+0jJdaL8hVqNr7vCmT
lygvo32HFgs2qMSh2sxEy38pnTTnGFilrAqq2Gd1FeymxvqaJ0EcbfyY5ywRDRmClkOgvWW+Z3n+
i1svv/dHi90Kk1toxc0hs+6janYeR7bFlaWm/ImBzXM96e/4xMODjqJmFQhrYiBouUc91/zEubyM
xluCOrke6vwQjOZ74OvuFLjDQDuifhy66VE5S9dwwB6QZ/qrHWXRwYuvXTB5V6SU4uC56asbZd0N
JVt3y3yv42DLQDPPHhLSl1ZL4XcOTfkBt5ngJGxJl0YieSjZSGwcCesoMb55XNMm4+sT+Zk/+8Ll
zjcGGCpEtaGy7B/9ULDZh/od70O6njLw5IlPnlySCGfVE1uyCYH4rEhsIsPCwbwQlcO6r2OUL4ix
vJm/R9t+BhlzgMYbBRwDxul1lvFKWIX7xMDeRc8TnGSmhxd0k+3RjYyj7ggULrLqOxMTZH4oprd+
2lD2FJ5xMZjFkZmHgUs44jSnXLG0IsS2KrINJWJ0ajyBAw7jWhGnX+kazyzsyZsMxltpZWysAQHc
de/b8KQS6Gupji4opIaT1Y3oUi368QHBvp0emJ42FDujTXY5Y6qAZnOTBA/h0BVfgbTsynRK9qMR
2XszYeyLXeOXFdrWVvglV6vKHqKmvbdjVvcIhcUaIIxkq2varR1twkUSK+iqHh1v4/TL8KCSijOk
CWyLtPLQZLLgZ0/TYNylszW+El5zNvx8bQ5Z9lxyJkpbR10YOKTBItAlRq3uCpjbPkKFPmo42aX7
rvYlr0ZY7DraFYdYBpJchyO+nLCuH4vJIlMpJ0haeJsSwvAKPZLYYHuzcaZVxDEvsuAe4PU5nFF9
TJL++KDLebWoZRM273sjUu7aG9rbIBnGEPk0Po8ZN1pm++90A0Lo+Fl2dPLsY/QCdQxqmvYei8mx
z5NvWT+WtyrTlwFGU2oVyXPJgZwUV6SiJM1vS6SoN+UOzQpHBQDYKiIHuAhdYm8R1dFs+RLCLmZU
bl+dOYVJVLKNJX21ynuWt8A29c6lmzDKMTzr5Y2JNGasAtYeGyBC3XivNXMfFLSIe3sVn5P0jkZB
ve3SRUciwi+4R6uTke9nvyq3hSj0ru4wH1QZEjOiD66iid5rGFqDF6xGs6amTouNEnW0j0M8i2Yc
lzsCdTWzp7IE2xpcCy+k2zWJFE+h9xq4ZXnpze5YBJa9ClyS0FVrXwzYOFiUzGPg5d9kZjdbrTg3
hoiveZEDDzrj1O3MkpOYhbSvABV4lYn7w5YR4WxmjjUrgZHFo1uhglyzOL7euww1V5nIfnB4OgzC
1fdJ57lrLaIX10YkLWaCMyj7PVB7mrw7sDsUk8MHUoVdlDbfC8JcV3XAo4+DnhXNRzaOw9bHN6Wb
dZ61p6JBsxSgOlnY8gD7A3WLgLFueiSCXZJNb1MyQsCtirMevroQRSNM8iuARtaWgItdVxfm0RTW
2WqnfF2W2EGFC3O2pxMsEEdP2fTUT4BxTFSiPAYQKxEVlWndIw6P16rPP0K0A+sMYVRvoSdTtEIC
lPdrPQa3RSxJuiFknrngaMTJ6xBWgcVz2mf71JAfDm6F1Ji7hzrP91CPxHlq1TdUk08cGMsvqq9R
d2XD1wm8395WffIF7TmtNwPmSHs1IBfsBMJoDghYeTukNpH4ie0ELkapucEd41tm6Z2eUNXzKjE8
K42H0cS07ZVL6Bzz6EW99oZo6D4h8gi9ptLHBC3hHITzZaoGlNhIFqn39l6NcKfsefSTCUjRAr5i
lUhomxHRa3EOg/SFqTD15zISlb3F6dXixezzd2ZmctvAsJcNEh6Qf5yqm51vF6eenvZpycaZUV1B
fi+f3ZIswXnVtCRW0fup8MzCuitj4yvan2Sfd/odwbQiv8I9EsdNAk7dOddgVKcinjJAh/gUGq/1
n/3US4iHJEGhbOSm6eziUrCkr2gagVjwZMRJbFYr15s8BtID+zGw2FOfUSIW+fxQWQoaOHRX0g7a
Y0sVvY0XkHQ8V8XLbLEEoVd36Obv2saZSNIxWW6ppNl4/S8eEYuYknhdZJTNK79t1YORFu0afWW/
NWc97OgNcgQjHpFjnenfGU5658nwYRBLpNNouEdXdJwcpMG4lbRjmh7tsbngxQ+Pke/DjDEiQl5C
Mf2KnpvoR17p4af90bTsokMeMKZwqh9oXux1G1QAA+OMsEr8MrsIYRp2zq2XZg0ltEtnF2vcqe+i
r7iz0QhZmb2p1QJfyQtEXgOCVhiaecXcIex8elU0B5Q8SKsTB9e5oA4xD639bbahtWcpnTrLGtKt
Tg0uXsSe9O7oJcou21Lfu9uW0jMl13u3FHJDzBc0PqEBcReXa7t1Xjt4zAcTgw8j12JrmM47KwDY
HAstiRs94iSyHjj2tfs+6+mSdOY2nTCBLAt/Kr+5wiC4vaXUc/yA7rDOW7TyHWC0Eapf4WfTdrnS
VW2Vz2DwmO5yem85sBxqkGT5RDCaby5qIZWNB2piQnV2EEwXsvvwLZreW2+qTpFo362wYFJL1T9O
xqklyRcBxgDVdWy/+eSinxykAjRnTIKXXNKlSszpgYu5xiASUHQlQoam9+HHxRJWJnSwkU6qmUxH
2Y0ukRUR3XAkV0SBum0Vb4oQ8kw7AldTVbOyXR8NrTTfAKaesiEcuKCEtQnTbAvnBTh+RnutrNJ8
A7t1xBtITAtBE4+xPbvQdvqNcnp9ceoPyA+abCX0S6mNotmYgnxly1wd2z6u0JEHD7YOCTngNLtq
PdelVk7wmU3+ORnLQ1a5zlEMk97AV4jz8PsUefrQ9eB+xixtt6OwCMY1XGc92sQU95yCG8CJE1UJ
DjDilqaRYBuUu5hhhze8JNVmmGjph0Q5rqoalGgh5GMy2D2hK+Z9LQG9j2zbTHqaY5SbgAPECNi2
s1d552QMdvCWVAyG0GR8tZ1Fn++jz8rpdvoifDURqqmKQ09TI21J6H01mTNvCPEajp5FJC1SUXPu
hr1XRdUmFLa+h9V3P3GfH2bCIqbAdO7KxcTgKQpxlJgyS30SmRmdhAEM9i551GPtryIn9nm6lHeq
eNLxHlqwcslvybdhK7P7oiJLO1kCLTN4cFKeu+FiRH52BjOL/7fq0Mtkh6GR7YEoJBLsQA0kvqTy
sF9Krq8tFshTrsmAG0Gfe+jAtmBX72q/M3c0u2kDNmiJCGAgfsPMcAB1BIPUJTdaF+oJwD8xmpOB
zNJT/gEsyWOap3KTk4LJn7afmu4aSPkdC0UH0R8QKM66DToPMGnumzPq+WD50WmevBBPVfEBzzI+
j+lEgypVRwWCaWVYE+nX9aJXUsalLizjbHn1rQvZ9ZUbP6VIL9YYiCsR07tNxu5Ifh7QR3kNfAqc
rI+JssNnkaYtzbwxFHAsIQXiraQ+MkSHqduuuPcDHJE6V9luDG1qFbIKtyncJXLHaDRhTE42CDPp
7UnRSjpqZF3TVL1+XnAY5SJGufFd65n9oRzHxYQsUPZ0v5w2UBvsT9POS80QxDAqbLc40tqEc7ll
mNsd1SyforijY9AzYbLm+eDYwVuXIYhBs52vGBytq1mCB+f0ilNOnSojYlTnVj9VVoLeyNoXZc2K
AkNXd5NuvYvqwr2fqpfUsZsdUdatOpowWbBiolZl/Bw7h7zyDj4KI5CDNO/TroKQH0LJypei6EQX
47Uk3o34o76m3Zz99c2f3v38xP/7Y+LvPwAhDyrgLtn9qx8nE/WlzWGk1Il5Tmbdfx0ug/RLppuF
OiNgb9efH+0UqWroNuimVX7/FW9N2QjvVRUUEYa9OHSX7+3ArGHM9YHMLO82BMAC3+hfzCg0roBG
WMWWj0fCZkKBeJ5n/EGGdnVPcpi9lToDPWZgXc8zy7/LlvtyDqSDMxMPQq7dCcJWn+zmNu7uxg4W
iSMiaFJyqHfUABGXgdtBCKXVh1IJM2sz2jfXj2keDVDkUkVHQc+6ubkF5ERNntjNol25IwEa58DQ
4yiopXflJi72E/Tba1Q7GNEQtVz9mPwP2WfNNVQAFBVfQ25KgUCzrUDpxr67Z54nLxmcrf081/ZF
4FU4pE4+Qk6L8wOwgPYiDFlhmLeKSwso5kBkV3xpcCkcGrfxz2D37ENDU+SM5907MBaZ6eiq4CAK
sz+npYqPWjf1OdV+fhTjmJ3LaGhAaObhWRH6dWTaJ0+qLs1jMdbOCfjhEp1oTacwIwNMpYLzHCy3
U0SXiQB0PzsZpkxPZj7UC0ie4L261ad0muRRZGI+zSg9jiIkiiRNi/mohVQnl9n2kfNWRKiiUR0H
y1oW4AzRqcgbPKr0y0DlDMgIWiS4iIjOmSZ4YqZTc6bDYx3mfAzOZpqgFhJQSUJ24YNCAnDh9F0e
JO7xSyiT7CDdJUEHnvGhcFJxiRpfodYLUTj6uctBBOwNPFFrn+geJaNJRQnevrvC6+32Oo4mWPJR
vScqxLm6Ntr2Jhfq2prAsB20wreR0MWd480FOTSF3CmLcrnhpp/UdS51cZJxkJ9EkeFJ/nz/t/9+
fvT3z5tW/tevpCzwU6i2fJPubL7p81O//ffzo//y/d9/3G8/HsN5cfr8yt9/8udva20ZEIO1PLA/
PJA//Kbfv/P33/anj/3hIf7h7/r88t4QgJGT6aYrPKpTvesnlHzEeAV2tx+woyS4gIePjtiafIIH
xTDL6F3iWhCXtPUWmuI2scY9dizU7OM6HScaWP6bUV0DxMkawsFdw0o8ePEm1x+Wcu7BXRKSg2GY
eZu5xDyl02366AK06/N8NBmW5An457jbuJJArvRkhZTMOtlOlXtGgHmcc/lgNeVdJoq9c8QGeoUo
jI+7uC9n+1yZ0Zm85mvWmNtoaWs4a/QHuiXjBOhs1Pu7wigPYR+ewjag5icRIE1v5XmowkNmjMgB
l4wCBibSPgfJiEavfibd6sM18JmWZ2J0C/xU5VNsp6cejlPXVxi33EOzJyYbvXAC7JwyAt65wfOB
O2mPnOKMKfZSIqM08+Rgt/5JGN8C7T04WB4G/Wt5GmaKc/T+KPGtlZURmTbXuGcXqY7aJbXaD6on
p+S9NZs9UzHizg6JmHcOzvu+v7iaQ5cZbzIjoBfAhMIKGQawh7c5KTjhoXKNNWBHpEop5zJMLnO+
Zgz3yzLqXToTyVLOWOlBTc0MdEKCNSa1r1FO9hbCJ5yWKQEmKGVWi56jQsPbyWkfAmhRzXNA2A1i
5l1JuzjiV2jqnkl5d4njPlbVI7qPZzOfD6yEz53Qe4sz0zQTNRRZD0kdYzqSW/ZdniSeci2w1Bf0
mM0OTiGMvDLYwtQmz4Mkyxk0hAAdQHNNsAV3fgbAn04uyWZVq/jdLlU6EjByb01UAvPfxED/jSaa
nqfq/T//x49feVxs4rZr4p/dP2gBF5neH1Qo/5S+fevfdfkfl/f//b+Kf/F9f+MTqb8I2wfDKT0X
yzxCvb9rCDku/sU2wdkI6EWLXhAV1t8oeQgFTctEXQgmb4Hr/R7BbTt/sXzTtHzPlK7gMbr/JT6R
cP6k5rEsxzJNIH62a/LPWgBKf9R6tSkqnTLW1jEWM2oV4hdPqI3tk9c2wO61sQkEaVyhy5uhr2Gm
SsLyMLJw9TOC/ZJHIEBAyyqy4P3HMYpoSCWiJCvE2ymypG+V5amb1UVvXmo81jBPc6sy72g0EeKI
aOMHkpUvi8PuqeyWpWJa0X5vTxkH+/t44BhswML71SA2yAf9E4PdoqSZwzN2Oe+xa1yfSSvAyC52
vEe9vDEr0osFgbD4yJzEewnxyG04g8FoW3VDgYkb1caDpB/3kJcSrErlZruhE6A5ljelO11VP3eP
ZtQ4Jy8B9DrbKRMYVT6JUo974PAETBslsVe5Lw8T2M7157siSqEoudM5qORw6Ohj7rpx6lcyp1BG
9B/e48bBZNmk8mRp6Z2Eo7/LluM/8z5NtgbRvUVxNyciXQ+Dld19vtEC56RJrMxWNelwIpYdO6E1
Y3pGV0PTesC3Z3D8ykotb1mFPbNaIPA9IhDhzDQNAXNvPUdzukl6cZCFf0lhng+UsW9Omn3rwSbj
65OQf5Y3yPL12epmSDKFsfParqLdGUXPhvWSkSq5i8rx1s5QLuqIJdqDkLpYrrx7IlaNFQCIkump
Xo6Z+bWTqUD7N6gDFjksVNVpMHR8IYNEbGoLtTWNrDBNTo5HlhhyFGxdlrcaigpkm2nTXJ9hEwc6
++gQfRIPSmbpGPUfBccZApbakLIoNrdtopFSG+6NaQMTtoLhSmHUFlFF4csMY2dv0AqfpwwdUhdO
OCk+OgRIa6NEYaQDQ0F6jdDiK/1Fzz12hXFNIOj8iE7FWPtSc3pK+n4PFkaS3Zl3Dx6MuZWRR+HJ
Ke3swVNbr0cJxPWvnjscw6hpZmLgmtI4AdJDtENkkFM0+mEcmBL0Ut1zBE/ovcO4MQUp08jZQ7J3
qubw+W5P+2+X253H0NV4bcST14XxLV98ZcIgSHnq2TwjdtCAxsCuj63vZhGQ4uV0UJ8Usaa9IqTa
w/nUyGk61Yl8xhhTrwM0bQ11V2G2yZ05+ha5ujmHHGXXbGp0saFKnXw3vaQp3j1nwEBcqoISsWyr
FdChd9qafT9mz4abfePr9nralWGe4EZKmlUP+P3hszE3aO9LMjWXLs6e8rAs1gPswDUS01+EHAPE
kNrZZZFcm+hRjp3k1nWWhgImj6uvs/xu6Doi4arqaFnRF+rdHHeGZ4ABCMTq813VRM3VaI23cNwQ
CHFVduB/zWKUnhoIzw1rGQMJizEL5udTbiav2BGomUDQINcizb5tkEwhrFZbFRons5vphdtkiNaf
s6J43TWYVTS9/m0WD1wdJJkW5LUuUR6ZIXCxufBD2mIP1ydk/63PRFqYWyjNi+ZiyNCYAFkyhk1S
GsC8SXi2XP1YaTwkCHvumNCmK1Wl4NERy3zq2DDA0BD0223TtATyIjp0pfpFT6PLfGPV2O2blUIk
zmrYPaPLjdsQ1UM8jze+5pEv1l6nbqrmHKRnqm1m3yDBBT8D+nGEAA5DCBdy973L8mrlikev1Wcn
CZh3j+FaWU5ESuLwNM7ipSI7GMGewN+W7trUx+wXz09jHATosBz7e02yxZxIIgeUeQ0rzGKV8r6w
rWBljPSCplEHy7bzO8WEbd3DAX7TObwzz/e/Dpo6dmT2fXLaNn0c7G/NOL7HXeq8zbP31OLZeKnp
bByayoCoQev8ZfLDB6lG966XxA/kNRjVsO6Hh4B2/imlRtxWVA3fR9hJ0nGst05PLthnyOllntSb
Mm39K1esWJNrPb+x1K9zbVhsP0VBUtFIjFiPzjLE+yVK+6JF1ZBqafwSkCdODYrdVdgQn+JVDZO9
JM2DQ5jnySmr2LnXaeURBggUmrmDNZzE8mYO2uGUdAH/iyDEMojg/VwW/TqdQqRavWUQMTCExIcS
SsTTsnYy+t85Wo8+LehkL29Qsf/1f5/vipnVuQnV9zn2SChdLCeFaE8xBv7rPIbmFeF91jtEOUak
cNZzaN1SQmqckWaQOY1fpET2F39qctFQbwY/bymTzW8OauVH0Fw5CbAkQCWCIEmpqvDiOWwcQE6Z
4BTd8+CVw4PvN4gqALt03YSqcNImw4pJPhcKVkcH7FX2ZfVOjXlfIRH4mliYrNz/w96ZZDeOpVl6
K3Fqjjjo8TCoCVuxp0SqswmOJDPDQw889NhNLqBWkRurD7LISo9BVFXOc8Ijyd3pEgk+/M2937Wc
AGhu4j7oGqqiYiTRoO6QswaFeKrK7FdWF/EmtcR8b5t+awHxtQG3JT7iwb6vf8QE+rLhX4QJOhuE
VAytXS9icuHIYRF0FSvL5q01W4IHwIoIppcGmIUx6F6B/7/pRDBG3Sn0gDcpoqg1i8uqOZtNf+0A
mD64PVeybMmMHZo/gS0ToeRnYS8i15LnJLNiYoWLVe5KdcZ02jxEVh+gJNfjg6AZO9ijPOi+8V6p
YDhyopINUJoEYhSO9qGV4lllRX7vfMxnuRkxByIeHi8yXcok0pPNIttyD17kOmemYRREicnK1kDO
Q9vQ13gvE6jAIyOII5fDdMSWNR45KeduhQF87f9yNJekOTFsYhc9RmgELKbdqmTP5p6//+2Ydf5y
7BRsJp2mLHc9tdVfatbFBypA7tQ9vAy4VO26b2pWIuZAFBTc/RKyPDwBbl2Bew6C7holen4nf4lG
C5RP0cNX8r0M2B4WjGUtDNQQw5zIV6YbO4CQAna/KK1PR6Xl0mR5uelJSZlNYhDppFf9eUAPh6CQ
ZHljyM+pFn4Z3DkXxDTai6r3fvvD2F3T0PU3c3hwDmF6PbQ9voCZB9XbXE9ul2WbShMLtFXs0cbg
GBnoJejD52SfGE1Im9/cjstb5tO4ddIfeArCJNq0IFzyKdpSN5Im2iqyD9IfXj49jYYGEz42WOCh
oVj4/hqr0PAw0rwBbCYF0sSKnk63JHWeyAJgcUM6yKLX85+4MpHt5G+dUT3JNh0OfAh2rckp6UT2
MawgH2TDExl9b16mfwo76x+yIfwCoclGAEtbkB+krK5kF/M8XX3Lh+zi0SeQxSyt/VRlu7L+xE44
cbORL0zx6wOyZzLWAvIagrOGTOaQsYZWkizFoBsRnMSFfmyK+pXO8DCQ7PVoT0b24rMqmbDjgzik
ZU+qclPj7Wc6jVloVHPS+AhsnqFSuq90BPu6xMJtzPEAreUjTpP7OB80hgp2u0q9RHvEWcdDF4ag
dYrqIZq/LXHbMKwyddgT6jD1sX5if4odAc2nP+LoHYmQqHx8jnaWoq+p34LBSbepHdQ7AlyR9vbp
kTX+7EmCAWelvncOso8ICBbjNKy93Rhdvx/8hCWDrYk3QheIrDKYa3MnxdPBPXITJfU5taV2jOeH
cGpI0cRXv1Em/FWBAvU1dmvyBcY8n7M0R4gRYB3Vp9POoGfRp9dqro4yIyvf41lgx645ILsijt8j
zgngJ1gI1LZhxblkCNk929gR+3h8zeHCGK7dPDGQ/WAd1q0CZA/SyYksWlgt9SEXmrZ2BhKlk7B7
cHW8nrDLU5BKmIHsquqWGXJJMSTGY4QAbg0hQ7sQMIdWrOKvCruAKV/D6HUK2/YhMwl2CtuyWbuC
WLpCOskyhFoxIpMMiWHe9oy59rw/MamvKEFZUSk/S/BIWdk1kPm4cpPe3cvRchdp5BoLPxDej1bq
V3NE1kcuyGGsegwdbew/kMnkIoa2Acn4sKq1YBXCMBmxeb4l9HLL3h0EGt2k23gVhYkuUoko0n1q
Mcu2FijSmFsOYkN01LWmXoO6VW8O2StMoZvP8iVknrlsGkaUqevK8zjrAC27zT51FW3HpgeR1Pon
NbthLGs6OdPUwkdP6zP7OrsdiSpVo4H13t7CE8qvuYXKxLYKb0Pnl8WdBopWJ8C8bQp+P0rUMWLN
YWmp+WArRK6lbk5bbDbAhMqWFwj9FDbteNWi2CCPCmlziOKiVWhQQ0th3E/UNmPDhiQnn87fXzH7
n3V1IYAscxi3JWZlimZ2Vfibr46KSAK25Ytrg+ZGS2yJ9KoxIt9mbRcuOPhJ2uxIZqOqqp8GCx9s
h8pBBW77KwkJy0r09IsVMjReuW5CjV2xrYyVE/TyCM3vl5Uqdw37iXEieggbLuhBn1A8TyY5PEME
BmLo15FAC0Q0zLKZRlahExNMwmt/J0GKW4XrDrlwjzziRQ5zzjQ8WCX1g+QHthu1C8Qo8AZn2JEC
Nk5hza2l8264vTyoc6T41dpqbACfk+cEnL5EBzDlhyDyngxW8MshIGa3GnaUbMGpK8Of0u4vtZN+
tJnBRkb2cp+JihK9IjyLuxdwggE68qCg8WafYdaE66ZCzNakzinnTFlkZSKXJn92NaOnqhrAma+k
D0ahSTctPvylG+ts6gkGKvt0Hp6uTIR914C68CqGOFyJFChtx64faOdUQU3JmQjUDQKolkJNhrJe
l1XYr3wQv8tilnXgnAP+M3+lSfgsGLhvugazsc7kJXBZ4dWOk58cttiaqxGC0ZfWUcKqqaamXccM
QZYkCj8LHe1Savf1VuvQ/HkGP1c2gi1leHdUJqyLbFKbCQHxqWF4tSyQOW2AVMEPOH2SJg/XY+Li
uJnF3dBS4m0/X1oCZJrv+/ktb3BMjIN8Zl0tnys9XqYIlXe5EY6nhvplZXtw/Dq0IDxXdaokNn3s
b+I1C9UjiUP5L9TMe5+59XvUAKpWcEfRNUNu9Ydhz/0dRYbl+DdL9hVe844K0D1UxHb85AiDL8Hg
KGq8lD1yubJKEWzqDj7rVDTF6+Tou8j9qjLZffW6e2st1b/SNIuZgIh2U52MikRvKxHEMvUZVIQG
AymBnM2vWn6ktlFeFb0Kx4aRzfLf4AEo6nglZIcEsqCLP/3WWSYtJ6yZ9/a1zCxufNYoL/xi2ZLO
rlpr2UimZhmNPyw3/m2MFtMfa6xPTVquSN7BKRDX08pz0/6uhVW6bhrxhR/XW1kDtRxbZH8dFNI+
j2L4nUTkIjhjOe4G9n+4z93+bKCCICmBp2DZBUWj3A/zanMiyHutdN9idNahdGph1eleu04hIj82
rAmkieq4UVO9LiZG8qOItZ2mg8DHNM+8mp0CbGMCD0aAIawRWfGWxrUoBZahOe8p0eLwksOngI1d
P/75UczB2DkEgzM58zkBKKzwxJDbcSoHMignJ+neRYNHblSxdSwKbbzjC9155pyjLAA/JJ25Kenc
VkYyvNuJUT1bUfrDBjL1szaas2sPv6fSs54FqtPOMXjRq2rPPtiFzUEoWm2aN850KjcLv0yNqQP2
XqOeTYdpFEStRxlf47z1EKUmP2KnvRMnVy9QT6L13jDNqBYBV/AhGuLoQBAsNBVUv4uikUj+TIuM
y8LCPqC3VNhQSUQpWMOTTLf0ABA6Acqqssy1RRkRVZDZ7ZMi63vW4Hr4kMvHIJr6e4ygrDDd/KF+
SIeMSrjJ0Y3YNtvzwquufo+tyS2MdTshE01Gm9Y5K1m6BcODlTSf6aR2nA7Yqadgk9ONb2ORIlqx
15mtRQtRECzkO9C/Y18/ENhQ7Qen5Qhp1KYk8mCBlzFHEDvizA5IzU0Nb1oxrCVpUDDVH7VarEnG
g7cRQurtWviMlJSGGh5NvfbRz+WPI1rVxEcxOTRefQEkXh6toNjjM0rRj6UMp4pkR8garpfMWDs9
OdHKDxaz8M4Zpr0s7W3FTnMrNFAcMldvzBX4S811SShJKMLkowMh5rSS+2juYAdweIfcwozWw+i+
UfwOF7PLhgVL2XHdZKZYE3BSL5zqs+uMOXeyqx/QgPI2ybVXkLVusb3GWFKecpVXeL3g5gXN8OCV
0RzG2Mqb7ZI27ChK7GAKWS5ZtthaVV0Rhwf3Yp6H6ruazNykTKed6FRyqN+iXou2LKocipaK32MA
41YgZ6mgVLf6gyqYjxJQtM0D0PZG0oAEc95gY1gvdTBdnGSPDmG6BXEMf9NNy4UImNBANnUe3Tg/
lZkGu0fHNMYdsdn0un7AYFEQ2JeMEdYU9jdejkrG1exT7rvoMD3I34JgipxkgIUJNGOANffu0YVu
/ZTgq+9vhd7totRdD4jqT12qX92RSV87RCN7sSjYdphQ4TbJ5Wxtv1Q1hV7Ubc1QjW9hGiyVV/32
yb97dJmYMD0ONVZ43i9yeiFuDRGZuFs4tNGdXWF0N1T9Pqmp3yIDTg/NWKUHh4YUX9xkUkTOPxy/
vxRJEKxtSpilB2NgHcm6PPh1FV/NJAlh1w7xV4dAP+aT9a5kbq27/t1h0LlLjMm9TuZg8WyG/JrA
GIrQjt50KyvpvQxtZ0bVT6Pw/H0a+HBT0uHdVJCBdf5vMJxSVl8A1H5wabH/8hzrLw//8mdBrOcb
IkkIfYSHBc3Klnwe10D5DBAF9ltT697ZLz0foZh9SPsieJkwbm2NlIW9poUPOgL4XdK0Yi+aBodO
AeyqK1vepqIonhwoilUynJI8GKkxpkkc/zywVZw8vXuZbxd0BvXJzIYTEGxvr5hrY3vVsLaEiTpa
rcMxH9QXzKiDsxh9qzj2bbKVQzmc0rl3Tx33GMkICReZOoFA05k3/bQP6tLZZ2bMJ6sg/x1UA9wF
YW+ZfXFzUB28TKMLTcYroYlvPbJWrDM1GnTbwGofQ4JXAZ8628Pw1I2wWk03Q9ltMIZyumplZh7M
cNbKDZQtlufan4eaneofosB/LxH/n0tEQArAE/41ieT2kf8N+2H9tyuVT/3v/+ufNol//uP/3CTC
y3V13dMpDv/Emfwlb+s7W8QRbBopH9jh/ccm0f47F6ju+ZbteDOnhN+mLhDF/s//AajE8AjYFkSk
wG1mqPxf2iRaOk/1V2qE4cIq8Bx4m5YB/dax2J7+dZMY6tjOqsZJd0YPvDfX5HAavO4pDsfyZmVV
dYs8A9han3qk+Rbuih0Q2Hca/otnGeVKSw0HMehcj9sIvtnLwU90/U8SVGq4jw72u6gX2zRo9EPY
qK1v4hOsuFHMR3VRMZnjQQFB2sF4J1y7dSogXGZ9iaewvkhO51PlducEpdPx+4HPPuuO//OtpaM/
jDqsZgbc4INftu9dp6dPPqTRRYyt6Wi2LI6c3H6OA/JPxnxYlWhH7zaGdwN7jDmbElTtOesBpz6h
60DFxzy5k4FtLaoITKlPSVG9kzb9Ho/tPqmgftQ12GytwVbD7Coxi+vsDMLjIWP1U9NcZwH5CeN1
4+zMKSSDsykTYjvCY0ApjYU/eBABVmQWcdTxfo51HxOD6NmvWO4OnMRWReo9HNlMev7w201my+x2
1OlvK+vA1uYD9y2Js4yiJhS6Oe7K5eSmt6GBYF30cLNIuSSUgTvh9Au/8he5DSl7vtfRMH5UZfQT
un6+CgrjMQz9LYeWXGWEJfsa3H+/KrB8ehSES6+rP9x83DDufyLehGWGZWBuPQ+tdvR880Fkv/F4
8cRNCHgOzIC0vL1lgNtAa+7HCjNsatyzGCGENx1x6kgEpCCdR/9dRDE28dR9z3t8DH7y5OOTJFlZ
HpKJup85/4r/wyUIs3ZRju5HiXx9YdQp1sSp3QCzAZEwh7n9li6Ou2jUNlXWrVCuvqT2XF7F5EdB
jSsIW2uFXEItg69qxT+sSD51DYulEOfkCCA1kfGus7RszR86rDAERg5BNRHQYu9dk5AUAlVwG0qG
jWNEL138zkwHczFJsdbEW5Bx6MZUnhhuKG/8Q0tk9NKpeBtSkYZLC1dTUn5SnVg4reZhjeFQ/RfT
Uy+jC1vBH4QgLSKWebEWvPud7S97hQMgx3yrxwZo3xoySeoBQsirhXSrE/iX4MASmWW5i4l6+B2O
bKdbdyCUAvJW1LsZTEKFilo+WiHxdY2vfG5VyTUI1NUvDQLM0RHpqZOvzEE1ePQxYBj13eXjkHxg
8Di4DltaV9ogHkJ8QRppEBY0xTarb70oXkjdYdeFEBwb5fQTVhs0MXZz3PkoqD2ac+ceZ83sx+GK
sfhwwhmhKgr8g/CDs17krNGDPZjXktc24IXSi50KBBOKemLVlSFb7PILyyN08QSQxqQCZ2bCHkcm
vBv+sCN1k31dgTu9dY5abb5NDCW2KPWfcyPZBwGO56DufuG4UcSxo91W16Jqjpnd/CwFPRfoMZRC
g4GaKpgX7/r0Wwkw8k7it9cu9X/4XjTy/sNU9cfCOsY4IrGhdBscdfj8qojZvlH/ogSwz3HNE7Re
9h6bikSyhlo7n/hMmT2oOldX01stmoilDr1JKiGgR0ijX5KKjpOOPTp9fyv96u6fURW1z2OGot6g
cTgMoZee5bzDoVJcBpkSr37lKLJGyCBt/AqABPvMNzYCGLP6dG+7ebmMujyDyjMg6UgCfxXXpr4a
qXf3oTk9Cs6dZTvLr6YMlmA32D8DrQsPrQLXK8Iou0DNCZej0V3byJQHxLj/8SD5YH5/W4N7W3T5
/GtZ+FLoCJ4gUYZPtTmEG5EMtGHzz74fwIc6HKAS864FsUHYTrYSPQMJnSChmqc7MjlsjrVG+zTJ
+YOE+HKgFTyozo32FRIQPGiOWOZNbZwjWZBJ3FIoaUUj7iNjOACFRfpgzjt8rNe0nR7hpN//VIjg
WZsrYYTp9YNBGBYLcAIzasopaTtMTjGzren62m0S5Ex7WRtsqrFFaFFOv3EAkgBs1W8O9oJFM6nq
HBKp8iBqNe2csVInJ+9NfOvRPHivqy1DiPDNL/SvzrTcC8nh4SYym3iveUm8xcxOFxYZYtPaQGz8
hn3zom98/cG20+pQVIV8JHHLegjscRmPySfRUhxhYzOoazahK2167Ec1n7nJaK/YLsKnYX4fySTI
0rh9Gn0DjrXj5stSa1uolPyDJhYo2vFB71ICNR/qARQ2nmX9MVTOsiWB7wLMPEHE6D2AFsEDEOGD
g2Po34kZyc5xsCrTNuDIrk754Ka7yiE2Ro+9p4LOY9FJ/97qlfnEuQdjXt4IU4KJgTXFGCdSjWJM
+CJozYtmc7GxnrmmWCkv/RQlKwMA21sSOVdf7Oh00pOOF3E1QNUmJ2xbqzAOF54r7qJvnDcTH9iS
nUz0WAU1NsA0ogapE4/YnGTGr3Y6dEV8ME6YnIqepX7nErpVv/bGyovimXI0IfgNgmseVdpVyIg0
K4UHS5bF2SmLflua7D0wKyKTzIzxUQKzBeTRS6xCqliHXUWsUVg8mLM0apxFUq3/hMiR7IVv/RTG
IQ4oX220P2IrmycqApogUmjm3GmmqQ56LHcWZiEqsPDyINZq5krdmgv37wdzruM779Ga63pnrvD7
udZv56qfePt0Fc+dAB9S8k7n7iCY+4Ru7hiUnVursC7NfZkmXI9zZ+F8Nxkp7Qbx4tWCi3La53Mv
khWjg//YmfYm2fB0RLwGMc2LnLuYjHaGyBgqPxocdPEYt7+bnn7uf2waIV5hdURWRjjz3CU5c7+E
aPyUwNMBf9GxnpI9updkoeZW6/sh/W69FE2YSzMWzF1ZP/dn49yp+XPPls7dmzH3cfrc0Zm0dvrc
42VztwdcctZkzWALOkF4d29M4I2X3GQcS6+o5q7RmvtHbe4ky7n3NOfe8z8f/uXPLJpVPO7sfP40
sHMvm9DUcpPiRZ77XIuGl5YL+sncA2MPpxumLZZzf6zPnXI698zu3D33/Xs9d9MkzOXvPQ12M3fa
1txzB3P3jdu7PIi5IwcvNyzr1J0Wptm8+cN0yke3vxk6gQVZC2wqThPW4oR59qBUG5K3mG80JMpz
MDhZ6N/0CEMOhkw2OFGG2qz2b+38EJQmI6fQtQ6YGrRFaMkJaDe8tTweoJAgXQ+nqHizzfjcSx+D
T2g8mVaFlZkZ7U5P3Po6AY4q5pzaYMzdeygxP+EgWTdBIh60qXffonpOOhL2cxd5cm0JPkf5gL2+
bgRAzrrYey7Kmig1k8cJnNLZzOY0MujYbmMmr2Go3nPVq1te2f0+sKJXTaAJ0Mxq/AjbN9O1Eja9
IliPldx4RuZfB0SL9zhp0mXXePFSRb3cThSXwEic5sMc8VgaZfAKbM/bVjbbNQubHUbsHvBVwYQ9
iULt2tZY35lRuAfVNj6JKQ14KYgV/TCaL+UI9s1VTr7//haIMcAJYFTn72+LChlC1Ba3kUyQuw+g
ziNU9AUOQ3+hQn8bBLlxTTW5l3Bi0zdIEoNmt75X58Pd3nhTYtwbctgiXV95MXGN3w+USjn09DqJ
V9gwM876N8hMzpfpaPGyn6ryWmExY4rKfjFuKwB8npy2Td7jdKmtu+sY5WM3ZJQ7Lfy9vCgitH1m
ctAynCN6zVIhDPXwQ9jTygJl8jOsJNUbKW8ED9icIrkTnVk0qEUtcmdlRF22HqY0OIaIG4begQnY
Y4oZWL11pkffEpjtEnmitg6q8rHJyC/rQuiFwsr3imJyGTb1HeVV+AiZYznxC9+0XAtvqLNkPeK4
nKZqVZtxflROfS5iL71NaXyTGG6wvudsm4EwTfZYP/SBHmFxm9YJk7lLP6qPaLTUMSU5gwiiLSFH
7jUkZGMZqgy2oZaQPpAHzlXBu/bhYB1qS3evZVe617FKjmWQxjsD0d9S8ckBkubZN5kwzGySMdin
hQZcTZtKgBxkxed6AXvcsuF0VS0fGibmcNbzYC1qGdzsTPOOSaU+mAEGtymvWQWBeNtmKQSxPjJf
KzVDskl+FBQwm7zsin1piRqPbWrTApbuR0WZaQ4VKqSm/8xyeNCqjX6RffNmp6bxbiA5XBR1MW6s
GlWGKizzaNogK0Rr8Tl0XBZWPQES0uLgaRNv2vol7r3CHrRnEVbnJOjKz7xxvXlmKy6DnTbHKuQv
kUT5fSb2hxH0ya5CEbnLfcbDvNMrNFPRqXW0CXOhxsKYpIDVd2giHl9idNBXbaU2XsPaVe9aUchN
kmTFgwoCsTBrp910g4f3fiYxYYg/9NYAB0Cy8JVFYW6VDyuyVY29sgc72zaTzctdM4ktopS8iaGq
Nm7hX2wzK84B9/NFoWfQ7JTmUVBAadn/+VIY6Q89zYmT1xLxaEjwV3mDUNngJjXK2Fj1g1fc6ygf
IfmBEcYHRZnjdfaLmCAKCgeRXCd/u8xfd349nQyWWlzyFPgQHgw4KpBQunaliQH9SShqQnWIb5PD
2sfEvCEyQSM9DHYy4+pwTXson1U5XBLe4UujvbTlVFxyq4NyVBho6+y7UccK1AmyH10phvkh7t7c
POLxQuiLrOn4/W3g5nuZuP1pJvf0rpkcM4PjO8C7+jNDmQMZ3nnnYjh3bXv3ND17wYePp56V6N4N
y/xKbE22TGfaNpdbFybZV6swXudwCC8sF/NDg0Bz3acmBpM8QOWZs6aNKIFOulY6Zz3u7jLjVCi7
9AwMbWIrUzdbKyk2Qqvb5+ylzT2Qbtiv0D2urDrszrU97LDN9k8h3cSiLP3qoQUgeCnyZgk9ZjuI
wX2HwPcS9pm/zeoq2CcYwAMys1Nqp1+uu1eWzH6ikrqiL4Igkbk93PEYEl2KibTSrOhazA8OPRN8
zirZlE0QYoRUOwdAK+bobsoeoAc+eoHPqnNV9PrPCgvnCUKHtfIBjqwSq1Kk2lj+G4KeNxoP7ZeG
GsZxCgiNrcLYUXN2mAPOZVmOyGEsIY9eZvvXabIb5Fax+Aik9ukNeXSbNG8lo8Ddov8B2lp22ktY
ZGcSJZsvU2IXzsj9vHV0UQ9R67XbCFPwsW7TZoHClMPAaJ0YFEeUHL6/qq36SqHnr4vQVVfE4ujo
BRt+LRDOBmcmnEe0H4rg240/WO3TYNR8AhU72WRif5KBqH1ioZ9vbErkQ+0+kjIcnrR0Mhd83McH
5+p6o3qccKD4SCy2iOHl1itBHeh0J+caQd+SNaUPw6L7aXi9f9eiuH2sFMRfHxWZYZwL1VomZAS+
1Oe5RlJapG8P2ltfac7j94PVNai0HFVti6iv94zEsuUUMUrQBJLDPJ+IV5ra/Oz5lHOWRwRCNBuq
q5GtIRhfZk6o3tb44yqC6lCsQkufAwxpKWODU4cd7KICN7NoQOpAVyG2Lk2jz6TCN0NZ4rzJOEkX
bDbdbYdojKFk4e0rhznp8vvLWtnkHLnPeleOh+8HR6ryoU/te5+l7YsGxw5ZsbyG0iH6EPsiy3zL
36KNw7g09eOPrjwCNTsQSyMRPLbFuRfA4LGzv/cAeZ6Lpj+IKKNEB1qIPsFdEPa5H9IZWNvrL4mW
omY075NrejNZktNfmtwJPZhimkOMbW1CBR45dlBQmp4dIgwXK0djCmJXJVNFlDcpE0S8qLz5VEoL
OwHqmXGBLaQH08dUoF2AFW4GIlRUDJLEk90P+s0PcxoJuBRckMVx3pMwRMhxtablnVyPu5vPBowU
DF6VmiAQmxz3gCIvnrfJ4ZIbKnQHRtE9iqSRGyPw4LyY/opITn5MbCN5GSVif5e+hRqfBEXyGoWb
r3W3HEBXmcbSL9m95cK4J2OP8LO7zxbQwWxuURSsfYWIbWgSIsiKqt8aGtCdqZ0zoOO9Z2J1Ri2K
agNHVhhV0Bar6CQDkC8os6pOh9c7RReNFxUm5xyKy9Wx6l866X1Z5gBHwbTf+yjUL45RfJTBqF4J
B5K72BfwyYizfJWRXq+sUK923/80HOq3VseeZTMxW2WR5t4aSaFBTIvE4jq6N8Rb0x6lxSz1bqZt
UopqmbJLv/ilfLQHit18/q7TQA6WU73MR9vYwcaHqabEXdJybmw0MCvw8uEd9q2+dCma0ZijUmrC
/Eh4dQotFJc20IsKRBn+mZT8iBUhg8m6ESOZcSr7QEXcnDUNtdeAoizN3O4Wl+MKWK959Xnjb8zQ
cvhVdrixATT8N4f+b/9fHHrbQNr+f9v+nKIvWXx8/fu/5X/7+etvly9oJ//Eo//HE/xjA4RP6y/m
MevvkFbgnOsmJCv7rysf/e8Wsw8D9p9nerqjsw36x8rH8P7uG7bnC88ClWIiJvmvrHxMw5yhyn8B
hQPBc1hFYZYwLc+wGJD988rHmYaKtA80qsbY4ZpV8RU9qr4oOINri6izoEcwNvQbR8DO0uvoWGnM
l/2R8ZVA/Lu0RfY2pc6r3jboy+34FABnQ6YeGot+jeKHUNlWX48En9E8T2nLOHlsfuFjuaV8XDbu
IFGTBMz5TafZlh2lQqVih7gl8zQilmzrxMJHb6x77BwmKrWNgyNvOUREjnV9Ttg6aDbQiC6wmdxZ
M2/VCRoMd3FDlDb6QX2DB+Y9FES/6Eb/WOjbwHFAL4rpF6HLaOGziBBWa6xWOYE1i4GWd+E1w6c/
ov93GZhkApVvh2VgCXmfYZBTnNIw+RGaJ3zfxcoLUbDXcQ53MlvBZeavncy9JvK1cgUbBF5Tu6Gq
qe3ktTJnRofvXmFA/Bo1OD1QQsoFqt61LZy3hgimZYKIuSQchBzZAxeGu0DGDVCLo66JxC4CHxUC
+U1KmF+wf3Yj01gOpolXXlCRJxen0feOM9y6oTkoU5xaLas2Fj2HpQTqyYAZZrRolP7sprqO9J7d
lxkyNUc9RBFD2VTLNRuIkNEeuEJQFek018fWu9ST56omxlGrtJNhBY+sn/RlV4yI/QKBGUi4CxiT
yHls86tS82iwzzcE40HeFt2X9AX0GWJ/upo4Ujg1Gz/3WRuwhiu65CebA2/heu1rHdkErWY5sLyx
nq83sXBzd9j2Nbp41nTLnHgSQ0+zgzDxtInYXGU5IkYq0EcoU80NW6K50DTzinyDCUaTMnsPSogG
r0yYsfKFBX1g356MmGzc2VE4khAUcfdEJ/Ka6O+2yL+akqvQbLwVm7oSER/6fDgdDs58rsv4pZ/Y
RDlyJA12MvYOQNHWmE7yPW00hmNgonPUfE9+kSwZSjp3LGUhst5Ebo0vAPk//bmum1MdC3amCKyJ
8fXU+DiUTnT0qG7MVPuNJ2WRBSV9i3hy/cldpdgY8Xdre8EkkqAktGepB49MuQVUY17kLCV2T86a
hFy9kue694ruq6gDsGt4mTbQKTacRRQQ7fBiSkHeX5/due+gC0/cD0Al+1DHdyMp4kpKr96CUEcz
FctP9B/ntAjPSLQ2Qe1VZFuX0RocZcpiil+E7RBTLL/HPSHmLHnJhZVo3Xkguyqx24QPq8V2Vem7
Ug+StSnpJCBmnBNMohblJ4JBas0C6dUwsvClRRPLXgRfxFDY6KQpj0o3wYzTOx9MJED1BtioR1Gy
f9E1jF419Y8orCeADdMycOIS9n6mL1KtWGEP1TCAa7hWiNRdWJP51dJzL0VBHAEGvbj26NTM564a
MS6w52gLNGbAj3fYsakoDG3Za6CJmHD9GFR/rQbjNtW5QkfK0J/A1sDILz3/3lLpHHgJCcprhDiG
dY9R264Y5b/GKrkIbtCrbNKeABWUK93shsWYvEr8J+hckaRkxK0uzAmUvf6aecXWbq3TUFcgfnLy
KgNP2/uEMcMl2bcdTrXJ6pKlDmhAEd64mXqSiEoofJZNQzTgS0tb77nC2u+Mxo+QyDzWFv6xjAG/
01Un68gRrN+cZazQIQIbNmHAglYVI5jAsH/JzBpfWC9mKSDroZJD8vYxzSSr3Jih0Y6xUS53hymK
VnJguxlG/IeKJeFWc77s2m23gSoZN+fv7qidC986NlX7CCETX6cx/cZJuUHQs2b6+EpgPVV+jWRV
IgoOwG3B1G2X5A4my9hRjGjKQ+4Wn5BsKAUVfwp1LvnOQ97typn/5LoWZsTeBRVlNNFr5kzQFGHj
dbIZntsi+N/sncdy5Ei6pV/l2uxRBsDhEGMzswitGUFNbmBUCa3hUE8/H7JVdZvdmXv3vSnLrKws
BhkI91+c851bEerhUldTw6i51x6xbZizB6ioqMhts2YBrac3ncEFGSzIjGf1d6WbzZolZGyS9lz4
DFiITYknhnKTEtNByFw+oWAle0AnerVs6CCbCqtIwhli+r+oml9HP+ZCMN4yL4/PAtDZfNmzHOdX
Oe/KjqPRWLQxKtYCm0ZX2cmKdfyxa7ruMDGYh3tDJpWFNWCnCz7ler0aslIsvF7pK7tk2khS2rSC
EfPZjIS+g8kCSHF3BhK0kXW/MgKeRs+NbiYXh1tHF+eRgOkjNxiLgoiExw56sKW7y0BZb3wq86Wu
BxunjHX8GPRx2nccsqit7A9hVnBJp4OKg7fYhRZfecY+i7ObX+ivwTSHERQ/UnxJrZ0NqMvez0Cb
aTjxUv7b0j34hn0fOM0Kofss7bhUJLgkRPoBO4i/PKWDJYdQ4UnwLip/LnbIQmGx97G3IPYP4QLQ
NLBjhCoG7TUYnFNnFu3Wa4cvtJFkJ4T4RXADgYUjagDlCpyzYjVCrVrBuUz7uj3EHeHnuI0WmBkY
gMBOWXfkQ6NuSF61EneGGSxb3XiKYg+UWpG/e0FwmCK80y6WYlmO9JzRlWQXcKWCyUBVbOIAucU0
Dj+2LK5JWbPpcQlodiQTkvRdYObYxGH1XlrqqGK2Ej4MoAUMsmMVWsTAWNNysPjsx4psBLMf1lEU
QyoeUuJNOa+Jj90mFj6mgNjxBdaUt6J0nki8DBYlXtBVgSFqUSZSLXzQiqSKf/q2vPMYaC8SWnUD
91msyze2KlRvE78Xx0hUr3Xdf/kt5modNQ6uvxxMRoxhDHLgW9xUn5ETWISZ0ngNyF5W6sOQ8WOn
18YCH/wLet+fGq9QS0vEgHkxeQmqiZ5ezQ6mZA3u7oJ7y+ScJkrmaez19VBlR0Sq124M+1UdNecq
6m99SoqY4LDRo5OfoPaOB9JY2lFe/ZTMxRbONTvCJ3LBH02ZwAg3UugdZX5KynhPSrbLKcK8q6dl
siruH0Tse9E449LLDH0/e+NK8+omzEt1T0sQCLd8gwK+fEUezRKPmo+6EltH0L/FZYWLFiDoQCJh
llX4edkvq6Hd6ZEbswywT/TxBUPm8mRHvr6OpUvPO5GRmHi/tG5b6+LWWf61g3N2L+I63Nu5/z1k
/hHH9fjmaipnDdAku8qN0E76MZAUYyB/2x/jtY0FJ+30VdORUGMO4aVJ1AsbMbkFdf7CjnxpJlpy
+C31c9gGH1xiTJjDGfvG5wPPJBRyChIUbODwE/AuY4FokS2VWOpKzyLmAEXZzau0XavXnxAJqjt6
+kXsNDZrzOx+jML03HTvkh/RkbL7VEXecM7jjdskIJ1665kqgCtOOo+tLBjcS5JVxvBXWs7wUvJC
MrwXhwhrVGYkTynK9xUMbOqMadh6bqPWFhXfFqk5uSg1Imhb1NkhLl5hVPaLiH4D9XFrr8v4PmN9
f8sxLtdexqoAcwbLJCiLcsD+EiMNEiXhasiF1doVcb6qND6zhldebBAMG70S/bKH3853FSJ+iQZo
c0VpbTzC/BbaCFir99r7FA9/ZpvUgTC3sVWB7qU+c9eFbls4IemxtVQ+UNOphXBxKuQDUgo2tysy
EqrjxIJkmaQu/+tmcA6NEKBlgMcsKcpAtbKGhu/3w6Ee3Xua/WVaBWJjEbANKnHHTobYDXG3YQbN
Ryae1FqMMfazySIGIO1sqNQAPIXT4d/LSkDcaDRqdPtPHbhVriaOKVOhRmrg6+ZzZnLCguiR4+RJ
5RBuh7avZt9pvRSV552A2n+0DePizu2eDRvrP02G9gAvAlpi5sBImN5EZupcBP5O+L63BQdGvK7Y
9MbQHM2Y8WjLpJqHi8/ygKbF8Px0K6lmVYopMPWy4pwYQcXagDeH3JR432KIW06eWta2JgDCudpj
DpBw4dfvKWqFq6qsbueM09EjOnPGnn7zG+OQgzohiFLI0zjYB9tDDhcnnEjU8sBLxx0HMU1knm4g
TF95uk5eQJ2CaIKcaxKlreDEniPG/8VOMLARlIz9d/tsgE9bzElKwsHwg/T/cUiGvVV5/tIM2M87
ytE3EKI/8jA71TVilOrgUOzarfghyWvWhmU/XT2+DYGQy0Xv5B+BrY2L3HPZdwD3W2C62EwC4cpk
GRsUL/0iNnjJccyszECHQyC0xeEObtzX+r3DVUYwFtlQnmYuSmt6b2rthx/ZLy8DT5JFDNGxtyLS
RzWX1f6Sz9u4qhyFFAV0adOEwR2lC8nQdYUbznDMvaxFdHBwlK2ioOnRS5Ov0ztucTDIwl3ajRNs
6O6ijQ7J4sG0oVoVyA0t/0EIAbjaTvaxX/FTN5nCT0o/OheKqfoWjvKztkpzY8HrPDR6rh9+/6pn
nbqtCnmJJgstCeuGc1kJe+fnnn4SonweGhYzVkT4h9LVQTPSmdeBIbIee//QmNNdy50NpG1cRvMP
yqBeaCLc/MVZZ2RJwFEJ9ZRwFbwDmt+9U3F0A8aQEVO/PkHzleyWvML7isMMPrrx2dfyUlAekzJP
LXpWJWRmvF/5gq9VL+A7bCr80pTV9StJk8NsQGbcrPvf2KWJ1gvkztIqAmHkU5pZbyN9jzSsZlXR
vG2JCIk9uEwZvBYRFu0BY4Srbj32CNqrUNsgCSBZxPUf1TjIbTbiSulq8Hg9qZ6tfRutRuwI2GLz
0peXGDKgWz6KKrwWY3lG7/pOZhGNbeiz400YtNic62lcEhlnMvZkaTVoBLb7aOKWUH1eIb3Qs03J
oR+tYt2WmHjERNJTOrPUEytcRcZIZGi683zxYoQlzamP24SZd4bKdkWa9Rxithkmj26n5rCLauso
4T3aRLgin7LkIpitKTA46HknhKp9cZ/a6qkr22gJ2pPFrKxNnvBg07Rw0UQf9YjlM6g8iA+9rQ6t
hJxr0wWYSe76MOBKEYbNF7V2Fqxl5AHEqxQ+WG+HDxDCtl/mxBesK2dvauymCRnwLn6dLesKY2M2
jrTN0vR4yeg12fAuKtRi4FggyI6DIpKZ7zxgUj7/iyKuHjGxEl2X+6+sNKiwca7IQq0rwNtZ88zK
lVxpUklhD9jL0svKZWpz3wduvE+cyN1x7cEnoqru9OJX4RN8QgHMwzL1B3jOAEvm7wVxQci9oB9d
o+z2VTght+xcpiWZOa6lauSit/RsKfDlEAYiyLHDb+TZ/dL0idfh05ctpe7j6FTWnSodgwUvfUaQ
NWunH/duX9D1yuquMtxDwjiYgTthyhT9xoFAYNzgJV2p8FJ1oYlQ5J3Ym3Lyrm4mUhKxsobhBpJC
La+nLcu88M6pj/4khyvjkLVdTq9cihT3XTAdy/n9to0mOttRTcCxjliWMbIiNYL5SBJmRwBHzaoN
lbG0WOEunCQlt4OdFqtIQCBCp/RzUGIdmwBlbjdaS9Xp0b5stfZMQX+yUJ1VQ4ZIOYdyo6u5RiuF
2PJmaqzzsczFY2k+FMzHg2Q8tD1bvyZFH2nlFMSk0uC28jiDJW8ZVkwmVPH4ihELH3sMb5VjeLSJ
Wgu98JHBJPmzFctmV+VLg/EjqBex0jzi4+0AWzBQOi0WcIWn+GILdWpjljUzX4O1rMYOcNcXYhn3
EPb8aAQ3x/grHz+jns6rcrphGU2zoVLwtQXLYsf09jIt36YIrVGqPBd1DOljQ+Mdy8asOJjBX+d5
hvbFefHdGGMhWTqeUC+Gsn+RNrSKw5ZwbxU8Vgb3feBbZ4eUjhwLwQp4xyWx/QjwXfiTEGaHqrJd
uFn1aZr6YXIVKW79cB6H8eTaLJpQvJXSO9Wet3fj/En3NizXT2Eb1YvSEOuyNXbKWnUCAVlJGca7
kmysr0637wfE6vHYr8qJt6a0yhc4qL+/spexpePDdQoOdlkz6IS+MRQGDAOSwcHQgESOD0HiXUp3
KpjC2ae+iy/WUL/hkW42ZVSurckiwXgi2VrZLNkY+BVAm7w8vQfR89X7fH+dLSBFOR4WW07LyD7g
WTq36tU1vHPDcpo6pCL7Gy2iM2EDqxoM5J3Cx18zB16UovzMvGwXOgN8Z0NceihiofzVyuZGbi/J
Wqa17wMKkQm5o59DGdKCFcnq0y7HdL8Qjnxvk1/kXzMuJiYFSR3zXegSDjRbRGhL3S/vAim3RVg/
6W4LaLlG3mDUq9Jn2uF3eCCVhlNNG/R1x/u7zMpxY/VvOsmEz6PdrBDnPCBgPhWRSf3B0LDOKRgi
graAjmBykP4ikgxHStO5zzIZrmqGdY78DHVz3TXx46BfS+RgHkodoN07r/tVFPF9A7bXcaKzFN5T
annmspva5cg4KEG6RFAYLyjiDmureyTrB1F3xwGmMUnWjBz6ELyRBUCSOUhlRhE1nfBWgxniPkaL
mXNmErWVhrc4js4s9B4doddnEWUHDHbgQWfNQIeocbjOPGXWfUSV+bUFrMBdmiYfaDGOD93Yf8lJ
XWAgPZVWTxmk5Y+OR8bOkDgP6YjmUK+rt6YRr30yPqQSZyIGPb4JKG6ITVmwRhS2kYlmKvFPIifh
QH7raJNCL1EHloprnXmClzOMdnQ1hyWwpJ/q/E6OxWfXhY+l7Z1j031yXQXvVrxjN48WbEavtj3d
Q9GgzaV7cy7FFH6YWnRLxWMrdBCrTALGT9dmIewkH1nEtU1gBPXCAn8+B7Vwf1LB6NWLdaA8nXZQ
YqSAW+G/b2ZggmlOV1HiDagBXhCzHdCuYMQXjTssNXv6aQyie/te1Zzwlka1i5Td/q7y8i4JgneY
W6vc1EFDZ+E6MMFyEcaIdX7tGv1nVLs4vNSiwdOwYyb1MmFYiEZc/rmXsQYk8hTj2qPmvbhWXZLw
Bf68FOrDNY4DCiKm/oJUkSLAB8irNTTwC7Zl3pRmYK/xnvuOCioMrc++y8QSYRYvnQNpwYI8dI3x
XBNalRXNiZafiVvi31XDK+vW7WjxTpn2jznJGj18ek2M4VAO5YAbe6eHzgNzhBeulyfisJlq8vOZ
tOBmLNl0FVQ6+keccg7rZXPKHKdlEtKvTNc6NSlLYEa9XkgiPPJuLcUigcbyarxYIAS0gAEL0whk
ngFsmzwnvFJkJFHWF5F6LxMFrqYNT63W0xxXWrXUu/qlVXQ2CZ4sMuMw1YAyJreggDrUhLRukPMz
2T1aRXRrAMIveVJIKgo/CqMkM4v5fI9vaQeoBm9rDw6rdqJvu5pB8vPmJi9/0hKRE8HzLKeRN7XQ
/teeTB8JVWez73bsg8MNR85R6e7HlDEvkTphL+24Qh/7LueUnin4CYbBXgFRLRc2TBO9w4XcVzzD
1Bi1ytaVxcSgLAjADcyGEiMs242j8e7GELM2NLSDaTCj8HruUYRbF8m5DagPE25b6YuyBUk0UKvB
8hjGKF7q7KGWXkQVnxkdx4CeJiSr2vwJqx2qwLq5M/qngPIO1UN10NJ0g63h0BCuE9v3nI4pE81H
RMFbOxza6+/f+YqFXJFhj65qmvtQIr93c6ZVExv8Fi1xMm3iOiApJSNhLij6ZNflhn9CTvaLZK5T
M5j1nnSBbhfLadcnDxDsa94gvV7bvVXAjWZoFYyduuF7ybXBIvgwx1kzYZCmPy0OUD94sobJZQpU
1Sf8UDDKrPQuMZuHMnXUrQ2qHxiFLj7pAvF6HryiVnsWfFw/o2ygnKx8tEMe15GoAsYbYwkjvuED
H/iZPCuGaCXgueO8dd+LHje3rbXF0eMlLRBRjjA/pvKuAgG9ShAYrW1jSrBwYN0lg+6aguyp6qNg
Z7XVWiqp0UxtzF/Zy5RzaiPFJ3o3r0H9030uE79pz30gm/Pk+t88HBWi2TA8Z7jmRVDeT94ADbAk
BjRSQM7s7Er1k2wSR3vETz9cceUM1zzkxK6y8SDT1jt1OqEGCFz58HX2nalJm/Rnr1u14/TqF6O5
9SbN3Nuwf4DPcj1LOExaVeufWsskHR7xj8UIfE8YkHMy/Rmh3K9tPZrtCmAtXCtBQTgzjtMKYQlv
qEVsqeHcq3aMtpTFdIUV/fDQBbvJmXwefDY3MFlmWbymPAv0mu4zOmQ1mbssSMF2iacq1+4kYKyJ
HbSHXqPPl4R9GMsceyU+C1e8eqrEo9VXaCRMo1s6zZSvS9L2kALLbJdEpkPSXkSuXqKSS9UmzAp6
tiD2kQu/2zuaa24rO4Ur6nfOMutrb6MCQb05atOuqGR4m42QS2E1akOZWAyGeuGFm6uRBJS9NcUb
KnqTCNskXBuWkRzpQZ9Hqsk9RntMZuFPH9EZg7rcQJeQaz+Sih8YClOz719UYdW38peYsA36pv1M
x57fZHchE3vLByF7nxNuopdOK/a2o6mLG3KA29DGgPJop5zp11KvYFEzx592TQydlMU/iCvDwq4d
MR9zLbX32FORIREv8ri6M3t16RqOHxgj+7FL7jh5AI5yRdpPyDQBuRVs1YV2HwXZulVJdIjwii7N
3L7YVUbeGB9GVDxxUpssvcDjiGQXWfLNN+IN8OgDSvZDpx0B6ZyCiEsMfUrAztBpmreg0e91KJsG
sUbI2y9ZGV9ne//kFPdNHT510n1Lc/O3+merNdOLTPbe+IgEMeHBoCu5ld6q5Nn2sAMuJpR5C72k
ZORdKTCEiYDhsUOKqsmqjntMe6GjXLVt+5brW6OTBE9kSbDCj78Uo/yCNYXCDFjzCByQ8qLFN2LY
V7OhWAtK1iUsHF6MnIwLM3/Q8+wDMARSqa56ynV36/GVgPRb15F8k3UdWBU8wBSbtwBlQ57gCYwL
KIF9HPAWWRnYKXiSFjOzvS+kAoEavtJXfbVT++wqy9nyOXv1RfANTuBVi1KNDYFDKNEkj405HAx9
HgLEjFAzMmQ6fdizH97jBvQZ7UAXQvT7WlWEFsXwQbmkikVUZsY90THPsxTJmy0MCSmjcDCXDNE/
StW+xSnWUiNkXMjjYEFxArGDobdi2rJyG+5DSaOKZq7YDX13qSjZ1oOnkeXXGPVO9gREmEPxmeTV
9VcwZeO9My9JU7A8ooKyn6f4GpsI3Jvp1osicjGKcoEspGCo4bEDxNRbuPvER1hck3YC4QJoAHPf
qGj1XYQveSmbpl8P2cR6szPhuAmfHDAymRGT/ViyXbVk1a0aNU4sygVCkzBaxJJKIzYrf9N1gfXY
0CbvJvjGOBdb65E5MQ+lxXYl4zrUUY9vQ6ByDOPBnk1lsnV6nYUs8vZVKEeWBh4vukC35UVsGKfe
OtrG3HxxzbC945V408QiEjro0m26fToO/SG1Lk6U58/48AD2ZeG41ygMqGZSsWawp+24uIfllPRX
7zE2ImMXe/7eUj1hqqgJ9nbBKDqDMMUJ8WC0bGyUZlvbGkpdEAMcAIvUPlTzP5LRYGHvaHe//xUr
AmtddIZiNl+qh9qIh2uQMUrnCwZD+Mxj2d6ILNyTXlVFjGFkQcaECbeknyQ+zXmFxvYUX62T9SuM
Qi6Ity3R3zGNWOnuFSRzNuDuG+4VcJIJqP0iRW/pB7scelWO4eOuYgNnjUF3biuC8UTsnXKEoheL
YbgEbbZjRbtpSRtcdElNoCdSbVvaQbhsKuXd6d034YrNTtmEncS66i/h/I+jrUr8BY17R4xGAZY2
H0+m0E9RPjnnSTRMsjE8hNq7CcFYJfqhRdxJ+QEZv0TysEYwC4WdD/e/KQj/NR2cQwv8/5LBLYs0
yj7+jD74y9/4u+5N/AFnHwqe6cy4gpmG/nfygfWHrQPUo/dg/MzN9HfygeHxlywEeADUaZMsgz/6
mwzO/cN2cX17zIot/qIr/jsyuH8FqEuUL7NSwNQhUVr2/K3+GXvgd12nks4GoN5INiCs6DiCmi6D
OGOe//Rjuf5FWPcfucquRYQV9X//D2nzov9FcGcIx4JaI3XpouNx/vmLcW2PGQq7ft/JkPFvOuc/
dmIJqfkwtq48jpN7cJTSjsM0vmYq/q6tFjgfkLnB654D0X5pU/yqAk2tCq7bfUCGgVlz/pZhRbzz
Qfe4gfSBlMXEEeiOcopaNKvTfGEhir4ORoQojrsM+sgTsXTTGtT3h2eXD6EEC6YbL0FMIacIpFiY
hnsN5itymC9L9Zdrs1+Y3KM996k/X6wy9CDU8erc7k0C6k/i6NVsgKEpQ8hFHTjXwBLWCrHBxK0t
zNxduPNFXnCjF1zsSXzz5osel8WIt2ofS+OFmCWETBj4YAm/tdQIOrWC3kxrBaBnooYIcengaubs
M+9dagy4axdDGx7Iz10V1CCGg6g+DWjd8j5oFmMMTdccjXXr6OmubaP9UJbOusq0Fq4ggGeVvdBT
IseA1E28G+F5jToRzITQqKsEmL7wRHAG+SG62NCgp5QhPek644Q5qlDHrEIZk1YuYsdN0KX1Ji7c
DvkhNcHoLWszDTcNfLI0WUuY8ixpdfTZVI68wm7NViumVrD7E3KaYKH31OtZP3QLJtIAlVlIgS08
pNFwaDn9kmCv+w6DwaDYjsDaTqgEwm0w3OToNtECrDQ7VG84egMnOTvgRZ/pzZMWegcmSC03ONAF
wIHGIxToX0EdziiijGEVP8lj3ujhCvMBWkDTnCWQx0JvmYaRqPhY4YfdzrmAfRlVW7OB7drp3VHD
ZrVmpbbLB9daggtH6E661n3tEHEM7D3BroSnmPnWU8ML2RcUUAtPG5Zx41YEj/fVQ4NHAqlZ7GyK
qVtWTWrh6+itW+ak2FUrjR3LeGWWxgNi9D8KARvGBX9kk0HxNdV3VeCzHPMVxZ8+3fNEr4GcPKbB
WO8yK/ukhB9xYIA/MPIJozzGwq7UGgZyDkv2vvfX7Ydm6GrF9ONm5gpQ9dg9AaXAIO0/xvGeHL1x
YdvQwRlWyiX97J3vNjgBJNNq4TNhrs3yY3JqYr9t5zWUZxx812yOcE+hp8eldcHbCM1oVq8P/Utn
8CGZGu4rHv3ckbS1+MYThxMBRSQgDJ91hv3ou+i6MNy8m5HYtlijF61l7ZSZfnp1sQ3iad+OzNuj
ny6P931RX9WUDCvc1VzrARunqVn0QUcenOqeFYOkogA4NInnScfya1vuUxU39+gsHc1ZyMHBYlRu
ulGs6Wq9BbMahp7C0NctFtdFxICrJLYvjeOHPEKN4eQ/nOXbUg5PTrKL05fWgxnhBVC60f/BtwgA
ruSXwNZ3fijvxojlXFayvizUd9Smu5I0Nw+t1oAjvURQt3dEym7pUFkCjaWefZsu4V/sGFhbM3o2
YG1kzg1U0oEyFK9oT9obDHfSoPoVnWUNmR0xVh70OxV9DMzdYHIDiiPcU9wZRgs8P2Lm75gf0sCV
Er0WWXEDYBqsUIAcML1SdsAAazIGvH5orhDqtgyDbbbN5dpGDYZ1m9bcO2gZjp85vKvyUAtrgwJ+
aX6ICkDGJEeiT4EmSD3QmP+on6ofcWJjKuXphP9R+eT4xg4uy1Rn/xWSXOFQmEM6TZd8komg1teI
cNqtbaovDUETNZ59V3TfTBu6vV0vpcjHOyGHHch3THQ6ikZXjdA1EM4Et7xPScSMDqQ+7FFsvKXu
8F1G3t6EzSbwEzYpO2M+UhBJ1k2pjkb0mnnxSZDzWxNxlMAlc6t4m+raHQ32lgnNXaLmd5EIShEc
OutB1NFn+iM1nlrmt7FQO7QnfWe8j3n2yqmIotWYHpo6OViaeZwK7xwRqONKBxiztsOHtckCJRYw
7X6RzXjMTNLm/YWNS6wIQI1koDBld2KE9uFgZGOmNe/Un+J23nupE4eQWoLT+jQ4EpMWTGGW2LdI
9FuiGj78HBtRIojQIlnda1fslFaOKNbkAl4bUe8G0W6qAJM6irAm9c/NBYTOMii6lW7EB71i9sgy
X3NS0DzRgx4aSNYTZAVD9aPLwqT+Odu0UCuwW+kym41AZTnsRf1L95qPvne2fVkujPEumM+EiPag
9fBd0XHIiyO6HVTFncsPv5qsL0paRFiN/dIM+vH3H3jdfeOfdTPYqTLcdYA6hiF4L7ky2lbeqol2
Nv6lsW5op+y9s5J3s/P3VVQ+ad63HbTuGiRCzJ4T+Ia8dtjU77EhqT1UGlxDmT8c2ASGi6Fx7GPh
Wi9glTCQ+RpUn4hMeRdUxsHC2rYYMbvthwSBNtql9KFwe6yeuKMsVdf7QLrmQfkMw0ajute5Vo46
tH+fjpcyXnKMVx/Kq3+ZsGFSyB0LYTFUc2HaaRxk2JWsBRGpxxFiImOd4F7TanEiFpawKbCFqn1E
gHdg85twzY08CuSKvxBkhwQmSfZJZDnH3tYcsjfYOUyB/o6x1HmUWbeLyuZ1IJ7hESnZJeGngaSi
fAgGf+ezY1j24qMaPJTshn35Xcv9m4n2/2OisfSWtk3h+p9T0c5F/ZMWzZ87gr//rb82BR41PO2A
5yLpwspAjf/3psDz/pCz+4US3xau7cyZS3/FodEUGPwtbDOW4eJncfmjfzQFGFhQ0uq6AKbmev8t
HJqYXTb/VKlDQKMjMC1mZwRJef9aqTdmEwe6q9u7ngSBtV1U02pQOGlFBKmR5N0Vfvx0LQN08Zno
O3B+stp5tdox8FMbiAiPEo1D3EeQ3VW+D+1aIfo1L0EuivNviWvpO8Wmqs3uhiiTmIug+dA6Fl2F
VbSnmi47NWpnx3cM2CtIKP6chhrL/46rRoIk+Q4LYLOlOef44W9fTTZKe1Y6DvgAX21Iaao2BPRu
cz3RnggIjxeBVW85SAnG0cEPy3qW7SEX3+rDMue17O04eshd1gsVMaprg3HfTbO3LBElWeAtq7kO
a1+EzP+kIexiqrHIPPFQRuN4FJWerXM/fo3dgL2Pb323DgSY0vuOcn3cmAQ/rZzxpUy1VVBmB2tO
cPCx/q2sLK6AqJhX4dyiKotfNIV3F6f70S+0YGs0aENS5rV3gdHFKLd6Bre6s3C8sH/MharXaJgY
XVf9nXQUmfN0KVRRqjkVg+MulDLsXTbXCfrAYLg1un5l4/BhS6i99wr2KsZ8yw02SAWKpRy0fG9i
ZliYcVXtqA6DtTGVq1r5H5GHFIwh5q3qSMZxwvbNLgVEF6+IGYkW7bqrEUEPpatAbLD+CNw8PTEQ
WSTIlY+jd5Do5k9OyH6cYdSdc8mSdNra48BapvQcdMFZeZZu+GIU2rkIDFwQEqdDa9A9+HEgltIg
DSANiGAWym8ZW3XQtNk6wLHIv/VO+zWNU7JV0VZO/bC1av3ZQT67keMylwagScA3DxEg64UvSCtM
gsK8Jz9gZ8HwveDySgDcj9HKqVqNQL00W6pZAVamEd6oKcB4xHNGvCLXuSOR1SRWzHMfPSdxkbyT
1ADzuiy3EwHbrG389ByF42qySDhiSkrVXGaEfFjNXVMl6Y7OlH13PEd601LDxAioZtv4a3B8Wqdq
OqtB7QQZO8epHSKM0QTdFKRtrBs704mLMG4xGZ2bXhJq71eGtR5qjdlUOVz9CX6yW3r+GmMW30fS
t2RR9fpCjey4m7a/88suPlujc2vxmLNy4IsoYHo58rkEhvbFBqe86ud1NJFvw/yxv2m5ni6FsKN1
0V+ZeHfoCpLiAo0pv4zqCB1s3VSkJhZC8zZFHbJHStW69EG3285grV1Hgk4X9eus39rJZNW09Z1n
j84XvoazlcT+cdTRmOQtDdCUEOtJ+4TdCcWyaTfnsdK/f29yBNFfRtfZ+1Hvg0vgXwdnujPierwa
PVGDdlK7exh89RTaTylckoYP4B6zLDbp2auF1nrZ9fJettEJfIxcHZzGAXUWlwvUjG+sUM6GN/0I
o/iyYyTK5DhzQL/UkGGQqYXGKioHRtCpXCd3cElxAWZRvQlV/BGU+MeU7C1IJtY+tSWByumLQiMA
otjOLszp3wbbeObJti6DnjxOcbvFhUOoN1MfLmrq57jlie+Uka7suNsmXvSOPL3a/PvK/i8ZWQVY
Uayf//mF/fxTf3zVapptrPsg//iKivmX6cd/nNKP7ufPF/lf/19/u8bFH5I73DUg/GJfZl73j2uc
G5696t+md7oNT/RvVFPzD4sb3GOEJ3V89dY/qKZYXA3BRwLmqW16v//o//yvr+F/Bj/FXwdszb/8
/s8DN2Omtf7zNW44nrTwt7o8rYbQseD+ebrHRr2swIBHhNtTkY9TcPXjCN2BeoJd/sre8Jm8l0ty
JnYMY4B7srp8NUbTzp1yRH/uOrHdr3FAb2MdwIpDQyMwrJHvRgXgfsIEF+FsASq5QWCxLKV5KEng
SbSCRqaAjtVCghvDlyrCnDZ47a6CtUZAAl5BslOG9yyZHiLXOAMzwXsjUbXgzei0B3QTpGXAENKq
6FaVxqFps4c2wAj5NMdas9S8RpV1i9j9lra/73vvtfRN1BGkvxKVXNzYOW0nejhoo/ua74qx1HHs
k3OGhx3rR9HJzeieYvOplO0Oe9eZDJA3QeR5NyH8jrroQIK7AKajWv+WVMNl9J17PE33KsgB7Jhb
l0wdv9ePhheD0CPBRsC3b9wrw9bHPDNX2nUU2P+b8MnT7Wdt8s7/l7DzWI5c2bLsDzXM4NCYhtaC
QT2BkUwmhEM79NfXQlabdb2a9IR2872bN5OMCMBxzt5rUbzaiB5ac4i22mZpXVb3FKBz7dcXPEdW
FGDYqPelr/ULHXsKA33tmxDBsQ73km2n3nWbSmJm8IY3NAmAy+INPcqT3qa/pdbdBn+6DXyLrefu
I5edp1Geq1R9koli97t1XPvAuueZac3n/JdEDrsWcbmyjHTh5RF2RF7+4txl7GRDhIH8iHXqkWTa
19AENqK27paWfikC6WnB9hMHgBTmWXfSl8RM9//jw/d/38b/8bbV/3cx2xGAJoXpkFdnYMyJ9z/f
to02tky3rHA/pO2xs+xnLwi+qB+s4eMuYUjahFpKKkDTWUUm6du269cUWw96j42iNwUDEqRUsJau
taouTTc8vDodeZrKSaG7JERG9HtjWpL4aRljFpptkE5Ek1xGD9hiPCn/QWjzZVSc8axhN9QpI9ty
W5CDX3cUAFYA+n58nITK8A/M9yCtm8W0KzWBbaQgkmu3w0qONmS2KnzJVP3UMLtMxvR9freMlnFW
jvtahc6vUAGHJGktzw2LuN7OFgUzgFFWFzPTH1XuvmXLOOZZXqDZ0MgYGsdhrM/DNMOcPOoefFel
Cb7D2epJvp5gZSQlIXbsQLJascxa0xvd9KvCsJ8DczzJOIfcka5jVDo2EyVwtfMLzWHpLw+m9yIf
l1nr3ysr30ns7LRrlx5Dp/lthRADpA27UcqMvlyZev3/ed1NIWbI8n8vDvZ/WBgIFgOGwSMHeWjH
Ae08P5b8fD3Fecg+Qfwfvy+p1o5RyMDAdb7DgEVu28b0E2C9idAJ96luNBywo2AuBBPj64b7QAnr
5MfyWnihesmdaVy6U0U6gyXCBdxXufRpsX33Ij56RTy+anIItoZjA1gdxvxtVIwnSvR81IPiR9PX
346RdJxn6ueyNTIy6W25JhpzABBibgOvazEMBsuxPGm6C9RJiZHcLswqKGVK79StYZBM5UK+ZAQr
hc5+r5mhAUO77byMKezkq6VbWbiT2/RmwGDl4QGVpe/+LRxDw4N4bJ32uQ6NmGk99Blx01ImprHl
380S5GtSQCSz+uLLywxGrE366+YNkHf/nM3N86Iul0pSTis9ir3SViuW4ygHteDFj9AV1M21IDIS
nuK5EdnQScgSDW5Znm2HzObPkbdsMMHM6vg65x2nmVymzG4WwOVummAc5sUx5OHa2RkjQBGrcaKV
5k5rq5qp+vTKKa2F7xDUuk2YOrsq/6LlT2inVxU6brdmlJxHK90nQl+CCNCa7DhQVR6SNEccJV6G
ZprYfzN+E2zKGXzYK/pjSKUq/ckLruWgXyZrX0T0BSbXcDhKtX+03Ea5ik2IiGEzwpEJQrq7rdUF
+OATDOW8C8wool41q8jwHdgbUJuke4v5ve3tfNA6JJgHid2MjX6mKAIKyv85NR/gsNZCDOMFOQu7
jMS+pi1p/ZrcgIAXV5HKWmQ6/44/FAdT1m8DmXae9HLAPp73prnjPqmRfZnD0dXlj5LhLQRWuhh8
dUsxvUk9CxYGycS2NBlo9vVHkLJpnx/P9JFeYlRPL62p4idzknJhUl1gnHlUUHqiLtmX1Ws9j9qt
zLbX9FpPcacITGPuTNhkl377YfaFBW/X32vKjvapzF+7YHTOgSFZ/3v9L1Dgre3GYlWo4RYT9sFU
FQIqdwitN/dWxCti32vVD/TmmX/WkHm9KHNXAUqmVYTlZqhaDwxz85U1atmPCV0FSZfRtU5+Yk5L
XctXwqdqrVrpABFIXdxhMZxoKjILnzhi3hrFydSbQ+g02yqtoLw+dx3RdLgh3OG9F/I+JmnhIqRV
mw+bwAbLoZMV4kk+AkNBExXdbPfhsCIH+00E3a9I+doHnlZWltMimyGE1SbFiazyUSu6Z67xP22x
NZ3ohM6BxR9iZ3pa76SxG58+4Tj50cbXA593p7GOyxPZNiKUGYVJiemQXNa3r8ErOw60SeCpkpg1
TF4f8t9pCgdDqK2ZU94P3fSbSEezrwVWxnWmTYQAgOTpWQ5MNdVP09j2/Kh0YskVl7Yl1vjuxqxj
0spboXptA2zVoLjbBSe0UcEJ0ajYY+jaF26unf590WKKr4oE8lb2UXhUAlUbhMHsMDrMHi0n0rcG
w+1dnkENFJwNYA7I7uET1638BJalao5F6PYbzwI7Z5EaWbdOUW6bOHszIucUqrh7pAK2sG4+upIj
lVR1NT+3Mhl2uRpWte1tA3Qiyw7U5pDTgcVNuufqv8fQxVuqjh8MLMZtUgoaviDNAhg/S7LW7SnJ
02+dDoBOe6jL+PGxthEYX/Qtvd/sQotXp95HEM/TLnE1S3D4FFOrcB8xm4JjI5r2WHOeW7rg95aI
6TmC/vvSwtp3Bvfoc8O9NJoG1qvXq4Wmct5dnnug6RBtR2H90pBF7OcabxX3uwWiDVL0tYYTPAJc
aubGtOxcI9hF1BC3nem9mkr/oQcdHSDyVZuwogQd7fQA6wufISDaM1ArJFzUZDaJ8ZyXyi9JvjtW
T7kqj4Jjn+Y80NPy4brPyinhNLxMjM48MjYyj9b85d8v//3TAPPMFTI8+HOF5d8X3Sin4zh/IU1L
scw7cqyZLXxkeOrJKU9BzTcax2a6pUHMSbAgMzS4FJGCyLp75VQjHc60J81xwrUB1CYYA14SOype
nUa98kTzl5L9LG56cZKgvoc9vz8oc8pFAd7LxnSuSeAoHD0BKybYYDcyDED+oCoahcnsz+zFu0mz
W9l5S7LKKi6uq/0Z1IMzEEpRl7pbY1X5Oouo4YxZ1e2mjioy78xDSyKVvd/YX/59mVJQVZwDd+h3
+SSPg1iWUzaTOiS4fj+Y5rkOCRyb47qdELML/Li9u4a5aI7toBcvgczkQkjjplf5eIyUD7BWrwGC
Q0Q+0CN+T1g/hxHeZm2gROFqH2ZHHtuJ8h3GsnDNe3BebOZcDqsRN1H0G6OEu/Odo1c1oFXh+aHx
VR/r1Dr74zjtE3eKSE5W4ZEbNxnPqD3FqRcu7LYZDsGQhptSz55SUHy3ONY/9bZlM0m35RABYnku
eq5DKafcArYneVArrtSZFTWlBA8dTtZqNfFiduy16LMNFtzpPOYGteCeaz9Z9XWQBb8tNaCLL8g0
JnZl/sRrLvlrdi7GEspvOvd2wdLo/YQVrufQM95hxXan3uc06YXDA6Akr0FryI0XNhQR5egsB3si
jNfl7KBUsgEHMW3igBwTGDux42P5zJgT1p4f2BgmiOylRXXj0ZEaP+HsnTcW7cpGOrehPExWQwSv
RBTeuJ+XP5QPL12T1b8UQnYD5B5Af6TFWCMZKx72rBO9EQLaYIGwm0m4FTT7N+G/GmLkQjtpCjAB
tqe9u67+B/Su+qFlcECbRHWwMo6GT2id3WezUqPS95zKdOqrc7qepN5dq3oP3UcmNrSy40uTDe8O
ABTiVWnAPxkdDMMypoPFaNkoAK1XSYMEKATcEbZe+eHnGLLYK2dflU0okyLnTzGUV3h42ewz3OlD
X70mcKWImjarogcJuyDevCoKb2AX7XDKINadekbxXjdFSIQQGruI0/JzzwwXkLWLD+1Nswf16gj+
DlXs9O86bb0FpYr6M0+6n6RIncckrde8lz9wc9P3JOTHlAEAevIylW9IzmknA3sAONvSRlI1cmHU
YhgROegY7l13nIv5NUPYfMVMUZ6mvnrhqZTHiSjeo0Mc7gk+5jOu7V3hKW74CzYQbzz4OBs1X8el
DwQoFDrgFK5AmT/K59zlv52yCj7lA80KrnoPy4x/owyfaplN18JC6WNxD2UfXOE1p+FZWIfAm/Za
4d4p0tA6ZGUtyOUI23vVNBXjwrJacAWM54e6vTM7+WPm9cUP41PTlk9kAcoV5+Ka/K6tb0Ke2QLe
pCFXn5VrB82ag1C5LFmC4hFCJb50fJ2PaMglf5QDFftK/c0NMUI2ZLtcz8mKGPwizIiLAxEosnKb
cz1oU/CFwLTGVy+irB20au9GhMWjhmlnXJXUQBgg4JT95jnL30wVA1KJjKxyGW4EkVzXTbZKR4fj
ieQZ35NUch0UZ5o9Rtue83gjUywVZoRvWmZP9pTd2jK8Z4XBvSRkLD11vLipbURc1aoLdNRj5XRc
weQBZA7jb++tsLpjP0nFQjbYgipdGBIEU+MpUN3D4d8vXD1+tSnMGJPecrmZHlaef5RJ/m+S4o0k
pKZqOzh0rjSLQHF184CVYa7d6Lj76PFVdrLzW+3XadHRsmvuZfbr2d9lQ2vNBJqDSTp/kuaP1QfP
GOlOQamX9HtPTGvpG7BliermnCMKWiXQmSjcUJZuYVK0dx5rgReB1fcM/QuYxms7pVfDER9Uiki8
l3NVrbjRLDj4k3oWzD7yMLxWQXCcwo9BJhs5pScPo05C9MgMeDwLBzqrLbSqJv1EQHm0jPrRGOod
qEomu3fOBA/l2taiDGzKpfmLNrg762a5XCMBxFpw4Mqd9NpHPsmfOA0J7L+H1QlbEXwPcayy7BC2
waemte6iM/LTALyQ/zyB5Zin5lrPbkyQhnK6lrb5lBTilMCiivhOebNtVI9lOuQmAk2zqwn4T/Hr
RAlyVNHdjs0rt3G7dW4x4A43jXYM8S/z35ft5AY0DT7jjcsWoRqGp4HFR6/EZv7JZG1GwjW8YQDe
oH2JwEbkDnTzKH3LyXkTEr9FcTujSd6K0jkBedg3nX0qefQMpbHsldoNbXSweWRDZwSvuAOnI2pe
BgTn8ySui1kv6VAgmA+wFrvoU0FWSgK9qe52dTcN+WgZ4NNLHYpH0tQvUU7pvAmfYnB2bTjcuAUf
kMwt7FF7zMyjBVaiYytHHs9JcrNDJ3NTSToa9XW08++ws/HQGqiF/033quIcJc0+ieyPqeuvmmvB
EWUs9EkT/QIYDYadSSV8ArAc0x3JZ7TmdOxFCuDd3QPxvs8uH/6WzNnMrRIen5LiYaTjm7yDQDhV
EFzTkKOoEgbfeRffZiSV1iiCXwDnUsaBrVVf8LNw+jxEHtoYbORuE+RUNoPPTvOe9TDYgRY9tgiH
W9IPph9fgMK+aLL/mgefdqhOSVpsijx/5yb40brq0+EvqQLDX/r2Y2xoBhpOs0Kr2K6MZnqicsJf
3Z7AgLQveLZ/Mq8/y8c8RewRKGVwugDD790qvGttekxMkFGlfCRMDIZ9F8YbnxmkzzIxnEuavKfx
EkJ9yu7scVadGx0d8HQOD4xh4W6jeKCCKSmmdK9U0nn8SM/GmG/syPyZRjqqHmbSxUDYO+2eHDt+
jmr/BjTxmwnK3k64j5juj6rdraq0g1XZR/thdfY6ZZImXYIt85+daJzjRWd+swj8SPg05kavFo+Q
P3Li/TSh/Z5nlvMY054Lq86ht3E5eDSAKm1hVGw+ne4Z+wPVtvYaRHyMQBAfJuuRVvV+ZPjb6clL
k2uvHfcDP5LfU1k+zSG5Wul3WWDZ5cI2T1Dl3IpmXcYh4aTZ1ObTDuDMpgJ4jTQ0DJ56Pr527RP4
gUHGAFj3+AMZks6/uTfLc+qdFJ/yf3+WQRCmL25j7dzniSw09wut4F/q5iEgAj7AMvBeldHsRMcG
WU4LkRTriPne1AcvImC+yxDY5LMScck0BFUNPBbYVO14YRndN4pN0EnhX+k1u5CryPxjMrgUxKb5
4jOXN2W1pm23gQZ3W/XRwBJL55kT6s6T0JM7/jKDIbnhuzXqXzKgMSNeHbNXp2kPjcpDzI+f+e4d
9kjF3LyTmLjCaF0U0Mc0gB4L3Z4gMTXe3RlPdSirpeI6NSbjUotSLh3Wx/x3RxlwB7SxCgn9zRN0
R0lQvuG7KE5JyyJBIW4N+ChoYX/L+DETH9pOXfI11PHHmO2jOtyCZ7vN31RAxXz+Ofv8q+DOdyG6
6/ja1jwYh/EPqA46heb45Wr9R1y7vybYB4eqJfnBrXDUBTT+sSNl4/Czi0fmB728xh4bAAPEgcOS
WRWPjM9Q5rnnIRTbUqjjNLkLnVenscN9MWo87Fs7m7vGOhflmzlm9FiJ5wXdI8+jS1wnd+XILWuM
i1eEZ55HTu5BNgQpu+QTeTgH5Le6j3dZZTy6IX2i23C0SmvNTHovuMnU3LLn2XDdEQudZWT5zEDv
uNiU4c7iQzePccGgGfCIA4tFZ8b/N+Q6u/R4J8Zkn5XhD3VQaNkvMRSeXe/n5tLRL15Q8bDHj8HW
ryWLlIXyeSfgX+cWLGGHyMShM2GJHXXrLEEA2qE/XbCmmAAJARrsWHGAeL5Ia7qsQk2dh8Y41RnB
j6bCyhXQ0XfgPuQ+E5jaKsEeet60RvXirzrN0YG4SG03aNZZz9o/JRXGN9kC6RonSG7xUG1QLDGN
0zr0qHHAvS8CK9YPDucoJZixp/u27qc14bnmyZqIC+NagGgzwBYeX0YmTtua3DHCZA0ktrR/ylay
7Z22+aQ0RqUEU1lPPRKTx0yVIVamBKdZGHyTNlq6hQ+a2SexZf7RGtAioYso3RVrP3PldxsHBtte
1W/qkuqpEqVzCSqyvW7K00UgjvyLLAXFHzPgwbQpdmrMw5/SEWsLhpaw0/Gj56GWumnYrDluN+va
BW5sRk12yzCbbILuQxtC7zZVzL6a3DOe7dD51umekCX55ArJ25+o2jaXnvsxsnCY/2eSMdj5dKaU
kHGjnY025J0fwEoPMrp1csaJYvHiB07ai0Zueiptpp22m/t06ydtbYrIebYyjjYxIR3bDq7AEenH
VFMFvR72FOfma88wdBTxzRNWtM7MlgZWpQukD+PR8CLKkm5yy8fQXad+TdOFYjdPu8ECTQZn4cy8
m+IZKyi5mwh+oMb0fNvCcAI3Ue5GcoKXvP6lgscrrL/4or/pgyCmDXTNnJz30jHEh8lYkF0gIHd4
T1r04eR1fSxzCWwAcGObmuew8P0Z570pi/ivCAZY2COoDEFMZ9FhXWK9AwGB5+cFmV3GwHzz/6bY
2RzCxVS/CXIT9svX2GvWykEZdQzDv6x3Cc/xHog9ZXGqPyMvoSTn9vx5br61+RgMjgFLtjc5Fup/
p5D3InBYfUb08bhboXqjKcxj6VNtThCYSBiHKWw7fyaEwh0wZSLWhUUjOIrf+gg/ZBwNPqHs1liZ
3xq3/mJs7ZemYr1miH6BGNEX8JNsikpj31FeD7RHULhcFjT1FHA8N+0aYITd4Dvg0MeGg2wSlo6Q
0oGngY4M3qWkLdoULt5YwBY9Qg2NTUjig7XoQNSl/ojdp9yj9/XXUwPkosLqBQTmhyzvBi4DhHU+
x4tRgPqL020z2Msm0l4arl+u9UJH7cgkft/48m3+3u2Jh+p4gPkadW8FcIcoeitbdTDy8OrUWQ+z
Y/pmCb2YWk5zYen+ZKVPfeHDrmXFdH16jp06p39brjKTZFEp9HMuXZ6X52c0U2iXspm4bfSpQXrk
vaRFrifDsjPJiUr/wPbkVhgzQFBnRMLUcaf05rcZjWuWefRIgffEFq7syb2MMvsuKxY7Au/0ZBUF
C7BiqZs01jIbk6EbqJWhrPe8pshWuC/10Obnzm74hJa7vPdZLi2ECUkYyp7g0A/dAIxpn7mMTzgs
kWR1F+ko3qcxwWWbfgVk6EFDRgc2WTz6h9W69/2Ln83llvGDYcu3tNx3+navTko+H+Dbc9tUIf+N
SkBPdDowJtorxyqQWk3HmMwYUFbaT4VrvwSGclfxbMLzKpx4/mzHG2ZPXoiZrmf6fNHt2aE32/Qq
8EMv3gXe9XNUIN9LZ+9eMhv4/v0S8grSutnPV8+mvtk/8S5me182e/zK2egXG7j9QAtnHzHDXjl7
/3K//K0Ni4YaWb9lW7GlNrvkT+QHxsm0nWhpC3s4JroDWXLkoSNV9lxG/luPXJSpw/cr5XZswLzZ
AR/VfwD/nJq8vOU6XCV6moaufv3ZZAhp79CwHBo7HIcBskP6VCeGoDcAVSmQ7H7PdIUyM2zxXUTT
f0XiJq99OpRIFB0O6yFz05nWPLCrKfbabFxM4MYviRMfBDJGGfuX0dX9Yz+yRqVbi+SuhHKEwZGd
PtPuVTubHanUc3nhTmZUPSpo4gh+x4TeGrPXjvCvhSAyJOLH8ak8jJqekhfDItm7zVF/r+D9m231
rLvdXgzcQGGH56sODaVXQtD2g/qmSXlTs6nSJXu+rDPi5hqg8MnHc+l2Z0qLkstNSZwY5aVJ/hFo
wsKbXZh+VJ6L2Y6ZoMkUsy/T/mfOdBPu1to9EpOPRtn7iIxqKxASonD97JBvWkg4B9qCTJv4BPuz
oZN887erXyMP/pIzOzw7E5sngjcCzPM3wJXU5y4qFb5Cf9yZDibQNvloVPgaCb/f0NFg5Dt4EE4+
DBSizuwSNXb2bBZtTRyjSYRsdLaOMuBbQdy7ujJ5wiryiaVALVqsSYXP42jbNtuk3snZZJqhNJ0f
hgRFyk3oSKa35d98tp8myxYVqq5YZEJ44guaVGpF7cJBnJqg+EkmCOsCc6M3u1W5YD1lyFaJH3z4
M8Vv8j/ckGIQ55WQJQxvZShQE30sL5nNrRYn6nJ6Y1TjsvhcObPjNRpT9BvmbzeIXY8EtjQv0sTD
OdCeVUhi+U5hVpVfAc/vJrBbJyU60840pmmFOiMC2u5ujXy6IyXMVyUiWhS3nw37lpjV7oCoVv9l
/8CSa/bXltzaxoaXgbTFYxIw2w1a6QsWqaZXmyuifF9Ey+CRddsEPa4tj46PD7WnJtRNxUfWUxcr
7D1aYUw0QE7YOuQU2lEZ2TBjzcFHbAZ+sEbLW5CYAfMJhkv45r5mccx7kCZbA7ob58kpgORkFLd4
PkVJh3jjTFSq8ABrYXOIs+yj8d49LMGzLbiF1Md8Uz7Hs0nY1ziWz47kdQt2gXELfV8+DsVsIC5H
FokxNHQWexa7I/ydI75ibzYXt7PD2CtBHrJCPEYdfmODMCtPxniQ/30JZg/y//tl6XSXxCC2Ajjr
w5oVGwQFmb9IsO3OlL4Y5Ipy111rIi+/nc5nEpBrf+vegSs3Xqp4oNU8UGsDPAHgMLkwk46Zp/gt
1QpsJEFMXc9TDs+jXXRQxXAh2Tx9ORXb4iE3ytfOI8AfFhxAQMA03Emy7jAUOZ1JwDW5lvS7uhVq
MU3SwHlcFJcWDZDplj0XJyu5agDKTl2JGjPIE/2ALevZHV1ja3GGZyXgPUblVgSp2DQoEsENztQ1
TNz0Jhr5rHqjvY09dwIReHR7EhVf45DDWU5MtzbCm3HE//Ia2hZ70pRjhW1Hf0CJ0VNWe2gemLXe
KfJvO9xkMYI86A34lohmlbN7KVt7mnbpunCbq7be2Dc+nx3VbVR0DLp5gytn4fLOD+sCJgdPIaU7
fnQEfRZ9ZHiLKugE1+f6h2TFz1RiscZY5/rQwxgZ7pyqATVvkQfQSyN5wXTbr+LRa29WmngbWtU3
r4TSRxQmRQBsFgP7lZxd/1D6245b1zYoOLpJ1d71Aa+2qQO98IZ2Df+KTzOLBq+V0z1OowiOhAaJ
qrN7SnwDkudiGk6e6w0ndgXczC1Fy73q8kPe9waR0gaxWFptuHP1O9cK4MxS0AOyJfNtXKFdSXXX
viJfQlw9UaPl2czclKr21qHgAJqBX7KdtH+m+DiyDoG2xr6fNb+lBXuMpsiGOxw/ed384bPSH3QO
/kP1h9c9eHLBSR1crVa0OmB1Wh7WcVdv8jPas4RYQKk/97KjIgivB6RXxzyYL6Bgu4s99NGJTeMl
fla5Zv/xGCGwBhnEvpcRivGooY5oEa6OWWl86W8WK12AV4kLijQZ71guC2SnvKcJOl1bWVmfIWCA
mETL2BKpTnqoIyO8STad1cHIPOPhwAhPXMYyyM2fRiwzlK9ACetJT74K5sqeak24MS2kGLlFAisL
9WlptbYxmyPse+MCKTL7LHu1XRlzy+DsEMb9XzZt+lOmGa9BWncfCe7qZcUH+iFM8zBVcGYAJPHo
nRX5LrdY6g2J0nawI8iBmwp3UKyuBirXNQ7oAm0zDcHIMKe3MKa0igqg+S5buHKhMkD2BNegBgHF
3kjIv7HFoMaa/LU5mpSlJhkzKSLJK0tiHV0nTpNes97UrW4bVn51pwv51FU6A97pXKTIPiN8yXvN
KWnJ1jPcvYOQZoJKI3YxLc0w7Ckj2O65nxp7RSiKC/k4GpvM4qXltB5szanWl7FmBOexre2Ncjnd
6prIqkUPrqobiv6F3xAvJGcly2i2oGz1g87Lsx8dH660q4a5AQ2WpuBWIdx5VKSwQlRZvxRcs7YF
EKC9I+EfW37xMc1vcnqcy9Yf0u/W+ArcJHrTCjwEZUOkwXK+vSpgeZHUlzG3qwv4oU8jstO9iANo
gzL0n5pwnCg1UwEU3ehx1zBmBmLYMqACPZX3tQH5S8R0cMfwVjRaCjMFHIMNn3jOWthxYv54+o38
dQwAohH2cbR7OGP2vIcknQO0yR+2usqtI8yStd3Yzakzo+S5ceG1xSCSj7HWn2nrmscBVfhKH9/L
mqf+yAt+gTL89XVD24az0F7PGUY64bW3Wu6Y3OKyUjlbmpQbxFvBumoztp7qTwv0x2qdet02Zboc
cu9AQQeddkFGy6EUi4B6SShy4L0ILp34S5mV67xsbGZU+h1r1b4G/r7IBu6rjZs9BI9LMf1Qe8wf
NmzuRex0ATl7TL3or5ZB+awM88p87t1NuGlV/VcZxuy9nA/I6XsCoIpUPXG3ah7C4D4izAGe2S8C
E+E3ob/RBc2bd3byqFlbeaNZ3ZC5NguAwcSuMorQrRGuoiwgVuTybhU93tGZSmkHVAFGzvfhYJhH
25ZniL5vHj+4c9DT4+hUEKyzOVoBeZOenpS7ZpZj61VKpmeEbMGDE5tzM0uOHKcXEWfftV8Y/DlT
U+3Cpn2OKT8obhc/jeX91lzbITARXNJ0x37qIaxKZZ1DG757HETnptO9PTSSjJEGncredGndJBfN
s4KDPjPOKj3qN/lI9cSkCLNpvwcaU1/gr9km4Z442KbjPUylXiWPjNRi2VtynQG6Dp2M0+ogHkbQ
oHJlTrUdTe7UvHtgo2JnOZO+KlHS0syOBP08xg73ETkGhCjL3qSpLDcFL8SKxb/GpFjuS2Och+dh
/xxmPm3/uvSuNneqLRU+j3dqVENtSwYA7ml8qevMW/WWWCoVaAdpF+KFXtXWhJH6SYQw2oBlgcKE
/8SvxvDcs/FZ19yBAcMF8b1hQHevszZdB0PkrbI2Ytc0fZkiZCOvBpieQ6bYoKLFTQSoNml1I/iB
mMe/Pv8yvcS9DUw9dcTDiSXWEFcLHLqiOjoY45SPUAwg9qWy+CAJZ+PYbDsJZyUoVYtd5at22xhZ
ux+zZFc5DdGYumb2UmRr3JnjoXIIAcokIz3NTT8dgmjHZZedYaS+5VTGOyurQE7n+VZrPZDzpsa2
ewrh0pA+GprauibUybSA41rfaQMT+oEf15BtGDr/9qU2Heyy3uu5mZ4Sh9xEquXF2k0MY8Pqbyvq
PDs6YJGW0rTAKhcMU6KARUrA+vpknQ2dPIBWoFf1W9uHZ8qQm9/8HAZRfJaAcomDMj+ioc1Jrp2G
/TRC3TVJ2hWC/ZUbQl7xqvBJTDihMGE+6RXMZsGTG/Efy1jxcLVNbCuDWs2j28jrs7A9Xe7NpOSZ
07DFY8S0BD6hjBxO9GCF1FB6P3XDGnSgQB4NRr3qnI5RWupGJ+KX/ZLuvCB/Mu2gDWFDirpTU+Q1
EhTYBm5nuEcVk2AHr/kUOJb3FNu9/+QnIOYCztKD9cE7eR9a3rDJif4tWkPUF10vHqwkupMjOBB3
GrycvlhJ9O/Lnosdl/bsUFpFdo4A4C0lB6z1EFrOufJUeIzpMRcq+0KzZu4qQy5dDxRH5ZfJEWzI
Ao0oyJ+GKxrWeI6JFc2z0jXfkL0Ml8EqeJwqNRQvHZP3xm6vVVNiGpYZuAOM6lAr4hLItKelr2Xf
VzvNP6kJsuzUwGeVRnVuJoNjSQ/Rg+nXnN32wyuQ4INf09KRBkH+IgLvB5gMCDhZk4XlNQCCI/Ok
R298KMpDX3GKzU21zzjDbtC+0KjW1LE00kMRRNMxcdu/OmstrrLE2FIloP8DKhqnwuBd7wKvhkm4
c7sCwulkMM3hUUROdfjiFE50qCJGcW7pDHv8RSi7MtWxvUvxAqlsM3ctWfZb43OXleR9S2NeIU0P
nkr3JPX5C3SSSO/Ubdu+9g/o3gt6ZpO2S4ZoZYhWfRqfEpTrQWA8l7bxynQxXbc98O4gZCdpjESP
0fLedOtM2ulW+yFmMjcBgQtymGu3LuCtudWe+LZWNc0dm2C9g9L0E7eM3d1pGO51U796euK9+A6P
J2qISYiDJ7qFdUUlLELHSd98T3I0gTLClX5e2wc4jO0YSKnFRgnPckFUhmZdI7MzI44Ah+CRpI6+
JVC1QTYqGGOuAD3TJ7Ape45dupWJe04DszqKZhRwX6HGOkZuncY+/pcgsgFnxac8dD+y8YfbVrPL
m4GwLysguNPAtUiAOGvXL8JVzbhnW8fdTg2qXQVVK1cVEbrJr6lmQZNkOUpqqVYXD+d1UA368r/Y
O68tV5Usi34RNfAEr/Je6c15YaTFu4DAfX1P8tyqunW72r33i4akTDmEIPbea80V4T94VHZiLKkZ
znnTNqyt/DctwBIwYZypLOsTfG8EOioOt3QtALQNJLoVClAdMxy9IvS9BaeZZ++dZsGvKN2PXAvl
Ylnn+oPTgP9HAfTmZ/abNOeVGuyEqRjWWdUfANRMer436RmXQ449bo4txSz6mKMesu1sN7RQosIx
eyrOU6ZXx9w2Dz1uBCvr330Fo9sJWyzh8YfqtU8Z0JYZNe+R4Cm6en2+zAvFQMWU+clqsMVActz5
tnpQp1Di8etqD7peHa21oUMzKkeaJ0ZNtVqSROlRwU4mRw1isZ4CSvGlQoKzZ9ucDE4B2OLrgzEA
okvq8lLG8s4Xtdp14fBK/+DchqxoZhyicMsBtg8OYbigZXITGc6jo9u0D1rS5mgKBysY7tKp7rCp
LJTLz30sZbEmYG4Xl5QTiCo7DETX2iC1KbAhhquW0LzgS2jsHdTPXRvAqWgjY5kZyc6U7zoU+U3U
Jg6+Dpt82i6v1yhbO3OqaJL0L32JmZ+VzEsFQfDcIxQLG5Kl9MpmcyYlEP9qPBdlkR2IrtoVXrQq
BhleUjR/pYKhCevOW1rUO9tQKkB8VfygNNHsjdHaJeCnN1GBQ9+L/F2iNR8yGcK9lwVyF4aDQnOg
SQYfXEx6Tdx8NU9A1E2oyV0U8HuctFI+TnP4QZSWyfbnJvmaxUY3oLWUtXLWCcEkq5F2il7W6L8J
xdV95wzX2yN2XuOMimu7tdJ4rxndMdPaj9bps4WitcFPBiozDPRjq2dQ32v/9ueilVq9iybW7cM/
7kNt5DDEK8HZ/eM+20OyNjbTuK/IRDr6PiB/Cjx1iFxbHfo+6ug5cFO6FDu6NuqHmKDWHJ1I0Acb
I92E9xaV7MrVPdLomLHaqaEOVWJJ2IUNwffuL0QfFxKlgTPq/bozfQIRQm+jpDgUM0lQkSq4TOC4
1g1klIaRcRiRBpd9xQ5W3Q4Fll3lBOQE8T22YkAPDfIkDjaZ+dQEYYytpGH84RRLQZxCmMLVpatz
w5ICSGf7ovT8xOgOXZjxy0NnB9dW7ACw3Nax+VKE8ZUNjVDF6DageY5lR0VPC/gxvrg6yOMmuFcJ
DCePOFw/0q8KVTNmHOiIrGF2/tz2AqyUokFfipTYlDFBqRTb5aMm5B0sjA+HrMC09X6xaIEW49rP
du9ES79wQjTuaLmdtj6C/ZSH3EtW1vAtZnFYvAxDtENx730nM2nOVBqDROiWbayrrSK+gK//OkYT
7tyaopp45aPfMGRmX/FBxzQcna1rPaXnPpk7FAE1aOKdstlG4LqYiFP6+oO1jqnvHYcZQarxtofK
PQRTTAIS3pZMHw6sYWtS1eSlnyxyBT2dZjqpVLjG4y5eUmHFa5W4NNftn/+qmxZgllqbbK29yeK+
rLfSC13MyabcElQDmSu5MUbWhbPAVKQr3hTxmbFSaxrPhANqCBpn6Tw9/NWU1Fc3qopN47brvhbn
IeE7mqISatNIZSSKu/n30ndqOxVqQIPW+gvKT+wHfnmOfSq5abJeSamrgZWyZNRGr/6UvrmhsRW8
tr6AfuCE8mx3Bmgsv0UWRfbUy6w4+fnX0dTf29JMH/WeLPK2HCKizclUIwiHLaf6CgmFaDYtwNxF
57jqTnc4eOVuANtmyrs7uyu9G22ehHapv3JnSXhYD/K9Mg8Q4LbCnNy7qKgfDNoiFKj6efKQZdjD
8D06jCoYlV8nmh9R77VgMsHpGJ50UKnRTYkauSsyOz/+XPhm6rHP/1wS14OY9/c9//wPcJb5sTXN
tdMFYtfro4va1IGJtPiXx/48wz8f9ftv/VALAJt5nMzexz9e5ucJ//mfv9/Gn176j5cg5O/3W5RV
0e2CLoM8AZGuVE//74L+37mggWLjo/yvXdCv6uOtJcz3X+zOvx/0h91ZeKBJYBVyOOPS+Rdqif43
W3ct0q5d2/kDaPJ3u7MB60QAEWGBK2wMycBT/k4t8f9mOrrp4HTmrzyB+X9BGTr2X/iCDkZvw7YB
KPy4pw1z/vuf7INdEio9KG24PpVZHZpBeZuEyubSGgZwBd+JL80Et7yTsX/OSFRlqdjgYo0rjj6g
BM5Zrrdb6NXtuRLGsCXkm3HeMBjb1Ozjs1cpZzultX/ybQwIU6vsUwTyYKe14cTsRGY7zc0VAQhZ
tRNWWp2AIjQ7kSM+Sf162BUj/qNeWgYc7sw9OrJ1doXojWOf6f5Op29xbFJO3Iz65LEr25zlYpAf
QXPVzMswfWXkp+6lwcBbb7tpz8/dPhSYcfewOmj+aa637yOjO4CiCw+pR2/WQ193mIgAPPhGC3LW
9iPU8aE6lFPr70uMiweRkRwxIWM/CL3X92VuM+lKmn4/OV14DAEB7vvRzY76CHFRjnp91AEX7vvG
V0c9ROXTWLF+xB7v7roodI6DUCYNIsMH8DSMO5s0phNJa2qn20Fx6vWk3sHUaGftHKVz3Q+n3kUh
VVS6ecI3G2y9JCFFArPYVsun6IyZlkOgn+fnMnXHrdZ0knwHjWM5fNiz3wb1NnZbExN3U2wnRfoD
i89ka40ivEBc0TZS0/ML+DaxkeTHXXRD2BuJ0fqSUb1vOtczL0MyDBtTKXFp2lBt7MmKruB/602i
muLairJgBtG2VyeB+RyUKYrAsgs3hZvbxA7PcUxxGFwN6A9rretT4mekudbiqL6R8Z1my3pHrz9F
yuOrlyZEZ6MXRAnbQhE2NLBwme+PtczeV046/r6ZGNgC0zDyiTXLvKfC/eRE371EqjUOg9OHv/8r
tCS4bNmLY9nL6oXl8PxU1dDoxwYChUjEc99k7AdzF/bn2u+LpE02HoXGzy0wPn/88a//9u8e+m/u
+3lYNahgzb701BSHGr/rUWPGrgZ8niW04jVCeR/rQCkvXTzJC62/cpHJoSVGlGzdWo0kQdjjOY5v
sBakF132yRWS/tOQpcaeQN+1C8gUbgwbNInRCGe+xYhSEfxjh0CvmZmZ2z6YxnWbMrfQetn8oEJu
qG5JOhW6sc4HmGAsD0hgyfyQ4YAnSFipCUepoChcirjW14p9dGnX5DJgiqGdlA9n7RFEdHbJ2/7Z
zoubLOJrsstqkYER3htJjEh4NAmpsVziaqYCicTAUi+VEaaR2EUsEhKWaA80njjasG+BhDkE1rRN
GnxldoeLO4RMQxyFmx61onrubKWfGMmC963afAGBrb1SX2QQy7J2Y9hSXc0wgpBH5C4t3g6lmOa/
EQyMZ4NwiSb7jGA8b2LEGwerkkvdL8TVK3R9FeYx2S01LVaWToB3nIRpBJFSsmzgvnYxQV0FWY9+
7p7dtEhX0iX6oXZEcwz5TDtamh4KHIs2id3cxFXarY0Ur72fIoSZUI0cRTDBPIz8syVxIDi6AaGe
JuJ+DIz7cjDxg0xjc2wMF+PUgDvMK4mSdaaO4RbI8XMaNzaKg5Rmsp5VFydT3TGBcu/DeZtjSIJk
jfV1m+Xtk97b8tRpStIl4JqQGvmGCyP3onMYZfFZpBYh4ijDbJX4UFn6taib6pR4RnXK5gt+9QRd
qsBdpTUTyRXO6npPUOaxm32W5PFpy4F8auQZpjjHXTFNiBcdBOydOXtGaOACPnWYhzjuudT9ai9s
dWsmUl10kx712LKunW+NcauvU6bCS6Ko8pu+VXjTkgZyZ1cfct36RdhHemfYYK7SxPZXymYQVoKc
OUgBjbfJOewzloeyo+nlim5HvNeFo69kBQKgglOznQww5nlqmueJhJRNExHZGzfGRx54zm6cuidO
UQUI1wglSwmQOteivagn59lprI0nOua9geuthGbEr3Y7VwbAf66pHfu36CgfPduE1CTjObUcP65U
trmh0ihemHR+sTJumOIZ4AAzODYc5R9C8OzPQrwDR9mzqPNe+zg4mJ05HiZyXRvbM2hlM0nK/cy4
dQnZIyrCgVU7ZCip5cTsMVlrE3IjClbULJNvHbWaiBDDihsEelp3SKayPzQ2IQrrn9ulyBGx/lyN
5j/9XDPY35ZY/at9p5z09HNhQz44tQyYt8R53jNehhMKbgg91WyWqfgGL0ZqFfu0ToqDQDwmjIxB
ld0xPCAR0VuOMUQj33VCwZwwzo50wjCw61ZzdlBkXj2bTa9XpDEEgAvXtMlwTiKfOvRMQ+5xKb5G
+G7eDNVjS8fwddXUqC7sXNnyZw7reupRS0YMXeihDj2ziPXP/Y7DlNzL5WtSh+k20JJkBwtheJ5G
YrLnAS5MGZRUdqEfi2ig2Jny78ob2rciG1HkTY53dRBdnkOb+ImfB6CtuMH94T5IPaIzZmmUKfMT
Tf3esN3uV25DzZQitliFR92TXqb7n7+XKKFWTUaATSy66haUDRt+fmAUIYTr4sy+0XPpnfoqF79f
qVH90e8TD8WgHe+BiZa4spDFpfc/j8tcG0993aDZ77z2cXSr8882sjSoFq6bZrTm9ebGn8PWfz4S
3lRCyRwwWEhfMX8VGL9+nknp9tb0Qv8p62hEiYlCzFJW+Muxf78SM4cBQnoY0d5O2gdQG3c/r+RK
IZeu7QZnJ6r6a6gm+/dHSsbmAxbY8P/kxP8dR90y0ZL+dwXIw1v+prK4evsXdOIfD/s7cQlAEtGo
DmREn6oCfM4/iEuGroNH1HXP122ditRi9f/3EsT7GzgRE+Y4iwQfcjdckT9KENP8m6nzVL7uABzz
hG/8X0oQcyaY/xlggu6A92ALjoqQa4T7F+CS1yodKUtJsiHLJDo2hMDJJLmdJvd5ytH70/tk99XN
kQTLHDU/g1hZjfvY5FSF5e/drlHEF+WXTUbeqtLIyPFoUzhZcs3jVZFVH8oi1y6RW2A/T0aGJWus
0Xkr7fVPW/7fMXggV/2nD+LqFtWUQTblfyaxhPnk5a4a9nJydrlPpgCO6s3EKB5HoX7TOBctZS5M
WOc75+nnynfP0NsfqzB9ZcST6ORL2MZTLHQyRkiGiZgeLv6Htwgj869v0YSD/1NYgsr8K7reykRi
BUY27OHyXNu9r7yPuPcR2aOUKGF0+15GDJSwPhMrZCD3P2wh86+sGr5qU+iY2yleHYd5EG/vT8Um
DBErMTUMhsH8Oq0PRNiqnC0+UNre6LuYgbdHU+vGpRAEpKcEf45l9ouz+k2DA1Tra5DvZjk36ntk
0cl9LoyvuM46gq9QeFCFo1CKYGT895sNKuhfv1vX8NhFHc5GlNBAyOZP9qd3nswyiAGtzT4yxpvR
MB9DBlKe+zVGnnehkbdTDvAKqRvmtiEvmW4m1GcZP6rSufXDubMzZHQoreaQ2BKqiS/jjTcf3hFS
EghmB8OxRjC5ZtrChApu4Z3DmVAZrcQ46A2XEqeJ10VQwADoHTRUMKKK5Vm3LLTQNiyDIWtX2owJ
b7xxXCW1TXjqfGZP5tN/mVndARv4o5m7+Y5eRHyxfi76+EmLVjV8sJNJAuwJqeaXSfNvEyH8W/Mz
tO89RfwkOa1ibcb9rkWJd29IlpR+R5YwnXHzJDTQXoFBqEpjAE4K2EqtObRHNwsQEIdjuJmYYe58
1D8H4jeQNlJxY4XT+hA3SkPprHeMeH6u/lwAcSSmsxuGtRkxStSi4o8LNWBSjXPivpyCDurPRd5L
xiWaGA6lNz7pGinfLDW9Yxdr3rFtBZaLn9tx7e2oTRZ6bjnbHsU0ft8MtGGAIuj0c42EsYEUl+ij
Sxu/JKuror82XzCJrpYjG2xJ9MMGoKyEYJXIg102XBsS4g9Sb58jNSS0foNWAyTjfMHqqMjgtuvc
FngXQDqzuA57PHKxcwwq6Rx/ro0cU1DfhHQQczqaGCe9owv7+08XP/f1l9J2GUxhBG2zGlhLWclT
qM+6aNvSasAs3LaF8YtMaHNbanF7dov6rbJrDzhNQ4sG4Tu4FQUJq40JT3Gb/uIzn1ypnHdFgGe9
R53y7PZWcBXzBRtsXsJZ1KJjE1z5OghKxsi0IvNpOEu6Hydh1DtRGMUNLY5+60cEjnrkHVNIz3fS
aiAFKm82gaDtLaNUQ6lsJOSQZvScm9i+nfRxuG0fHBvaEwmi/bI2x/4u7HMQuGmPHtbL+7sS4LXf
2vG1GBVNKje+QTWDtAL62kobaqT1g4WGUYIdl0ieWQbSpm2Hbt2GRfNcxcUw+7iSmwl0HXCacURe
Uxw1b2A1u5gSjrihg0j00uGUv2sJJccNVLjJoZWeBe5+CJif2XLTjuK1iRtnMaIpXMu638D74FxT
1ARb4i5c9jmDDo3zFSsqG08cImHdwp0Soguvs4fIRn3WcuzDgNXs2s64cWXFBg3N98lxXuKJydok
kaJ5kQQuZL7nsXVwzOITEb5F1mX4nNjag84YfMp2JVOpRWnB7Pfr+i105gxkiEqMcpeeV31nxHTb
8zdlePa668N1CbADXCuw8aL1aHOwbaMpf+ns0KQq8r7zGPlzVndfnuxfyng9ZX20ViGz8xwTZFkB
Me5wR1MPGGab7iyn00kZsxceEPO1BIWzN+QI+LhRZ71vvnoLazI/gDdFOsXSzEoKgJA+e/MpkcGQ
L1QvRQj5iCFUFjLXjgKzIA/dv8GoCT9W4WAxH5hrFpzKzUNc8duB9NuRxuVmGzPDfgfB6hNIU7pI
GC7r0jgL1IkzGx8XhnMIA/jJ2kS8UZKF8OWiS2hO31U5YFPu2u/Kre7A8AL97j5bjVm9Ti7aggTQ
PCTYV4caXkYAWZUefuSjfMoqzJmtsBeFnerrBkfMKuTNIKwz1mAGwmUwVvVK+RPioBJpllYDd0+I
ggN6zmFSNWepWRecRusCNxkj8vY1pFfmxJ3cQZUmGwoDMmwxL2I0L9YAtqaVZsZUFX18wpDyPqJQ
2zg5nqUCC8S2j+pn6WhzwHVPgnEqHpKwJbI1GDmsmYEkqmqeNBrEKJvJnXKdFY3BpW+JamN6qIoD
aW7cgsQDI2HES64YQoMIrb5UyZ4ikmR1zXotwhaipAULguXZrS1O1YB3z7ZpSmU2XZKw/fAjBGEi
Y8cydHdVq3ct0QkXVeKQp6m1z8LtZOGuz+jtjYYPrk9pat3hT+rd8tmQCK0tTdybYlbnZ1CnFDSy
WMpTQ39noXPur0uUYXO8mD2B+6EXE7IJuhineCo2mgZdMBX2e6rH60TGCF/49jNcRWDK+Dga1IcA
a8sBcNRR2fGnQfp0DnBkafTuV1MNz15V1IjOiMsArsBJZ/Dupg7CI0lRWhfeWn5XLZIGPtRIcIWX
+I9BNkvso/CJczmJHUSkpxEEQM3jLEnTjqaUR/x5H387TXEhQ2aHaVNf6UCrF9iPrmHVg2wTPoEI
fMCGsS6/3uFoWjAqbdAMxNgGxXch+y9YbJ367GM/Bc/dnRGFvCHkYOHq5oiKPsDR3GNIfRyO4lux
5FigCyfGVPSnKsY3UdtVtIwI+25IPuND0gzgCI+lUK1dw/rYDGq8deyCGOBJVihr8jWquWk1Yngr
Uk1fJBDA2/iNwdKA36jwV4gDgVnU92kMFbIdyD6s6wQBqrYyVUm4vNJvvQjDZeb129IZPmjRGy4W
IGQpn0mAdKJU7c4WLjIBla/6KQE2mbOA17pyFQz52uU0tqwt1BOpa2ISS159e7ymmk/GubwpHTZq
pzFeNlGNe4YFPn3Cy4ZqmlGbOmoO8BvGKIwK05VrxQDDpvoYQj1YpxXzNURYQ+2+eEN8jGT24BnG
tY8jolLzh7GMr4KwDjAtBMQV/b2uNI4iqRuvOj/d9vUsDoFznX07qnxPSn9dZcZr6068Xd98GhLt
KuNp30U5z+b3xGbSBhwc2qs0BdfuRLev1QzSZkJErErwTYQaKUWZomM2DByHofYM9UfEKhY7RC4Q
aBArUpX2Lmr7S9IXV8NRPS5T0p/YllE6nsdmRvik6FZhSN2ktcFPJXQ+dLuEiNptych9mtf36QTF
o+zdi+GmwBF84wwU7Hm0PBfqBeDlORAl/aUb+dWpq/tEevnS1aNwNYn6TmeHdHpMnOiBx7Sb+8Ic
iDX9MOiYZOeaQc7EHkRnaMJRyiZhv3YchDWNa13czqOKANS2MGooBklmoNT3H1yHpZkJiAFvMAJc
g5+bjyaAAxBzFrzwsXpH/iEBVjk7FNL9ovBSoBX+L0GFiG4u0tkLrcesGtm/kbzgijZ3bWgV21IN
r8h6NsOY6asemNBS0NYbIfEmLa0KLfJmIThjEiLukzEFOyGRe5Ia6i1Dt0RH4ywrN2V9LjDs0yk/
xSnNXhF9/jycMJ8N8DMqJDyMK4s4Yo/sjTwGujPYDT/77CUccM0oDGZt6e7GuMGfNt6VhsE5r4WJ
FJduuXJZ3C1sVvoLX8xmoDieluklL9YJ4l4t9bt1T42xMjNyfNrCWw7Y/GjttrtsguxPrIajf0dE
fDKzchB6LlnPY4owCnultYDO1sFMOnA7E4GW1z/Q9F8MDvJJM31Oc9CQFZLEpS/oFJvNO50n9hSx
cFlS+JP3lig3XBSDsRpBR7H/7X8+EJThk0v/ic48Ul42RyGmG8dB1racbEAnIe+GbF5OWTjDhoIM
qrCVSBJ1wo9a/bWSyMn98A0k5LaHg4wlixZX2s5khD7Z1wIRARQ+bRGaDBQa3AZ1UZwm9rzERF1V
MeEgigupIWN+GlsIO+ifon9PbqrR/p5P3qyKrZUIwk8HA0Siftm6hWJkfsophkRTDIc+pSMcWAA+
O8/Fie289sJ6JiJ442JVMxuWWW1Lb9IYii0miXohMDfNa4higWPrKQ3Fs24JUrV90G+uEW0blGKL
gdSAtdd6G9eNHiw3eIIqEgHf9DCeoq4Bv7/ricBb6CLPl7J2tlYkGHWh0iuzHoJTWVLiJ9YJYTe/
etkTidYwbcBYN7YY+ZgNQEcjEKy+KSxnXOGBwVjVocXL9Fu+Ntj+efeL5Q/fG8CNzMUHppZ5TrDy
UCJBLSPlL/mqGIFAedeoDkNd7HRhnMKyeSAcARGuz0hjLI1omVn+289dHRibpJlezCih6YJ7sdBf
XF8Ch9G1zRgm4GV88cY07zvU1GsNSUi851CvjOwjT0e4siT6iELGhIjzHogc+OU1pJlp06eNON+u
WriHZcKIgExYNL2Fb6FaITJNS+wXJWyydXnlhWdx8GoIIaA7j0/ASu/zXEORNEGjQWMxPIVeDsTe
O6ZZGZwMWs43dlI/TES30MTMnrQm006AkTRWMJCHCtwFdDZygpEC8nRMJ38pRiYDAuZMadvaZQpi
zvYBWy6N1WPJAW0jyyrakjcXvwzu8OU7TMORskCcb7MrvtEXIz3ljc4MsehrVH3AOf0ENawsyXaX
ebjklJatSzRIN0meRjed8+SGGADAgzw1raNtGAdUs5JFnXMtyAjUdphhFNp0il2Oc6rALqP02Y/R
IffRHEaCY+ZGRyXAELRRc84NG4OptE9SGBtGuL+wXmyMkCo9HpDFU+gt+pHdkLH0Qgd9sExI+MJm
u2W4xEGVqRqanCc/BT8XE15OqvIE5HU/kCS8DoENqJbgYtUYC5upk5eawEd9H7eBRm8XH45qwxXi
vGNpJ5u8gQ+uiLyapHHD0g7mipQB0IlGLF1Ro0uz0FCKBI97cbJUiC41qZ81K910VQDPs6RLHxsH
GmrYHa3r2MlVSOe+JF/NyKo3PW6bE04fPJW1+aiSgCkligL2I2dVptbJD4J7049u0VBg8tWhAZbT
JtC9XVdi//WK9C1jmW/7YmMGhH7zlCe4FUjIens9KYE3pj/lpgvPF70TkotgQWHOYAKmQq3juCJm
9r5sEsQ1bn0V0QDNA7RqifPJzcV9BKgLbIOiW4cAihXrKVZUI7L2XxktAn82Hll92VuMOivq+md3
UCan7eLWadO9Y5F/l743RXgzhOp9/kqpAICXlgSBI1s1bW0dLl5aV1Oslfkhjxjxk55mUajM0yhm
32xhguEcdkz5nqbOeMg450dpzFo8ZQw0utE7BKiXDtjGwtCGW28Iym1uGSsAivTLzC8rcj+18qUM
RxSHtVIHs76TMOCISltqSffZQwnGgH2qpAJfPSchi7bd8EobNwyRk6V7/JTsTBAaUxH6yCQhO5gO
vixA1wt7Nvwm1cpDIcZxFvdnloA6jHHsGIeMGbROu8BWstnkboaW3boPSGpsa8lJD7dfXbN4oRH0
UEvzOfYHglXs8dB5lty2885Np/UGGyqucYz6ljJmaRsDXP0qkuHq+9aVuCFmYT1VZgDKvggPbVht
nRo2HmLCsX1rOv+rQpizDFj8jzmHRE/30Dbn8+L5SLr3O0L9mymEB2iN2hJFCm0eAxwD1dW4dvSZ
zV9eJcxzJ2KtKBOQBja2wnDIPkOzRm/ZhjdWBNrcYVgbJd1L5Yhn09caFkrZMQ/xpUciAWnTHrQI
uGeSj/oyrYYzfUZ6FLi7KqXCVVUYi7JqdoQjY5tzETaitgAjZ0AQu0IvpMges60/APnUB/9O9XG+
jcAQsxQub7s4OcWzi1S2OK28lOkdCXPoPrxwOeSgNBJ08rjOvCXa0lVbVzetkT2g+iHQrMEZX7jV
0iltcQyn/kni/lp7jLkXvcG3Vpg4SVjXtA77eom61B3Cr8ohdpFWJHRXUPltruHRjWmB2Qd+ywCl
qW2jhuWliOtNlZbhiVb1NvI7OifKWZDzp69FluTbmPqeUoNQX4/DT4y7Ke0NMErhwXVkdMjz8JYF
60cWN7CWAXUZA89cFF9JMX36TseAnobBOmL21+h2BUONXQZPmpVidhjL4t3U2jM6ydGhrTBAbOGU
D448J+6F5ByoIc9aJL8EhKmK1lBfD9uiw3g1GdqX5movBcEOJA1vhSsPoxrQjB7UQFqaU+xVBvSy
bMOA8kbDSVjYr07K0TAzx/dQBNZRaLqzANxbr0kcFgvPtjICWDnlV2BQQ0QWsctHLlU3zITmrZVA
wLTdloPq2NzXWfvcmh68u+HOi4LPqZRbwWKCcKwRXydz9roC1uq+hwY8wTZ51Fqm4t036qhuM2iO
cRhLZ+Mk0coqRbg0tRGyyAylwoO0xiMM0n1qfimp0g1ijiU1IQid2OADRhM0svTdzpu30RdfJv0D
R2nNIjeqX1mqsy9ggV60toFFt9mW8tPxchhFObBMxpUtR18PgNAqjQThTvTyLbttTxFTTYUxpxHR
sYDNsxnxrCy74qGb0s8QfAmn7ubZSi0qJ9/6ymTjLIt4RxvY3AQ++vBpMs5dPtxHqKdpZ+zD3tr5
aZOTz+0CCvaSa9aZw1KfrbJJ1mzI9SV+PCCPD8fcnAC4cmx1tdzunBXOlzaMzwmmthXcR6p0TVvB
G4K/0gVXbAH7SaXZNuzlGT0Ds4hpHVAopvYqu/ileFXwZdjFEA6HxsHycJQ7bghdxY8fjIDnLCHn
bIIsoK5QBGebn4ZBRimqrKU54a6uk+ERc9946EMXq00S47+t0IN6p9Y3yfuFDb1wOmlA/vE+HHcw
F7lsSfSL1kK282y9PeIPfFCQ31JKxcGqHrG0hMcO0b3htePaZTK4sIb4g+GHswYCZ2VFt7QDf4fB
8VPQ0kIZo2MTYnuNGJLI8KmfNNFepSG+SZQHB17k5F45VrdKA8sg4aODTtJ/Y57fCcLrAcTmLyw1
nth71Ma05O3IktuYUNH4lfoy/QqcqNEfcCdWS6HjKsEWsAmzEa8f/gc0D5eCbl0m1bAxyoPmdu02
leOqyvovM9OaVV/mnP7hmLHeyAoWYIE1u+9mClO4BqQz0JIogm3d/LLdmqOGMkAz2/my5IexGFr1
rjckVzQBHDaEUqFy6bMK1D6M2bJ4o3ysVUWF34vg12yRFwU1v3vnaZG6FCrAKJrMVnttJOeYbjOl
/ADZC4/8ymGKy7oHirlZBODMQxg8E0Zy0xV0pdIBLYilHjqT1SIS/J4mbRMAPakaGD+dRP4bxZGN
psd/Zvd0VpG1I/ABNk4VQeKI9edUxUSG9dZD68A8iC19hlhH00KHC055CaugENRgXjBQJjbioYYZ
j/44ungZfQWwn1fUTtjUm+mSzLd+7koN8MMyo84itQ1zDwM4zzYu+lB89M0gH0LnwtwV4UAY7dq2
7H8lufZRQpUJS3WN6ymEj8/JPK7xAVgkEyzjNkruEelvCED7LPykujFbY26ulw3L9GrTlMXKAUF1
AidFaytOV3E3a9DVm0+WnW1L2odiHbd9fyFP1Vlb7sgBtwJmJ0Hjw0wtWfEvZQNSsAmsm9zjeCwq
wsHoasdWDlnXybYUickyFqCZqD/uZDLlS4zu6aYI8fdRl7xnHLlNFBXbwu13zmyth9rz3kT1F862
dGF2zFIqH7RMxz8t0oiVehK1NSj8jN05pmkSeeMx5ORMd+YtzVoaZwFpmW3jPGKdc9f44jDlMK3r
Q+2hTgQWaFw+S0d9ZiqFbaWfZRZheHaa16HBgJRP5NtBW7GFwCCXxNduT/YsZ+9BkPoM5nnRdxTE
hOgtGdOPK6uLb6h6v4GIZV73mvrROS6baeOn/0HZeS3JjWxZ9l/mHbehHICb9cxDaB2RipnJFxiT
ZEJrwCG+fhaCnFvCust6zKpgGYhISQTczzl7r40sqGuQNro9YCAVOdtOcIOATv/KRHiXa/oXf8wg
EOOBoI7c4Kh7gj239RCqob8biLFg/xPpNs03tFsHtKCwNGb6dKHbS6PaTiBSmRhwrRvcuiD9Ju1S
qglV1+R9N4LMW08U6ucOajyQHeaFzRB+pfvNLgF4rz9HIcBLzEjdHMuyWWtaL9jkP5eIpzcl0qyF
LtxvDI5AsAz6IXWh1pbRWuUVzEbzh84OjUDrb6I0fji2fi3pQKw8c1OCENmLEQh2rZ2QBc3gr4A2
VE6TovMPHYNHZinjqogpBPsgV0DUlbeTQCXdfsI0MKQ3i5bEcnLKH+GYPQMUBQs1WViZN57XwaAy
KEYy/5sgi2DRa5+EPflrvSETZMS5x5/dXlanhuyR94nrYm+p0AbIZRfvdN3Y+nhpemsTO3iAL/5R
gwKz9YExpZbt+B/KeNmrV7DUMIInRjja2IbbyGbQm8yHMGkuYMRA/jpjuxqN1qQS59+XpvmblwTO
YlBjdLsfcLlcQpzaR5l94xp0L3QshqNEbru0MsJ+syDH2+w3ePF4o1Ru81bZWXrSSgkLBhwKl92I
T9FSZ8ZaYw93OrTqI3EhOg0ujz1l32sPQVNUuxha8zKeHyZuoj10tERWTNhYyAwY/50lN5VBR3Si
mi914uQwEKYHVH/QuPO+PUZTRCUBHf5S6gTvxAGBOlbj4TyGtToV2ReiPnNov+ooPKSdnT+d6IRT
VpcxdsxarGojJRFIehe78M6yaM724KC3bMMvdYZ4NHU/lJ3vs66yDtZIPxHd2DVQzRPIHmMTIDAO
/ZxgAMpifhA/jb+zSPQ7ogI/vHF4k9nwyCpDXQoOd6C/DOFrL6duOHZG9RhU+VviIoHW8x+JpMyy
4/kWkYpHARVaN0GPuWAgBxgXlLvjrkygiOFVzIFcLAZDA0GfT4/8Qb4WXX21chod7E225DKutBhJ
QHmhlQbWatyOpp9iDk2fjMkHjahoGcJ6MpegdvxTg8a5ohYRyNQ3tk5PPC5d3pOoAZcwS8y1Y30K
hIAb0ebqxiX6KTOBV8/AXwgn5WOw0kvEzidEcHngllb9OsTzQzoL9MNKQSZSTVclL5EYuFTslv+p
l+lmGuDi0XkgalIgE/bcTK7zXqOnN+F7URasmUTPnyW7Axn6zgVH6KEg42zs+QGRCwwr1Ta7EVbi
GjsBIA8P+l4dZumxoS+v11smtvT9LGgSkQoZB9MdYwFxLhpd6q2ms8JagowCVBbDhsnhTU3Oz9bS
N+RFTKf7q6mxp9MwH7i4nuEwMBp1h+c5hyRNaH023DzoeJDjHUPyoPL2+TOeUfr6aCxs6nIzOney
U/sKSMqzX3ovbSG0b2VJrUQqfXYra384TRL64hiS51jHRx3KAEFWzOI03213mRPWYI6KVUyIySl0
LBZjmzYOK61F8YSze2jPQfck5gcdRJ6d0fa3qmwvPi7xmk2q5pjrUJ2TsXhgqX7jGng1cT5KIg48
nGCtOcOxXPXWRYS9lmimIsHWCBrUIR/dg0YYDuNJYg02qvkKzv0gQ4RPqF1xHUvjs/S0fGEi9AXa
W/40G/8Rjx2bk3FU/ItyOYmocXa2Jfx1xDB1VZB5B0Y/ujldUf5sjOmYeZjWMmt0nwfuXQ0kloDx
hdp5skbVCJ7jgYilZ1y15WtkY93LucOfsJEzfk5yb2u12MprOxKPTWm9MyppoILPuz2HHtbZcZP1
NA6vJrKTVVxnGz7ZuAgaLpuhRz+SESY1BNyhenM6u7ndHFJIyWPkZFu6bF+tyfdXbUL7937gcvj9
0f1hmoGpMtPwm8tQIWX0ZPXBhB7M0MZlPGIhT90chqTf9IcxDCPUmq3Ph/NjNuH9QcyHSdHejUsn
Y76EUJ7ObBaDbMkItStrRGta5VrEvNT+wmrG6uBH2o/OLilAC/Okxc5nWOuka/KPDruNGzPOIYJc
YprFTTt9gAKwkccgCu9DvOIknMar0G7F0nIL40NGmCXbPPvaGCHq+6ExDgV3sgdfUv5lLrNoCybH
dZQEfiq4k5a07G0V2dEOXWj+knf209gb5odmdz/74p3hefIoGWsemFeDgw96+RYnE97Dwf7wmNsv
h7DJrprv7Awvq/Ztyf6ztzvntYjcjVedlV8RX+s4M9+mNL8asQOjZTLHp8Zxtx2XmOnw60iXoStN
PBqsTyTYhag4gqUd+6hoRYu98lH4dN1KMhoGl1yaRnnxqtW3Nd3hRV5nQH+o7CqdQVzrXfJQ2kt3
+GJG3GHnDhJL5AI4zJuJ0XGFMfZjSJEUOMPWcb0fRTyzVdt61TpWg551GtnsO1QM8zIUJEsz8UB5
piE9YrNZCrMlXI0wKM2Ru4otuIkT3wQ8vAHmFDHtEvraEMXRHBmZlFUK08qEhaPZa8oZnPJELBrM
w5H6kxehC9odKZ0ZhhcjYQSePzPMIAUv0X0dZnHlupFmt4S1VuEpSLXtaBX5FcHul/zAuEtaYiki
ejy1HEq60KAj6GDIt6FNz3a98hvtg+WjPrsCY4rwKNKi3NEO94e6Eb6Ktiz3Q9secAfSNlcg0G2V
rjqX0DujqARyc3fJbWSO/aU949riRzEVECxneGaJJTj3SjACkYM8vdyChlUkuWiseqMX0UrdlGO8
rev4PYvS9Dmiby3rn24IwMmOgmlX2z21juzbPbQRYDS5cbC5mdi2olSaN0cNFjeIhlF8hfsjSJPZ
lZqkSozd5woZ28FlC7OYNDqKhcvsBYfEMWlgDtAA+GpGRCzw/kBrMzKSEVqxzhG1c30EeNbsJ0Ks
v/hu6cBB9GFBZQ710xjWu4wqdnV/mJuRwo3GgBapi3dLc2Nb21r3UI4zcs+wWf8K7RB1k8vrbYxS
nvCeRQfWXnhrVw+zhwlAFxC/O39qaB9UUrv4c8kH9lwVbS2XUKRprKdHSNUQF7PH3lOvQcyi1vma
B5KUSleEXkGZ89nIaXhWUYT4NeTuD9d+S8jZM8ETxj6oKTrBajobEDQXnb7+gdHitB7rnGmt1qqd
zOvPPNOZTClDX5lm9KnZmXGFg8/0Qyebx41bHdqstQIIoC0NHAMHcnUMeotJqWz40wpheFQeYjbv
Iui9XeMm9kbPs/Noq+xCKiJmYI/Bmkx85yZAXe+BZ+FtmNvoVBCXZIT35xsvthmGz6Jpyxc91zZ6
y74+cQxMKS7hVIglSajKuDubMOzL8YON0NxWJqhY5Zm9qxCpHCTBYIxCU/09gy9soFAGVJS2y9JK
gC+UoXmqQWyuorgelxIkH5DXEf48iNADrhoaURNsfNut0uv9ABwnYXh5QTqYriIH171KE7AbeftV
TKNz0BkMHpA6caWadGzJKBp4OzIwHSLAnCaOll2fDkdbk+Bncq96iUQql2FpuLv7Q1nOEW1hMWzD
ORUBXiFAiXLuzqPdSoy8fWSTd1ZzKsz9UFKnbuAhZLCU4/EBke/w0PQ5yPikREv1FrhIvSzHBPrA
GM7eGuUc6RdZzmM3HyjQWDNqcDxlUjuPJivjMaHaI8AsVN/BxNTpGPxw8o508iyObn1qNAcKz5y2
IXrf3H6SCRVhrJvfpOnBHCL2/Vq23DhC+Tg4/jcZ994F46J3cciJIKNg11vhcLDztFhXQE3WbWaM
D8g9x4faZMpSIN7Z2mXRb9t6KkhmZaycjPEhbgwNhGOl3ToDNK1sYsjQZJ2hW9LXfZtUx7SMEPX1
oOJCpS/CKonWfpO4G8xI7qH0m2Zr6EH0YIwMPClqxRuC9ee6DlD6sj/uk3rOY9AFDN8wPQNW1iPr
JqLeeYM9OS+YDAII9gEYAWcHCbF5DUthXMXQpFush0TY2frSIpTpqSGMjk7nYxfK53wiETLTY/eR
/JFdNjhg1aMKPl3n00mHi0j4r54n8tmMEAz0RgjEenJnUkVyace+vGoVIwXeiw/1AGwkgVe6izNP
3zcxrWe2zN1joXXdYyacfDnQE9yladw93p/ofeYuYJLsyehuWUOLDwvkKZ1mu2wMkiMakw9UMcup
p0c0J6o9WDbxwkMr9Z3fdhAwlU3gjBMZ3saNSn0ZeFCeYrOND2KW4XYmSWS0i78rawzeurTBw8tF
tbDzfubxVqwjIHz3Wjg4O1y/1cVGm8+fJm3f8L9urERMn0wTdp2BHRT0vlplTtvB9CCDCQmVcygb
+Oq+iN4IMhqfK6U3O5+ZLW02n+Zm6z2bLnB3FRp0+OabaVgVAFssOub3Z/suQQcYFjG/eEP8XAod
vgwq6kblRIfeK71j5EK4C4nvqzVp0U2miVyruD1NiGHcHmw3S1i2qiy/Wpd01XaGQ7d9ZIcHYJED
k7EBrOeAQK/xfp8brPylg5q+qGcIVBe3jFpD2Le/Ppof3rFtg6FubsR41zPYDmU9TY3Ot4OjW7g/
yBcLbn4xcZ3Rr19qxvQwkLN1iBq0Xym7HKiHUj5GYwWUOG5Kipo+PahMbEBV5m+NpEMkTcDUuSte
ZCEeA4q4VeADr7ZZiNsies24RdP2q5jWzKhrCpLnEYnzumz1L03mv+ES/bBy4x060Q8l5SWHmu11
4LPZ5B9MGSCJodk+jkTnjsYbecmknUqmpopZm2B05SLISgrPQK8KqJsyOusli1e5q9v+A+R/fiYg
6CWrx73R2G/pjPwuZvj3xMYFbMRyvGPB4YPLVrBltosPq5MXByhwZc8UckPuG+xhNYxxK+l37Pzr
TT7jxxUc8gZ7dgeXfIJPno7jV1G8+3VvXmVpMW+DZK5pNtq+AqFRYehnv/Br5L3Viu1ZvtQhodsz
Et1t3uH1PEIm/q7fkekavXsCfI0qKRZeQZeOTlZH+79+MSwKJuwkC3dgzBu3xrsSZKlq3sHteC+Q
97xwx+H7AFg399xhAWKD2Ij4SdkSvwHzmRFv+aLKoF/qlf+zpGG5HAPzBUlcxxfuTw3CjK4ljFZv
sxNRrHgGYOgRTFG0DX1LCz1bx3TCittXu/XZfaWnIZa7MS0RRWhwdvxlm1pU0Kz883cIYrExSS8U
fvVYeGw4pPPDNINgIZ6G0HxKTOs1mddabzq1JUEJLNdGqc663g1L+LhIgcxHTVG5k39y6mbGPXc/
tszBOwUTvLmUnrVv0eHtxQh8pXofQRGHfboPnXZrBuVbH6Oy+xwrroOmvEAKhdk/Qc0Fri9nyr4A
t8+erwd92/EWgcQvfQhkaJ8bqHLItmf0OhLOjw7Km84mZdT4C6Z++CQiuWNle0Cqg5hPlXBY6IjZ
FcDwOQPA0NWjhMHTOTsZsK/WrR3rbIW7odXpfCNa00m6jSfKQqOWFUHO2UVzZjVPb52dOZVAdmew
ajb/zOwndIILNO0nKdpA3udEA1a8Od8gc3S1SQF1I/m64m2Y1sWchjDOuQiFC8ppTkrQ58yElh0F
xOnGXKVKw3WEOEwnjBTBxBkbwLGYsxcE95OjH74n7RzLoOvYmmcZimm8wyV5oyGFUJUkh7tN5T/+
izD770U51lEAc/aebf/vh//nHH3Helx8tv85f9of5//zL4+ei4z//vEl/+0X+svX5dv//vFW39pv
f3mwztuoHR86uJSPP5sube8/afCzmF/5P33yf2iTM7AV3f9Wv/5U83f4/ZmXb9nP//2/nnDG19/+
Qun49Sm/LXJE7f3LNvlXsj0mQg4OpT8scob4ly5mDAcmOV6h41n6bZGzzH/ZUkiyfwxKfBe4xx8W
OedfJj+TJQXCJaGzR/3/scgZ4q+2Ld0VyEEcw9AtIVGxerOt60/uIxqOI2mWODzezCgMr+lsLqKE
GFao+D06SmJfMWM8ekb2wE+aXNywyMh+S/MXy9BxFiFCWf7p7/dfmd30v1nJWK+EEPSKPGM2BxJD
/tefKc7CZsTYVEHxoMcfap1ahV0QPUsNJSxQyS+G3pL2U7Crc8zkxo5gGYbTVzfVrNdeBz6sZRCa
aeLxcJaBT4N58B1zBULDO0+57AHZMW/pRQObGVlsWqCaiYlvY6JTWUtEewYbc2d4jsj02WZ4fZdo
FbeQruy3YdRD7DaWc6J+6k5dQmXkANQ9d8iv8cznB0wRvG+9LHrSrC3NOutYk9V17CS9WRWdFa3a
LYIrkn1g3z5pRb+ZsyGI3BLGqWtoG4Zuk+wo05qtr1P1hSa3pIh6FuGOrR+8EgSQLZmej4VJxmgp
QNB7ini5wHcWWAWcFZqxaoWecxNoiThPXSkXhNI4u9wvznHidB9Cai9IeHfIvYwnVeHiKAaWYY22
z0Fo0tiQY4lYokuWgZn3X0fa+gs5tNatnUR2QcgZ/HqimYO69TKvb/bory1Cw04WRt2Lr5eXJGNj
hZT5Eys/cG1rEvguQ3dV9SHB5J62+uerZs6i/5PVc75m8Jhi/oMz4xK69zf/X+yOXmmUUXEStRvv
fQ2rCpRYE2xwe6GV2y6zwdyHk5et//n7/v0NBL3aMRlrc8ES3mTad3vfn95A7MowgXYotFxE7flo
J1dtpFwNTGc9GF7+NAi2lDnE4aEHr17g7tmKjIytlBU2t6Lu0y3bZ30y9v/8c5l/e2Pzc/F+lIYw
Ufy73DH+/iai3UHbcxDHYMieprp1lqlNxBEWRIfZmDLWZdwOB9+NCUgxKuPEkmCc+lj8jOJBbuKw
SxHVMp7UMcrQGJjj/NS2CUr1I0p4C7gF+x0SHoxjw9x0qaKcnRf2iIUXTC///KtYs033T/+2868i
sL55ru5xk3L/fj+YCUN5HhVMZiwd0oo01qAqQBi73VEiu1wCGdLOTYe3QuuGT+Uh/0yjeuf7mXdq
2PeZrZcfxshbqLAC7TyNs2435d5g41vLqFQVtYhtkmPUaKLcaxkSG30k54LUYhTWdJm2Zs8cGgjd
OWq17//86xmeOV+cf/kFLZwtBFJxy+NCcv5uAUWpm6NRajo8e6jZypzOUyvCiek4Qvc2CF0ayRc2
xxU1T3qxU0YeWUH7KXkeHI00eNdvKVqzVwMaAV0XrDWdqb4qQ2g3u/vs0+wWmmiPa+oqhqOM3Tq3
NDFWdi9Y2qZFJdPdGKf+pkfNsRc9YgRFBtEViSRoDH3Cs+FP1teodNpFG9rhzQ1DdWm9FAkWWMmv
thJoE2UTPMDwm8419R4hwTwhAvc7+9vgUQ6OdRqHyPp1nmjgL2giwickEGS8ADxB19eDtZferSEF
+hkifEwAo4/d9P6dydWWZpi9RCBUDpWbcuPnzmwIJ34N8T6MpR1fIP1Mq76bfkzx1L+BlCzQhPCr
xIVrnYgr+Bx6dMI9AbmHoIoRzQ40//gc4MtB8RoSg1UJQMh1Cb5HNo6DsBOS9CiK7zGZBntIbB+K
sggiqSDldUjBjEpe4Ib5ixOaV1WMCFe0NZhvb03EmnmTvY4C2+tfI0PU56JFEUoQRLgWNUB1k9H2
OpTpZzORE6+8jV50e2lm5t6nClgMQHazwJAH4tGuneVV2wpWG/k5YlwHDtEeEl4gFEk0zuiFt2G9
hZ8N5d/Nv+DOqs4TGXsmk8RdrJN+OSNnPbhOG6PLiu2YMA7VFMhRjP3cyX1i0DIDcb7pYuZUnUXu
nStZP72VV3TyXIVIjBFOmGBRWXzQK5EWBNqLokNnSqAlr1aUvwSGVe4j95L2Vb0tC9wfCuOv8yKH
uFtpI2J0VJLxVYYiuMj4fYr98ZZHwUdYoMVnAoFkHsAi6aECAUQ/JmeAkMYCIUO3TZT1TOTyZtQA
9ZDa9phgT/ANVyJkMZZBRuJNGvfT3DF8oYmYvXaNhprPRdcJHh4Uu/7ckh6Ayqimj2EG/torsnjd
zgm5xqxIZSOG1yj9agw+I46M1mcXZCXjmOpDC8S7UeW8BQTyBMCuOBP5yR7KiryFafguHcQUIIhx
mwQZdMNeeNsEDtC1b1wHA5FLYpqRvegBuSwMQ5MbkBv+hl4fcOXE1MF+TUxy4yydyWr3bBfJiQls
k7Ip3g5sYdZN1TsHwmntgzJqgLwoxc7wt8RGn1rnqk8klGOxgBmWI69tHddcthQW+7iauEfi+BHT
JmvteMbzxKcRfk9eOuFe76IEFfix1rrwMBr9ZqrwGesCeOPKWVMAmafJScQpRTSwg97y3FBm0JbQ
QucEy5/8bLym26Cd9CchHtMx++kHdf2JYGZIeTd5mUelbtX6NZgPJKDd4rStDh7RY4OpX815DNbW
4WkiZMuKsp2RuDpcI2ToBp3ahYUcb49Z4B28JwWz7EZnFQCgXBmYca+y0duL63/cHfLG3E9ksPOh
1ZhBZTWbVgPvBysqvgTpQkZoM+eiA37GC1RsynAOZCuATeLIX9VtXZ7uh8BAImCp+Fi5pXe6H5p/
f1S0aFCjIEjJoCGJUwhiDVWqZ2vZNDSZ4eYkywR1ygojzKcZxeOmn0fEZd9shjKEeWrkKIKYIQsG
2CeFfYnQAbTg+0IvjhmGr9P94LVGvnA4t9G7BpxmohyfeKUpXNhlE12wMo1MEGmEhKgurrGr4Y/M
eSuW2SmVTnMmKihjSKxpByewtEPvwDOosiZZm6EiEPd+8n4wbJz7o7XV7+cnRBLgqY71oPXH3mng
jjYWOfZ94R7uh2CwMdFzCdPN/PUxZHXOtM3w+xWeO52nzHO2Xl9+Ceo43CYho7ZUzM7m2dfPCrVO
UBocJt5j6crqhupEB5ZKXJH2GtsRaXNhWS07zSHQ2W9e5DR52zAVzul+aGmkMMFBpgo57tjkZCA6
UruW3shBFAEL3DwZSwfQAn1cHzUJON+rWfPpvvLPjPbEA4V8w74d3DpMNovJdb8OykoJL0pfmkid
C6tITnpHSAZJy/iq+x6T+hjRzw+hlA5tY1JXZOk5qyWGLL+xN6Kine6G8qB8kQIu7IEmTTYDL4e/
9shCcH6eRGGdbUEGA/E/0ZbIs4koxbjZBLqjnWtMUpdYcBMujcxe55K7czREAAvmJ/CN/T5ggybt
rk4/4KCZR/Ap6w58k71qVdxhReJbKrJ+zu7RHCrz/OuQh8bBo7981fPubBVa9iTDTiNez3TOja+C
JYr2AHtEP10x1REDPwbpFugDA8c2cE6o41Iv/Dree42jzXc07K9xMxobzO20Jtq3YtCqg2M8jWit
VxnI2MxDrmQZP3S9/hlMlraeS9h1y1eZNMIHHc+jdVJlR1hfRKf6GqyDxHPw66R2sJZjyu5mPvfr
acYk9aIUkqDxCr74ktRmUAe6UL8/7DEfA0DI+mZtKuf7/eme8J7fT3f3DxG1Fyz2HPqM+s+pHCxH
gcZMNmLWmywarcoPqqFoE+bkEtWZvJpNoyUA0YgcKgnR+P3h/fH94DOIJ/6FmBqZ+9VbiAH1gNue
AX8R9s/GEMcoAjG5oSzcdvOX9+h20oocp/wwzIf7yfvhfu7+Ud5kaKkxhcwzJPiS6nD/qAjmiUEd
6Whjp/RVA8x0+HXQ5e+P7n8xuG1UOzVWtrBqp0Mq3PEwDglCu/mQCA0wwTDQ0rIQ2Iu2afcKDvtD
Ox9sSaCO11b+xnb9HDKLPSbrKhfeCldj+CBHjLaZWcFZTBqXjCX2JvYwubcglM6tTsgq76Px0BIT
yYQ2bJHbAc+t7weQO9zu7Msfr0f6g42jhct8//T7E+T+TKsqDxlEz591f6KE07YjHhKic2QQgGLJ
m68H8lZhOTqD6ULFzCktJk954fYgfNxMXe+vCP1a3myr+4pPYeJP+f8+M+sGOA1lcrZGM12VeKke
BGa1B6cifdP0WNDu53pjCB40nLQ7typMZjA8vB8qH8WbhY/w/ln31/pp1oBybhfdv1/166XFiCQl
6y5hFt08vXCg5nX2LZt0nDOJkjSoY/sWzufG3OrXWTCHYhH/xJoS80OPon6/v+SP1znR0Yfrd71/
oR5fPnGXNVGqjYfAfAD+J8xf3+T+goaYIEK6p2rTD8ImY5Zvp4vS22opsr4CRS8mRvp/IMt9KJiR
s051LdYWqUjEjSn1oZr8ebfO58bzKa3BR5CNsPzv5+6HsnUEMeYMF/44R7OEVrNhnceIin+ohs/O
MKKH0k3GW1kSXBHGDx6LloM+9KJnpnlznPEpRtIFTCW0YJVxitgbjD2SjCEt5NecT92fjLFW7FnQ
8CPP5+4HiQaPf+w/n9EqXh9gqYPVau7/eGlOuPQ6KwkqkPNL7k/E4JMOLWTvP777/fzQzbZUN7r+
cV6OXItxSlT7/RXj/CNkbVtvOkejkCrd6jaTojySfMv5UNP4tqDpbQFKgoUMenEz8Ojf9A5neOGM
FdpYzlnzOVKYh01p+9Pyfu5+kHlWHIHgTKn/8MflFWsivTgwEsbo2KuWTJaKlAeClrnHKXjx+Dle
BuguxwF7xyLN6Sh3LszxwWCCCmH31lZPdjg91S0DgwnSHsqXb02baLdqPuT1QOCNSaygEQv/dn9C
L3oSEVz8AvSFXOo9AKDngVi++0t+nat92oBVevv1KNaMh0Ymx96ElZ22RsiyDX6BEex0mQAZTYVK
l7Fip6NAfa+aIPoShgyvIBT+sMNwF7Gu0/93d7aGCA4raR0920Nw0eC+tHF0icruzW0wX1EPPnVq
LcvowXQJ18laAnniq3LOVURsgHDzVV9T9UYJVBWzwXeXe2ekm7zLgIQa8dUUuVyKFGlbknwhwtNc
BB4ZjJpQs2SLwAKESF7cfjZxcIliSVS2xciBMcnCaaJnBkwoyXLrPLn6jfSihR9qT+7WK8cnXG/V
gnsVSqupXJcqHBaa0xO5UBLdpyuSH0lZyPPpuTXaoxOGZPO53waNFE0iX7B2Ep3jhZHajApoC1O/
gx+X8EICxIsYeh98E/Ff0r5bA+UXIH46O177aBdqo5k5zq+m5EaT4pPLxOz+1TOmT4NF6rBXHKTO
MI44qGhTZeKL0GBQ1FxgC+kzSSM+i/HkPpWAbck5NWoyNEiPsKb+rMISgYetuW9jK49Si813K04e
6pd8oH4KUCdxayuoSMUcJYRmMGuN85h53rIBnih9fVfMnMZx6n+WQ0J8oLO2mm4fdy2QARYlRWh4
ob5TIC2LzGOs/eTqxQ8cDM/lrNtQNUjLrQ+AeEt4CF2spP7W1K63qbp6V/sKM4CJZARj4oldKOLE
8lvfxtOxsomRM4wnGPb1ki57uCIwp1qgC45QGJLyOqJb8aWzIURplU/da+77L9igN0HiPxH2zlcy
967hh/g6jSfD6V5Nf0A2q95ooX4ZTdljDIlefAbULqXKpkBrEWH+a+wHs6punurevW5Irr18hnAj
uBNIIEV5NCJTsC4zyx37ZaoSRGRF5y+tSsde1ugVokMWWgKB2m+mmA6d3bM7ANe79Pq8/QEAOV3E
uuqJBnNKlGYaJrFxZPCmWYoANeAQndLqtd4n5KU2VJS9Wx+DBJG555c/8POJ7WDVwDOJleALWf0u
U7egtYanWldLP+x/9vao4wnsUGPqiCZRk21Hkt83UJGey654rcju+S6D/HuJ63WVmEriRR08KNDl
QatVcEhLcujYRlAKhRiZtEJOR6X2A1ItfB9ttVHkDq5z5ICnGgAk6TYXf6zNm+bbyZdeBushtIIn
PKLpF8tdM4cfXjzZZc+G2S/i+JaUk/zRDd1724/9a4ZHifEbCnts2Gs797wH3vT2fgimixmbD27Z
p6gR7XxDjJ5aKru+NUbbHWPHpOeWJo+9LUySqj3a7Xnh7d0wUd8coc4GdiDIIm/jCLm5a392Vvfm
IYp+CfxoXyO5ikrCOqjGhyXMbu5JaT/tw9nlrtJ83Fth7V2dEilmI7Zl4ETroB3kmRliv4tsWyzV
u4lX9QhsoFjRB2auToHwJY8iKDIEWBEogS8iWLqSnkFdBM5jxaaqyzw8ghHJ9/a8bPpr2ymMZ7Nl
uVB1/toaE9kIBiyZVMXTGYcW/l/HVPsJ+srSsib9JXxRAnaEEevtdcit7Dy0dEmdaTjfD7UDMwye
eOIP6UEGRv9UGRSJoVeV30hEMaE/xVSimAr2GWY0St3pmM8xbTVDfS8R9Bhcpe0msCdoD1Swy3EN
nKU77cumIZrEVRI8YYds/f5EnBjpmgC2Znl/GJJFfMB6dfaHOrtVeWGfdBntfC/F1Ksyi2SOCm23
0IylDtl6VwukZoDCEbxJ7lQx6Z3wr7jPZ0UTsT2J7ccpHEibimlfun0xIkEavpZ5Z649ZPbXZMD0
JcZmqXStfoBrhFix1zeWU2ZHVUsPHd9kY3LxrrbQeqLoogyuu/vrUYKZCW+6T6Nlms6DKLHReHQo
VJvSwlXhT9eaCbPuZzUCuDFd79SFbr43NeFcWapf4iivD/dHeZG6S9slR8416xIFt/D36H+jdKmH
JG7YY7YjcLo+JQAmxlCpUxOhDLDo4m/imtYeevEQYQpbZt2LH6350FTFyquM8Vr4ffxom5V96nNc
k77c4rLzv9Dg8FHBGAaD94hlkzvv0scP9CGyD4QfybcY1OUa1cbK11HqhaGN8sAPwrchSt8iW8lP
n7z2QC8+p976kaWYI7UoLW5NOLTLUNK3krYcn5REZBVFhHdShi48e7IPgT1sq0JpmKGj4ITmrmPz
JMOVj8LjYPxf9s5kuW4kzdKvUlZ7RGNwOIBFbe488/JyFDcwDhJmwDEPb9TP0S/WHxSR1ZHKtIwe
Vm1WsaBJIq/iigQc7uc/5zs1jEtOBRdYYFhJWnOc02+AwuqqfG96+yYrDER0vYNOsqgJRoRiaz+I
64RR2uPB0zIkdLpDpXFYVp2alpSi9+sYdgIydzjjrgsPvJVrryuryU+yJb4TSrAbiLsDwgXLvh6c
nXkMkOnS3VC/lL40PT4R8qc6AZnjEHE+xjC4YnWVDyGQlybX6EKcE3hNow93jFC/tNDvju00D11y
VzvWI6pAJAf9MXIhJvOAX3VG2L50mkPAdDSXYlTumeRNtZKuUge7TJ3XQO2S4NQBqvucxMRWrqzL
szl1X6kqZgqJNT4PzmjtxpogF3RGZQTqvUlNVNGOIAM0glvUDfAbCB9ynrJO8JO9CyHMpU0MnHLK
wOBYbDr3mMyr3VA5nC3KxL10fl/s8oJ9bVHmMIsmkwAd2VgSErWNnxj7zlZmBIkRHDoywmV2sAYf
VqVDtA4eUXYUsUdjT2ddMyvSH0rlQLIC7ghhiTiopRUztEE7ppx2T4YhSGvXw+tUjcZSOpqzrzOV
7Ccg0N/yaG7ecog55JgvHWekURQdqdM0eXWwqHTKOFpmnG+6TlbsgDi+JjUWJ3Zt1janIWFDrrDh
W1U6D0WHqtbvqLIl8lWhzZrFXFTVOTcLbetAAnmTWNTQYxsWr26HlgqphS0aFINpiMsDhMXqkqqW
THsCaa8cuvQ75ZPN0aBfZl3hkl1bZJP4tmo6ZablyZmpJ2naeysOlG5yKZWd7cfC+lFVpJcMYPQ3
2ADWZRRidkNl+0nvg32SpOskcbPnKJOHoWvKs66oKHeL+kkNmrVKWwD8RWycsJCaZ4H3hDJz0d+Q
aZZpatwhitn3IfIMGnpNk8EYPXalFj1qFLxHgPnuKdf0F2Gest1kf39nRMcGmAtUOcFOMB3EHo6h
nPO9s/HFL27w1Y5xSor+p800FgGRpC6/VKM4ZGMdPAQSRhEJkK9QTe13gROMvdOzXwT9LYrJJJd0
fWSjE6wrZJF7VlYXfAI0Sodn95B471b0vVCquxU+r0hH/43z3yd8Ou0K3OzZ9l3zI697oA+accUg
bz0WsTwkkeW9gSE/CDWt8tosv/utfPcNET23xey2T3R0jqy6VRlNVDJLwze4SHc2vclukI03J2Bn
queRseoxHC58jUrpiAP5GVpcvmYknzEmk09xMqp3Q3c2BR7TIjHla+DRhFTHCp57nwxP8XiImojT
06jeNBziy8xR9iKsbIZUFbERO3L0dWjo3lYBsV3QtNeS4AcKVJOIBd8NPMYz9GddJN+6rJaQ5fL6
rup3Ggvc0hNDfPY9LhrNCZ8CU7sVdkkj70idBMT79FL//BCm6WWXh8y7MWTYy95ph3RRZyMlthNn
/QyJp/bLS1TR8EAkPNsUdlKtsjEethpdqQc/9d5CxEIIFMI6phig6cSoNBx3U83UdVxQ3YWToO/s
s5YzmbCseT9aFXAccHOqhVX60xNdBgcrCfhq673i8XHR51ASYPAt+a0Sf6WrbYBIzXbB3j6ZdimW
I1fpW9MYN5skzIOjSCPHudetNBF9TwtpPwiEuwf0yG0QWwfs7+M98hX3gl4WNAaTpHRwlB6ySJwD
N/PPkcqXnoJf53vaK9+ZJSopaz7yFWWWX3VMraHu4Q92LFZAjLfJitARWCmtTzfsu8NLDTvGqdLq
VpYQ1LrUd85J2DlPIl7WNviU0BEUDbssHqMib4Rhug98ni1W7p2H0NtPhkg3BPICupL0j2j0pzu9
D6fV1AgErrALzlGsO2ub0SZufH7788PoKCTxtLuIWtX32fQRG3P2svZmN/NPFZqMcjDdxVr+pGcc
JycneXAJJ6w7fLONhS5vjrRrxqPwn0n+5Sd09ABlqYj3gtEhjrdjNXHmKgWqFlPGlusiM/YTlXKL
VkkgWlH61WYG0J8SQ190Eho4d4DW96FlWdug4KHUsQmhh3AfOCHWgIGfulcAwOsE4hBvwAX8/wj6
FpNwn+zCyDVxz431qUi+Bj611emIDTVFUpvWblhu7shW+2tKmlWp169+GUCDnSjo4oluQSSRhAVS
q1/qFQ/F0CU6V87EWzN2/TviNcumz78sZvrHGDLeFkx+tQRmTsCODNYmjhxoX3X9zR/x2NVhgQDc
pv4V6VE/uS1o6JaWd0ZEL81IAlYkKZAXPQSaXYV7Beh+mQCrwbHhNAczEvpmwB6z+mmkZhzV3gA/
fKSyspG/1Yol9HUENcTxvk6OfPnSJIWDL/CpSxtMezgsjqIznWNU2tN2dP2PrrKQLhp64dmzp/GQ
7lrafBkwfW9DCiqzzopWHqgk8uzuD1wj3hYarjjW0DAXrdXExwaeZBzD2mnoRN92BPXWCmu+Ptsj
SgCneDv8W1xpW6V0bWspq7gb8a0CQgOQA/ghXaV1TzNz6q/C+LkJ7dlFq4+cdnGyqqQcZmwI0wAY
DSglCPSg8LaVn764XdIhzOQzNZ1DiK2b4AMY99biro7caGWXsl56QbJJMO6e7EbPuD7Ye3tV/emz
O2SAfK3hbcK8NA+DGxJnnX349lwK2ZbTrQ1c3oXmP/pZL36ECV5j19/3uoj3tUtnjIcXj30iDXE8
2Let3b+ndb2uaT/e9SUgHnKEGFLjQD/aGLWORNzuNEHSwa9K69hk5Jq0rB+XpjmGvxcJ/J1B8t/y
NiNXkDf1f/y78StrHjo7FqDZSmdZpqUbv2C8C2aElaYBGQ9hvZ0YJ8TLJMGWoEO3Q2JAW9EQLay+
6a7+3IbrIe1RYHqS4XTNfQ559GMWWxmBxfEFuomeesVfeJX+gYf/8z1K06HARErdkL80cqF4UAqR
Ji3dbtbrpMbXOjaTdSjjYtOVBkyMzACsGEYHp6aukF5hb9tYJ5z1O9UMihXcufiN66yitn2ry3ob
1030sA7H9NFqmxDtHqXN41GAebb9yLp0XDFsl6eIHO9Pz8x/+VHHx1HhKn3/yqJ8FdVNFX02fzaX
mjg//2Vtw+V9fIdG+09e85+GVOs31yP/R4uGwELqYAzrv9fNf/y7Bkf3N+nKubJBSm5gG1T9H4ZU
0/oNh+jMb+GlLl/D5f23zgb9N0lY0JuvJ9IZtvN/4kf9FYYPAh/f6PzX2Q730K9OqMBOe+YEojiU
Gs++j7Lzm51NMG9nRv0VNHK6CnGJbUr9r0xYv1qw+B8LEwyX4TpMjqX1i3+wyqwKQhRjNWVBPTEa
5JCwOLCATyu6ZZaDOT/qUhgkvTBPcJYXZW/gh2l+EJct9rKX1DHEccEO0vuLigDJz/fv3GHzW3Mw
jdH8QH3APzgM2zhRsVR1SSm2kS7Dgsl7aDbsCIe9rRG2pngWmGyXfw1UwsWxHwEEctjkVvVRyoqq
1xAHTmiVqNAkHSXsnq2KzJnNT+ioGqp9nwSPJuAMjObV3kH/PoXGk5Ii3lJc+dG26Qnw6TLMie1N
DIxXLF+U/TTeM5F34lQaDXCCPGLQ07QWYQrk+a4Ygm7wXhK7deKF7pf3cV9/tlUsScCRs586aW57
xdYpq4CzV8U1LMhOE1X07tPJ4yxGGTG8hektI4d5sjPynQSQ9kmZPje6Xi4bO8DlSRir8gO1/NeO
PMEt8Ot3nCtct/HucDXo5i+maC/O8sgkMHGwnQredTccDc1C18y6XZQ6OzmmF0594apq00+BIxXH
CRuk3nQ/agTaOe2wHsxsXCS5guCFbXBrjdVWg703ekNBgMoIV9k0vstAsv1R7Q9MrdGiyj1wYpiF
8ljs6NPA+meI/uAP0TVzvOBa929J6PerirH1KuFxjVFASQtz4qxi9/1pLOAajXTpzImfr/yceqX4
q0fIP/nWcJdwQVqW40B3+eURgmBv0WDm5AdrgrFqZdCalZncZYH+UvTWXJFU7xP+tTu0CfKz1jrt
jTuDsRHsBnqtKhMqkh/J6KxlyVPokejwaNlYi4mHejJTfxz2YoWO5jCN5qm1EiIdcfr9X/+Ajfld
/tlwCX7HsHnwz0udJVzzl2IYAQukQlxFZ6zJJ9rBO7FKpB/oyP5kgH3YlNLollK33tukr/lZmR9N
PiFoNNUK51T0Fxccd/E/vCHX0G1PenxwbIzvfP5PLmK462HVlVZwwEq0aihJXqIofGEkIa+OWFnZ
ICtabBIFjW1TWO+sQDT0VubvBHb2ws2nJ6TyCL45V0WN8pgPZIrrHwjgGLSD6kdpbYyqu1XaHGop
1NHvYW2P1DRKoub0aqXLsQtnezdjsmK4d/P2M9Y+CjU4DyyMS2fEhmca7E+wg6ItHfSqOWlQoh7a
PmLO8JRP9vAjqoIVJOAIsGHeyALTJTjhjrZsoa7zj/oQ53cN3oKVprX4HSNQSkfh3Nc0DqvC+rSC
EfUsK579OHlwhuGLDBYR3BnyjinpUYFHM2vAuWVw1KGVzFKVheGBTGyLYk/kTgGFNU2DUxECulc9
Vm2mAdMScA5EonYMFL77STgLIkjuVnPMoshmBZw7FUraHsbAe0BZUkEfvFCmfitdWOCEpDP+dn2b
tGoAvsZETZeon5iNx8K/dw1sm9pOyx2fjvDh2a+nYxtZ5LxAUayV39DkhhEnLsu9r+M3lNycjf4K
lw1EKH0+SR7pi9b079hmb6JAPJiVhqgrocmUMBRx+BbKeLfY9ENZx1DopEioUaofTHNi5FAcI59w
vQmTeJmE1qGt6UYOFClpAAl6AkGxAWY9AuFfTviP1pA0ykwQZfTMB9oJCKLNRUeQYpF9b2XBwNjr
Y6zyjlxVtnrrCoejEBx2n8u+mq2F1sT2NNK31KcxEH9SXdMuAl0nEtaEahkP0KlSJgddWSPIGTwU
fMgUZqbhDsvI8sIlWsVO/+QM7aqLzOHej6hQQ8Mji1XqlNzIRx3aIqjKBZWqVKaEplr7nPOO+KHN
dcHAV/cp72B6jBW1W0yKHh+tCLbdWHiLyo86VtnmXeW8j6KuX8FSkOfkml2E6q2YR9uO6d30EaSy
qzfWWkuOU+9sdGtGWhOuWxOhxlgJMhYj/0mbP9TktbBEi71MOui8IeTIn78aZDHt7VzfDRgq7p04
p1jbriBTNQPkXkM9cfA5NyXRe/bR/FVDu61qh+U+LZv9BKJnIbPJOnn0YJ1Kl1MMMygLLFcznEQm
+1NiFuMxisIF1DrrFiDrjXHTnSOurlsrQU3m7XiXVZQZ4WgeD5g0sPt0zlLjKlrUmjhaVcgpcmqo
MuFiTQWRg2JMAI0U0TJJJRjUB5XxRGUogYE6e537WDxVbmTJKRWTIc2xW8NouMO7o6N5G8OUlzop
SQ/OMdqutM8B3Ik1FbENmi+KODgy99WGqrRQQ3eCKscmyRnuVJgDFARUNBA1mF9GycrKFTkaAQMM
wqEH1tmnfur2iCvgfFWJTyDekbX4FIOmHow45yZeTl7l7VQIB75Twy7oE7Uaquo+rYC9M8YGEZXT
4t058dWrwTfYVb7vq9FCr86+KwgIN6uEjw8eIzarHjLlWJzqKr32oX4xopokdYIkkzG0Y7fJML8i
hB+6LunftaSlYRcLe1dncb/JtIyMvhnllylpudJZ3/ACkoppMJyMsf9Wqcq7kbLH+QUTP5bMIbUp
JZBTld7KDrh3ey98oKB3ehpGOW1nZt6OAeq66jpzg6NZuwklEnZ7/peBhxGEloX4ME7A4btaXX//
EKu3WOnJgfYWde3roFtNeS23+KPyJLdfzVxwgiwAXmPrB9SmfcI+ZFuGX/Uhgom+S8p+WCc9wIs0
mc4wUSBxxrZ50qnV2dmNcMhC9+Eeh1d4rBgI7su+I3UsiBrHmr6Vvh9siMZUT3Zu/Shn9bVj0JG5
sf4hai0H+loxaSIPvbM6d9plTA3WoxmDT6s0+LYaHnLbTyqMoXwwYhsZHvP/zz+CWzatO+QtZDI+
6Zq1dpXQp3gmg7wiy7EqW9e4G8g53pma3Pe9Gg+5nhrTCli7c8Yz9uGqPmTsmLXA5hpySGYfPKQx
jJPIL4yNZSbBgxtV6b2PrweLMylj0+5R1oMepRienAwTsONMUwXdQ6uG4f7+p7Oc7xM3SuTc+XQG
PefGsk3x2rVsCDlJ59dJyPwaieqMiCKONOjk159/jgH4K2qTMzEp9RqTDyqyrvsQI2pJQHNl1YfN
1mWZvIFrqOnxqmtiVckuxdEIbxOAjqnKjIcOM30UzUcjqaO7vixhkxhuSvcnoWWFuXD788sk7WoO
w5mrZ6Wz69P8/dWKB9hKdlO1UxSqghYYmkM0fyA8pFOcVXghkDAAFNrwoDlFFy76BHHJKMtPiW2J
wZ1XvpSNQUCuz6Ib6m+0MTLYYW0ouW6c2IQUwPxmVF7zGEvBfQVg7+fvDNk3j6SDFoXt+asYtO9Z
cdpZ0AeSHLzBqB+TNGo2bcYEHD2oeSx1IMQM1NEY58+ylRS3WYhS/TDxwLdDfMBsfKN0eOxF1RKt
1pkrz78qePz8/qt/9mehl73lRtJsACkxxpoLskPp0bIRjTe3HdWNPW0K4madeAilXR7T89vK7LNh
dxqG/irNykeJj/jkaW1Pj5XBRkHefGzOM+R5pbrC/FFX4NDjcd16fvSjHV9sGEVM8Wv7aNpj/tZX
6442QvoxJKEjL7RO+qRaAnhAThj3JG7UHcshpn0rsyRGKChRsnTNQzj/IMsupwUOL8oqdpVY0FP3
g2OqOFZyTpLn5PV82kBVnar7SAPS3JDcJKh1JZTf7HyFEbVpAx8zocHwMNN7Bo+2ttcdt1xVwuQI
0zcYP30P6pgdM7SYwHpj395AIJ+echG8y6gjYKNF62je39mYFFx9ZPtmxxF9QXTycOR56OwKC33d
euC+lbMXaTVuRO+rtVM7xiMiFRO2wrzGfuDviLdny7RuhocWYfshI5TOPCe4/fzdqCP52mX5lgad
uVZtOETLlHDnUgY2jUomufoJOtoZU1N8ThPAlL4vvhmcQc7eMM6emHhj9aG3yIS/7gtiO/QS5EvA
BI6NN8tc5yK2zj8/WEa0MwWpg2gOw1E+R8OwoXnbGZ1HtiS8g/40sHV/6a3mokY/uNVFXK/9njFu
JUqebsKb3k1foztkijzGVCn8iAZohV063oFpZL4SoUD5dvLgnGRm/lyL9Dl1vfqOYjnvjof+dQyt
O8+Xw8X2AnUaQZ0ip+FMoBMZR5tmj8cev8lCOhElWQO2rYhemkrr8oeUUo6zKnj0/wRwNLYzrEPd
iXZR4bd7aBeQcrXufsJzcPNTwLDkeOuNGYdP8KOabTHU/pqWhS1YMbWTefg46D0GJA9XtOJZENqR
tcGQxx1nGrgXBgEhaEB7B2bjgb06htEDkIF2jT3SBSljrhOhm1i5GhAZuomcPchtHBvXiAahlZp1
jDQR/TJhn7WiBeqx15ujaJEPKU1696VeQ+6hdMqxik/sD9mSfmt360xtcy+7yxy/PXdRALpZBRlh
WjlecJp+0ymH2th4GY4qMnZtmVmriAkchMQGIUJ0ydYuHB6C6sMJnEczHA7etAMZwZrPLHGRTeTv
xJxBcL3FIHnr5hC+VKXvnZvaTTcWlysN7ekhIPuFizBimah7ykTakaE1fIDG1ZduE3zqifmFxwqw
UsH2dAbHMu9A81iUoSEYosTNwoDVt4ha9i9Ryg0eYDgp5bqrSnEtrVBfzmp9AXSmsfimF9VkrBPJ
4N8WZ0ek+nbIZbtRyPZG5m6Ib2q4SGkCaCO6Xbr+4mHMvR9T52oIVIRublGTihItGiZ39J7ewdHa
4jm/5eVDjtc1MrNLLLy7NLCQ6hP7a6JGLxfU3rmtTzlyV+jrVGO54kBWrFktEOIjc8EIBgCBWMUB
+2KpBQwraXWInaBZmY44ewkzGRU6XCEC7wz7BekSJfQtmLxFYlP1PcSHUcY5V3t7Dgw32sZ9OTsX
toQBx9NkFBuzQ3cJLPsjFi+NWeWbxFcaL5ysTZ75RywaMyWjjJbs0dgDxHNYI/BXDlOgTU0WY2Gg
YBC4CLydbKK3CDrFKie4x4QvvTmV9Xn8L136+0/awl/o0h5Tjz9pMP+ASUCd+Hr/+rev7/92/h//
HRJ48WeB+vcX/6FPe+5vs8iso7whvKFQI5X8oU973m+W1PlPzrgC0p2oJH/o04b3G58xyDrriNu/
q9p/6NN8CiWPGLR05hzx/Kq/8SKuv2tCv5Mu4Ef88fs/z3lM/dc0sjQZ9MypatLmMzHhF+0o6qRD
lktA8POgWTJz1x5ggdarxlp2LSXuhWk+i6kftk20Hccp2bZyxNCUY2PB6QYARyeSmXf0llFJt6r9
STsqwdMBQH2wqnKfiEfk7RP3KuEdngndTYyKDi1btWVtvljduAjb7xNfK6KndLrFobsU6BwhR7q6
R1e0ki1VQUtQPD+bDNuri9CSbeuSVVFjN5ks7f5VsiYNOzldE+3Lwuc6ADT1MVupfc8pyCsuOf6W
mHNdhtllrq7SgA9aVron0LC0XBigsbUKJgEsAVUgKPauDMZLVVIMqDJxgh1Bfwgw1iljVxhQMEvX
yTeIJ2An8QulrkjAS/J4ckbmrBGq7jo1oX6WLl4c+O30qNRAqppq8NdG1xmnTE9/WCe4OE6YwV8N
qVuHpUz33rSX7tCv6qIDyGR/0ZmJbzKBM+Q4ubN2aw+wDdP42FDavhTVQ20g11slJT546JbgxaG7
2u67mw7dpm/SVU3nGoO6jUyp2xQavmWsR5SD6XPJqvsBr7NdN1Ggr+oI8IIKKYXqMv3SR0lH0Vyi
rzSHZh1dA8jYNVRw9Fq+zqvpxeiLZqs37cGKp88CYt+qqFzgNLm1jOm3MLOz6c5NM2X2JO3EWk7S
waGA9IzTkcorduJF7SZ7c6LvTRhOsCGjNzG01rw7qys+CnfL/kNcGxpTxmAcHsFYXnssnomVPFQ0
D8HaLc453LGhZitVmchIUlISMeCZZMYNHy6rwWKOwU36MO/h8lR3EeHwXVWORFxGgPKTRVA4IcK8
jnIdzqkEoTM6sbsdBumtmxiogd0lj0xBkrc0eo5FPH9vkacI6TvMHrxknVG/idiWkyRtekjctgLo
UTbaqm9GSvHygYvMKeSlmvQdqWzzRjqp/r9Yox//Hyg1f4e7+f+JZWNY+rxi/re/rX7/sEhv2+9V
9b36u7X5jxf9r8VZhxcLyIZ5lMGwDAzHfw4Pzd/4veXaOrFa+XeLs/sbXAPDZMk0PEGEkKnf3xZn
+Zs1r9vI8BxVdYkw/re397+xOBu2/uuwjJuVtwDSRjct6Bf2L3O8Mgk472CDxzKY4KLCr1iwA6QN
NHqkLrNAMdZeFPZDpGQXZSQy1SEr4+5UZgnNBoTa82TKbhFb2arnLDyafXsC86cdRtO5jHlObBuK
5laZMaG+hu6gNPaKVQVevYrNx2okvz+lSPIFU39ZOs+cU2lFyYynBsDCljT7VzZrexy7nYCoh549
hYIVm1isdYOpXN6o+tUHZWLvDV5wsFaPrTeE1F5V1p4mkhKn5RYxRNGEaCYGmRZCPAFoG5hPh7BG
Jg+95I4su2RiKofd5GpnWDrOo48B6ZBO7q2i/gV7NR1fvP6PD3XrQHI09E1dmtQrhcyf2J0SeiZ5
8E22JUJgWMaria3ug65ReuDXMYR9Dx6dmyQn2wrxzjZyQ0nRq0AP3UyZh70DhzZRWp3qLMdgyyd/
2OznD8EQGzt4FHI7BKbzYGr11vXzcytr63uDq8vNBk4tozhOoBvwW/pFpFbS4NQXjJ13mmBkngaB
Tc9PvAUBlbVWhRl8H2t2iy1SDl8YUHN3r4pphbXBusf1udZM7EscM6fVIhssphJT3hxUb73SIcFE
BU1Zg0JmY6am3NXbha1ZHb22WruGHR5Zb4m9WiUnx2AAMutbiqle7y9sgq17gGdTXAc0Qpn1Dxq5
Kd0stce2Aw0e+kh+k09HmNck27CBeBtWib/JZaRfojBYIESne6dseALgie/xszMNOcZTqM65t+vw
nN5JL9OXpKE5AThC3dGRwZ9Bltm1onoTSvknMu9gKrz7Jis57bcZBzmI+UVg8C+uLP2USFr5opA+
6qwID4mX9HTKjtk6rvMGiiRRcgvDUabqYt/6g1qnBiEDLxHDnX0fxCS5XGskwWK+0m4T3Uz6dnX4
4+dSpgURgrpig1LhL6uHhbDoIIVyZj+13xkdU8lGKeSitHmDNDZCCs0Soin1mzLFJekHb4kdxlpo
tHZy2AEKSpjFb5wHqDiPTtKceWsmJHJr2SPJJT02/1Ym0cJ26rfMoBsvhYB0Ec9cRpS3aSDqbH5E
Cd1T/BOw/nOYW1sijLaZPny0GSXyWtJcojH8DCIAk1PXH5Je5CcqR05tRFS8FOoVeqC3Zt9TTauO
XO2uJmi3w8J817YcTbDOYRukCizFy1jjtsrQ9Zdhz7mLH3i5o9vsE2X6pFWBuXE82uSbOYiRYyvD
O5HtkSa0Bzunr9xyDFznaVmuuTuCzUB+go1ACSwAUMhaIwQNK6gDRWcXF1pfbuwB463nKbHxG9Lk
ejaKHQQAgoplSk2cM2w9NRDvUIZO+MubVnoTxfTtjV9irMjl4FfcVCHtSGmMDVBzghXCY3epoMBW
qbPJzEpenJaFqHW0vV8lZOn1ZRc75Sb1ImLg/dbpZLpKGsNdagJVxhAAGQszXm70mKmznjyypxCX
URrPdGh+oyk1u3RkvjGVpS+ZpPtOF/vO7sUqVEXJeSF+97OIBGVFyDq9c1PaXNUw7AlpGbRO01PC
7vvFoSbGieO1U1afyqRYLjXOlZt+ayo6N7TYO2Fe5pbkcHfqSQb0TKCwl1I2lCrJ2bRK99RnvnbM
+p9oDo2syN3bHv+yAcQZDfLDnRivSBLBxY5yuRfQgmXasMiU+ldrglSoYaISNOsueqIORTN1y4nV
GZ059o84Zc6+HJ1PpsJ3EiupaiMqokgImVjrHQeRpJx9niKlj6AT9gFDjrdpiLMD6w5pCTwWHKEv
YCWKi2bE3Vn1pFnnkFChozsW5T0P2WE9BWMLjiz02HY1xSmZm3PYVSZrI4ZJFFapsQ0tT1EYbYHE
gbzVGaJeQAP3DkCkKehLC2uTFZuxABWEt474SJ5/C7yA6hTTqU+pkT2SLSi2pdfAKeypaqxkejdy
KGFmiWm7GOWmV1n/EjrXqfWNJeqKuWs72BMTtwzKBD0HVhA8N6OTPo8TtrLW3BvkUO4GV2Vbt3Q9
ogXZSeAvx0YSIEC0PpYVMdJ60tbexTFpanSd5qwNd2FIFY2Hlx75uT7ZojuMXmPuRhK58LzjetvV
UXqvmeWd25n5qUyyz1BRZOnnaXsLPLXzreybW7gee89o66JaX8FMVAu3itPHdADTjYQglgr3+z0I
Ikay+chzte3nptbOQztO4SDp5pZWvqXSaU4zhXcg7kc3O7FTZoWGu5397lrXzfxXpNNYwMQT2saa
qpnMT1kpdp0VxY7MJu1GYgz1gochIUTktwsdX3RJ49dYvuIBO/eWXIfksBaGhm7ijeOO/qnvzOkp
JmJKzCTPO5rWZ1ON38BOEADGftJlX21IYiwIU2CqrQu1mboQ2rtcfgzqPg7YumNrGLOxXY2NhuIl
q3pdldVbZDU0ZHdb9iKfE8GHTQO7i3u/3lVEdcmRFtSK4W69D8fGPho0/ngNQF2HCGIr412oDQi7
cPzXg2N8d3TNIOZbL8HIeVtp4PVV7BgCl8JnTrBKtURKBc4Dajwpe9IU6YoJw7EdRtYWEdhcjpU3
bjjbmJtCUvZkml685lEJ+YQD5Eq3OHloQehTWFBbS2AzcI0Is4qO0A5M//I0AMqiZkKykE9Ovyg4
9oXUCjGb7td0hx9tf0jOifI3yZAUF56mG9rsuPmoe+zJoSytef4g8DZlhfnCJWBvWTJesO+cOYPy
DBRKR0F8NbMmXhfGkCw7rAmrsnYLzodpsnP7It/EhT98wy9wLHvnK47jcO/kUXibhHvVRuPewTSR
eD84uG0i22VIHFE1r5XqpPccpe1Knqjui5d+Wu9soMRMGGhlZ1djMjlE9oRlPTTf6H/eAor3V4yA
RqC9lb9ljBbS6qsla9eZVTBlXtP06GYQsc2asI1VpXLPpo/URNKn9FmBNtLGne6Ee0/lJ5purIVh
J+PSaM1HOmSePCl4kMg5qGRfo4FzuZfggwNzeOKwTyN6elFRT3qjObfMBldl5VxJgR4HCAqaLp8A
WWULf2GSFLODCbBAPwKzZR+x8jODXQFBqZJenwaMv9W+tHpF69wUPvqvaWiAZAhAooYOAnZUlx9N
Yn1rMxEuaiN3CDAMtAEOjAY0o/mUqnhVpXlsgXApssMdX8uCu6GvaqncjMMqFZ2DN36QmuXoaZD4
MRBNUra2K/wJMFcD+6mqm28FhgAs/Cj9gWlu54dyPiDGxhEmNWuejrY6syb8XWjHZMjoIt/2BmiZ
lME24BUKEQUZybB8E0FLo02dvrn2SrlWwQ1Pt3HpZFdk2u857W5zadtGc6dmEVT2OS1pOwFR77n/
k70zS44bWbP0VnoDSMPkGB47EPPI4Cy+wCiJwuwAHDN2VOvojfUH3sprXbfNqqze6yWMQaWUUhBw
/MM53+nf9ASWfRhhmC3lR5r6ct3pBjxbuFx1s3H87H1IqH76xpQbdn2EaxMos4KItSsG1R6zjBg0
H0WuRhNSMlZHnksDkexK7uC1Ti4snrrx12AyfYhH9xy3D8WC8ZkSjg7poh6AvM/EPvcJZdiXnXwd
fYGFdw63lT8dPSP6lXIGriptfqjn5Gop46Q5KAUnjGUWzgsCdmhSUAEUtPhSIsJv10b5a7B/l1w1
m8Id32Va3JVvMNKyF8RF9KOcj5gRGdHUzmcWl5voS2glA5Mq1XEvRqg7QxnEtB6DrXuBxQyksZNq
X2MZIrHw5D37Cj8R83kBwQNSMdnkClVi4m036RVEVbLNpIFZw5t+DmY6k+EWkRuWcTNPSxVY6Wpt
4FIRhakx0Ecvpbu52A5N3x/rWD+5FZVzVC3xUmm9GZa6sxQT6C23W4+cVjmzpW4tfYkzxzB+wFt7
aiLtTbjun9zWSLdGRDUMRQ4KrtoMiKuClHvrRTO6+SgRKARCpy+NVBwCM1sG6TSZDXYEHw0P0GlD
SLWb9fyOD9QPKuTUgbVEAE3Rr7kctGf+mGZHQgL8NgRIbI7HlwS9kxRQhEujhec9ONXWdYj8rYep
XxNJ2R+yJX2OoTf6Clvy1BWx2kRZfsS6C/06gLZCYF8gwxnOFUjk1A63ZcqQDC/8SRrdp15gpkl8
ysI6E8HcAf1GqIufkVD2sYSYA3v6aaiSY1hX73mlnb3Zu4FqePJL67EqMODZo47ohg3pal4IIK+d
Y+3JLHl2E8xWTrlVFqWwyxHUNKR+J+I17jmqjYadPLWNW22T0iOtQXwJVW0xtd477PerKuXmh1M2
Z+KXb3RWYJiqWIf1S+udYmDMKuLo8JT34aNqcWxzCDw1iSBuie/Mq4tex6CfcWsZgmD01F9FeXfl
EAoawHAroeen0OtfZ12ushHepdQteDxtlQRAzO42rASQWWRGUWW10DEF0YNBUYmdRqBhq7Stb8Lh
SFX0hkn9Exz77xqv/2ouyJ8jQJUNEgLOLi3I3GlfsKqglseWmJkP0uPImYyVpqpf33/6yGCOXfAH
FOhflTfnwTyYiMGk/cCdGsBI83gqavE6m/ldNhK9chg/hCifdewmPvXlYGHxTIw/xkRiK2X2Cpnx
qtZdThaNIxegHUXuvvFIWCjBOiEwyoJlpw6s67F0dBnIGIqslkAOJGRx/f0/czRPBZyvx2qXWk28
yZ10PfXU9uz+f82E+Cx8KJ4OK5FML+MfrXJ18NzJVRDd3BXvfpiOG81zLobVnHy9f8q96Ti3CT2T
fhurCiuLNR1SZAurwZWPKA+oIdKBObvYZtpAAG5xMpSNFdzJQXFNKI876z02kCRpnGtw8LUdXsLf
LZPQRBT+iqnwW0lS4sZSEMhxIO0jX26cbjaP9lztYBOtqQeeLB8aifRb6quGGKj4Y4jlpXWSeJPi
+8CnrIG01+djiBF85bXjT19gTEW8y89xhByf0PcFXgb8XU/Hr0KfbVz/O13v7kMxRajaQREgmdv2
IwlwSaztZUtaRGPHYjP4yCdLb1wzc843NJuUhSmxKZ1puNvBsjdmo2/aJrO2I+l9sjcv7JbBgJUR
g/qRUyEk7jFxPC5wq2m2deQ8Eb7zNeUsGqCbTqa2bpGzxZ2u74Z1j7UfCgbmchEll8zKeyDx4o09
6bvetaDkJ/BKlTZyxTY4wjwuLQbJqM1G4lzZgNpcuaEHOlWHnH7AcMZlKdRjZZErkEIL3lZz+ETy
0C9szqvekeNb17ovouwf7FBY1x4dGBvSCUSFIlvM7DJsrDE5x60HXyrHSR9z6NlgGthFIHlvdOeg
2nR6skkB8LjGB4bfTyCSd72fmWfGjqw0SjkcRDKXRNw6h1lY7hYfPdFKiu2y6J+phrM9NIsPI0wX
kCMhzkOac6rhKgzaLnvw9aYO6qlC7uIKsEwO0AJLA4ujJUcDluea5t9c20zkEjtE2mCK+lGa6VtZ
JM/6NDivUxLdWCqEr+D/Ie5mVLDCjp581uqaNTQnOQ88hWqiR8OHyGo3pLvRnZMLS5+sawFQ699z
f0f9nm3d3MYkWNtfbVyAFbC1aAvQ4xqmxm/ZYWk0o+HLbaS5nbFnrShfbQJikef3U/eM55gVwjn1
U7ynYUo0Aebki/sUs2YgC6Uco5tfOjih04GbI5YMOn31ULvwubq0I2qc/OONrWYZ0FrIdZHMaLRx
WmZSEjUca796jOyo+azfem0kL60R9ttKZZfcjIABL/62GCrBHXvL95tIwIDDYewsVC5vyn6yYm8e
lHvGB6KYgMYEKIiwuDhCix8HJokiJRpQGsZdpLgc5qbdTCwe1oNn+Gv0Dvq64yRuEHGfbI3JCaFb
xj5MRgIUZ/np1hB+0zgyLoTxQicW8DMH1tBaMe1NHVFbcQ17w2dc1QZlXdH5xt1RmZQEbWx2W89R
BcWBkdDmuW5QNtLZNQZKiyVO0Lda7R42Qrs7E4Drwgap9v29tu13Ueg1Vw2C6QakO3cxFvO7qWXe
3Rhs4DjY5Hajo+4jeMwzxov2cXGkGYNJpFpmhagbKYBqLx4eBrmvQ9O5qdE312ytvXXFXOqmWjlt
7LzgOkkq46ZTCKZefx9DHlTSUT++332/MK2KjuDymCKJdNH6sFAh/s65k+qygEXxvUfL2+/vjTrM
LS23yYZvWODLtn70NLt+zGvn6nNaX/yofS5EAotx7spjp5VIkO0fEI6cW1qqS4q29zb3FSl/iDZW
RgPVbG59eaIA+u0PR6qzDAbF5AOWYybsNMYXPSQpJRiK76FmRdxe4Q5TvrvSW924p0Le8yGlCyPH
fSW/HE9qe3shHmvQrXbGmJT7grhR3O1gzy/TZDR7J24YMsq22sJJ5qHupdDcaWCt3GmXQomhBsDY
vVNCt3QXlXzC59DJeeeTmQKJVOxTdlxHssgB2h6cqGcTJcp2nbrop9EscrRQPEizuzhR8lHoETin
ukgPOtng5zoW6y6boz33wRGNb6L1zisfA48QnUhVD+jW2pN1/+aj1OUICpwKiga5id9YX7n9fsvV
rvDxG19KohErsZ/cMtJRz3ppAV/UEk6S0N6h1pz3WWHr6RZRXrw1PVogM1PzztWYQYOMrb01TwVx
Hb35QKr3tCva5NoVAnxtlC9uf8HAcPTTeZc7TnHD8ulypfrMQJLYuflK++OUVnqYMXlcQtdbzy5B
4NNPMXXJuRXiJQcCuXfZdJqz6h9MZXT/eEmTDkUd0+QsBU0TKuZHePCnCt6RfK89+gLAbPVGkyLi
mucMx1ww7NRyXSeety7DWrtU2OLbtOi2kzUMOzI0AOl0njh6JkHlHRxiKDrWAfnQxPOqGnhqkmAl
mqWXSqY3gjpu7BWIxIpjdalVkSFD9e5+h2XLGkl1nWr/R1UsgE9r+Jxr+poOKMwPBmwDz5eke5s6
L2Zy7o48pujDCyPap+xGoCp4T7bWH9zck5eauPFHBxEAzmX6te+N2/84G/9LZ6Nr6P/pdnLJ+/g/
/9Z+qvJ//W/Vfn1G/yF1w/zHb/97T4nmwzIN65+7SGxM/9xT6n9xrbtCd1zD+oeT8W+To/EX4Wcc
A6avu5hkPaQnf+8p/b98sgVYcOoQMRen439nT4n65F/8Po4BtBJLn+VaJH84/2pAgsyFbqQpi0OL
cI8NjkMQtOE9hnaRPhnap5VWyUcNzZGtPlPMbMqSQ6faaGOTkaXSKMIWwGnhEHr7Zavhg7D48R0F
FQMPtxVg6fpsg+RsOBo4elH7u8j9c53JGDfSFWKyfmT+wHa+RrQL2Ta+VeXNGqrmXavQg8KFQp0l
E8ZalfppxoSQhk2c7pNWY2PUmU19jmRNNWKxUNXytD5/f49RYH3+flvM4YhNRhMAiWzvygmP3t2I
XxxNjvBozEDWSfKSDRXbs6l/kjXOhw4KGRLHdp1FybNF7lpQp8ei9DFeQUZjdPKzUcgZdTSmcUxe
hl63vwhsZeDSdpQ4PTFvCcTgKrqGodS3dl/ygOjca0MeQWWU7xjCgx7z6ZZEKJQl+O3C2ECThmPZ
9zW8iqUXZBiwEJHdZx0gEUmzOgY379Dh5HPrmhm6FjQVKhVWmR85S9vQyshpbBOq7eiz8Kevok5u
Ums+mrADDt+441ZNKAgJJ/LdxuA/K/29VQBMsIjz6y1gUF3fboYCjA5qmKV6vUxDDzw5jbYlFaBj
mhB90qs5M6cbUy/bkvpKp4E6Mz6PamLqzfG9GuN0ZCbRH1IrPpMmnMnO2/k647jBtJ+w6lzmxvxC
apyRx4Y7u+5CiEy3TH+x4vYzhEJ/AqSpUgZAGNghcPDMU4147vLq1e2iS507pJg6OoYKtoyOTZ8p
qUydMl27pUGMRb5M0M3iXDa/4p5E1HFCG+M0BYgbgaJ6mDo+8bFymbA7p64GQ+Pkzi5PrI9ontjZ
uuMXbqAoUJ1AdR2l9yKriu2Ip4gspwHNvnFz8F2NM8S+GukJ2ldopfYWLi2dhZIXN4PQHpvzsarh
MlkQJKOi/Cynolizl9zkVhJEEiBaV7wx7kIONfufQ6w9Cm/eCkiJWTYSQF6/+w6Vv1zGBCIzXuJs
knvbHB/z6SEm3G8ToqYNxoy5R26pfUNQxG4+A8JaFp3mA2pXLtqy+1FJoAvpdJq88U9JVP1Wjn2B
8aH7wZ13MZgaigXb7oLEgYMT762K0pGx285wm2dzOPcxoQxo0jedwvQ7NP7F1NNdb803tFWPFgEd
wKZrorXK+Td5GWodj/ZFY4J6SwoC1mkAt03T/moZPgiq81UraXaUOwF/nfRzPeo5huXPOnF5jEc/
OSPhh7K5YrPO+JANRz0+jYkw8DJp67KvdrMKXxJV/sYBVDH7EZd4tGISBES9gj+/r5KRuVZGAlfp
Tifdbxs4MsuXmRFek4FREhsJ79nWCG6Xg3Go/a4J1JSdiDNPbmVulEfUBXexvNPnSBEy3M474WJY
DsnJOTaC0XFoRfGeCsANZKLR1jKdWvc62D9mw+816MA3O9LrQ5LoKPFIM3/LfG/CuBnFh+9fdYzy
c0S3dZOm/UN5bGUw/v0qnwUi97VvhoIRrUFnZ0W3aSJHzMrecC1Am52iixYvqUDMnVeD56DVSrJN
rtKjVDURE+SkAPQeljyXjmtjpJUKvQ16jSfWQidX9s/5NByJv3uuUAyv5tY0AsOpRqjDIMdqzqFU
6lSEwkTbHme4qOrqUBb4w+g0fcT47opdeEz+dntnKaEYgbZbrHW7JDOejVaGa0cbc4JtMc2wBnUQ
2A7PfV4960JWa4mobOsKbk2YOPGiHZyiTy/uP5q0V4u6ZTWpQqOvpC6GKHiRSQfgWeKBT2rUFFnS
IdNoyt96FwWcttjyBBscJP/rgs92MxUCJ55itzgX2AwF+HJOvQ2PViOYs5mFw+BuSG15bhZVYjG9
+h4eHM30jriUiEdgguYnRU3/PZxAQw4vQ2H+GL2ReQqUyStO8fiRdhTZ+zmbh+kjdNE7Fwgzd6TD
OaQ+CW1tlxL0BMTQsci71zG3n1u0aPuGDA6QKby47Qsqyzaodc05JrTIsGSWL10dj0vamVAtlyeX
NfQ1nwisgSYO31jETux8uGdwIrETWWB1NJFkHBtAoHX4WSWXViKy8tgvjPSQJ8SuxaZ3jJ1+AlHj
kEX9A3Za8zI0RFaMuk/ogltu3EoOjM2dEPrbj5bUsEefDClotraxM5znLOr5SOtkfjc177cnQwlS
ZvqdeCUJ9W6C0sdl69/2rTrG0ifbwWMFn2MsRII9tufWKImlmMVby264R8h4AfzkbWaK/3yaE4hi
mnEkBSlZdeVUnbKuTze9O7EvZgteYUnEkSeIvqBNLM8EiYSw7bGTZ3n07CfVzyqE2OJb8ZuDMoex
pTuzmacsATmeb+smHe7SAOpLvfA81qXY+51u3nr9lzDrjnwokjujFAdpYWiHBLAciLFYHKf6Etd9
f9KjUqyphPygiJ3wNMT0Wk43rTMVIV3n77HKIg9ycWm+OZMRnYnoSsDMwXhs9PnGPDnemMxAHdhU
G7M2o1M9RR/cdP3RS0t3V2j9r0V1njXq2QKF/sT5taGHV5tM2QtC2WciVKDNxZx2nXxI9BBOBzRQ
qDQuuDOmG7K4mI1vG98iv/ZfmgbVpIqfjaqeL5rdp3tZuGyFOq05WZUbM80XxXbG/A5CsvkxcZ8G
E7fVuQ4z91EzjBe2MNVHEkJ/0qRRnSKLi88e0aU6vQd496Nu+0c9RJ7hw4sjgktHSVAoNmJYKfwn
Bc/8KgZ1KFnqJtXgf9Zt0bBFHZtXk/zFdeSnCO+VEbSTOQVgg62DTgoRg7PB3zHIytZGp/BebXMC
qskNehv1rDtUQOeDQdkdM5YZlVBHwqz0IlTGbFh2fvgrH6bx9P2CeIc/1YCiBqSpB2TN1Zm5723u
nHGug7kiW3fbjGb6AGqZwVTVxgzmimzLqcTSZppPbQ3wCISe+eCrD3iCi4rK055rB90/sc8Bz1gt
GLso/Uc81v+0Wf9Vm0XfIf5Tpf7xM0+a/6jP//ff80+AjPHXd2qhbrrErhFp+P/0VmJhwSC9dDx6
pG+56d+9lfkXLRVqed2wdcvTPYSZf/dWi+JfoOy3Ab74i3T0v9NbmZbx/0FkHMNxvv+Kjkev9q/N
Fdm5qu4Mtl5OZTcHgxjbGCfpKWbbs2kRV5MonG2TpKgO/HaTyUNCdroXwGrsCE1nPYR0Lrl7DeZu
U8f20jWTv50t3WUfr6x1X2fWLkypt430zKbEx+eVYbqziWl2pL1ufM/d9iXR6EaYDYC+hdxUOeYz
txyyTSW6EU1gZb/PfUjRSgRfkAK8CKyEGcXaX0rtPH7gQLBeZoGHTq8TBu+jCIMUZvcR4q59TNb4
UodgcufwYwCwa9fZMt1RUHwb+kXNj71HGRf2AvNiUeJN4tQkNfk0gxFeJkvVJ4ZtsFeKvduzFbbl
pB8YuX6lODsDt3D0nygHA2l7GizcARf/rJkHrZzMHWGlbAdA9FkLwrZIe+dWYz1dzpTVt3QqUsV0
dN12y1N6eBi9cnzQZ//Zi+Nsq7nZQ95hfoy1rA50f3zWEaw8Mg53kMhdbB1YndTjr5Jp14U2DUGQ
pWFpksrcRyUaJnCN6VqbqeJNzhjaO6Kj9By43FyrUwEqw8pI/FWBa8zZNWcBtgE/k/PPnqtbyRpq
G0dzt3JoxE6uPRHA1SXDIZcmXQk7GDsexULEAI+o9zMnX2EgICSRLa5DGLnFWFIalRMVc/Rayujd
yAZrP1uL1tVuvsC1dvfcbJ5sO7/pamQXWtTqXIyzx1ZyJsd4qROcOSyPIpU1vC9Am0Q7xlPf3cXI
jsRlSnywWIhw5iMdhN2qNdO+QT+w11WnDmSqnVtH/WEjHfJIAbOnFSNiGcXaMCXqY/sdq8P1VZ99
qbNcEqRhK0WOwtAN8JATAVSv1NPnGmD8QxzV+OF4Rx5TYYz3zli0LZXRHswRgI0BmHIt+RwPVRaN
rDwQvo76azHhcxWO3m3cSL47jXLWU13ROOTatIZHDcxHApX//gUGbL/81FcPnuk+0aeji/KdH6D1
xMZyq7uRTNVzY68hBtSo1Exm9j5PTSspsl2BJ3mVmM5PvcWVSGm+Fn5TXrnXN74GTQS5Itdj/RW3
s7dG5IrvpMmmvTuQLAEAfQvtdecXct40kmTkRIuBPBS1wYCaPISCDQNyuUKtwS12a6+Lw1MJz6Lr
SvtA/svLJEeCRWaidweNxiBU0c5y6t9dp/q9a88dER6sUA2E4+j9JF24GOm1GzRtNrMCmZHKoOBV
BGaXxtC50ZzN03jJEPQMrT8dYK+jtuAqpLkz1/EQWuiNgOmFD64Yo7MVidcSWNXVYUO44ZxygyHh
duTsGXbC0n7wKfVPFe7qVeQgc7Uc+6iyaG12c/pgNS1c6zknZnvQbXbaeb7jbnqPqHbPdVesIAhD
Ys4pCBgYr6RGTMjUG+6unmZUBw2wfde5ljzMb6HyqIfxm7gZB4uHJ/bgl1+14wzIPwaw/wpMh8Wo
OOG83zJYAK+taV5QNyUu1jhbN1PXb/Wk+TJa+1daV3+M6pwAFto6jL62Zly1W81oUNSSDcDCG30V
iN8Nd3UQpcPF62hxXR+JTIguOMZkAmv6K5cIV1yCvBsuN51Z7lSgMGp179N0xaluk208jKd5hkUd
R+UzWSjtRjZirbKWiTN5Trs4ar7EEjTRzMnBGvPf5IBwc5ZNvolq0BK6z152MOtNQo8MMXTVTsip
RZncJRvEDLD7mn4hDvLyXbmthmSqQ9gwkdzNaBn0htu+CQzJ9HFoUOaSIYsfn9WkvTlOc50ncKhF
wcyeuNAjIqggjBAMWaDz9bdoNh7CHNe3DwejJZ5uvSxEJtgErPIMmMZdSY+JG+GMabRe8wT87DWt
DMhI0pI7Z8zDGKJvSVT7An/nLZPwbJDNjNUY6KQo9AAKwixtzl39xxF1HLAe3VXjuwdiFHkW+pCy
Oct0CYDQpovIXlJbxQgfYCXzaKEDNpyfpT34Gy+K3szOOtSOfde1FgUEJWdgEH4w116Kgpmfrmuc
jGr8DHO0qK7NfmlW70zsnynamUXUC/1OdQjw0sfZbN4axpF7bp1piNXaq+afrKbjDV/bWfkjIh2J
NELC2a0esyk1vaxu4ndkpKhZhK2hNKNbVogQN/Nsfs1+NEH8riBIpQynCPDji+n7DH5Q8CkCLl2c
711pfKgkPsHgKLZVODHWG7QvwB4myi1Lrpo2p1KieZSfvtO9zhDR0WF1Fuyb9CXUsnuUZ5/ONdLR
9CWMKhhSPRrG9DAyukWJ6Cwz2UtieiSZEfRlpM9toX5OSt4A2oOjRoAfVNBvthJl/bWG7zPggEoT
w35WY8OFmQBl7MJYfV6+X6NuCnF7dLfaVupx8iuWK3XYPjah9mLmE/eBj95WJyXQHaMTgRTRaXLC
c9SzfO443GnOPiz63agJbdx+acUOi6I/NqR21Wm/AsA22bqPLGc3SDs+WWJBU1r1FaA3G36X/Tj3
En2ig/W6GMdTVrFqnrEMb21Z5acB1yKqk6J9Ded62s+kU6xzxEWvKPajRYF1aChf4JT33TvrnpVO
dflRpq0D+stWh2zgMx6cCZ0E33ecirEGrIpjU/oJaknG4wzInHWn4XezWyPdsR+ji7Prh14YAQeB
vc85pylZsviuscHLqCyImtKZsCMxAFIqxYE4XOaGEu2PXg8I+fw5QPdvLOJ/42xjNtibcX7VqtTm
Cd1v41TG70bYgVQCaH+gfJyCrtGr/bjMKiPNGQi9xMxsDE375Nb9vJ5MzkDQ2WrjwuR4YphqM2rk
WUlrJIHhq1+GXfZHWVgxABatANp/1tgTfAkfzplfNu3r1FtPlVA6dSL7Tm9xvKNmPdXmFB5N1Ogb
6ZBpWhfzL9bA6T00CnM1D95X7Q7VFaB0v+3gwGy6GF2U15gXowzzTVf0bZAbXXxzsULSkH20lvso
wnXV2eHXuDfL6B3vy/g8DuqmZwWVK8+SraWRoTonyn40o4z0HVC8P8GEBEYWZn9K33vKEOu4JZ6L
HB5Cb0Jp1WZL7bwMvoCutkrveEAmob9WbTweOObnTVuCjWUzsmVebDxFfb8bYutnl4/dVWA7eBXS
uw56OzwAdl2QEp6JrMqQN5VrH+mURQxBSm2btQhFZULLS4sSaETjfcm2+CP0Mj9Eg2AiEkntCG/X
2sEeJqiScJwq8Y3ndgwZKV8aWH7YYzlAHM4kwaDkrkURBDqwesfM0bY5CuZrzO24G6za3/DERdQK
ncru5kOyCFdCrYdbazRQcgstCYbcQkenN9EjslTAPDqoJNRXiHq26TSWQe32L4mVw+rDQnQkTgoV
RRhzhw+wFVJ51yREYmvIsoNuvY5VYV2lS3gLax00gq3zU1gZWLdlsQEUP6N0lt5N6RXEHasz1ha4
3SM4tN5phjOTM85NqYugyc1F+RW+jqU37bKmjNF/inqnlcm7SpfHTl6Dx1+SO2p/RphXatU2L+fx
DLAo0Ba3mC/3FfSx+0wueRKVA4beJj1HGXd5m18yzetXzPiq94ZpURHXR8JerCOK5WmXVzFeIRWx
g52XqXA14W8o+RdHw8BUOWecMscf4ECnQwseDZZJOW4TepOz6yInb8fxMS7H8ohh19vPQhfrfNqh
63c2EdEyjxnhSHRsN5rR+dzj22jawT+wfJFXILeXGB1JOevi5M/dzzQ2DnlZ0MN1gw9yzPPvWT5/
eLGjTt/v2sTwzyln1ECYDdA695k8zJoFNa1KQm0yz1DUhzz90c4sHMqadHmjZ/iLb4Hs3Sbz9pVv
YRhg57ISDqBnCmIGoT9GNRc3gOd4Dep7XFrrObEvhWuiPhtDY8+q2trFPT7EvOOelk16QCFebcua
PpFAJp6wunXsRts4WJaunfBqaicdnlFguAT9tCWBPY372vTVh6PsYSvG6pryw09FP71h+0B40IKh
Wl7cyfz3r77fUm3jivz+csz6U+Rk3sFq83CPg+vNLbqWcbbf3xiEm5vO6hXiuE57jZC6r1K2iScv
+TXVuv3AwQF6oR6uyMTuvZ3Kox4Rz+Q0KTMc2U+X1K9+fr+TZJ7e9cVxEKNhTUJ0NohfnHWJR2F0
Zv9tTgwcMi7i5oYJJy0Xta/ofbDYynLXXq2452QuoSgn/aVLAE/3sIWfxpLgqLLF5Mb0k1Kb4qkI
53WJneLkxdR8pmmMexXZ8qG0vOAL215zI66zfGglgzWljy+WytyjbSGrQC/zwDKqWYkwtclpbeVr
Pnpvton+H2bns0c0wLkhR3rjJKyTiqTI6SMHj0g3s942WEc2sPuiXepPD4XpE9461vO1jv3sKKbi
omuuOAPyF2cgMPW5JMyYrJ6bZm6Id/Ru3y/0DdOu9J3pHGLO2XIXTfjQhf/a1dDudTPe1ZhY0E16
IDCi2FqZOplf9TQY9xFfRu/M3YW0pkfbSatXTHFbJRN/zUjdfIgXuJNjWlfd0Nw7vO0i4DEXnWKT
JWjqYOR3aoETZaCo1adOHHvLb8485tqz0TSkFDtds06hox2VDcA0Sfo/I8PBrTMm0OFLeJHbAUHz
+xjre5JMQa8lY/zJVOjaxdPC8QwKcDlMUI3iZnu9cZ9V+qjJhhSQyHrvOqKwEGkXG8CzYl9p2tld
qF2jgNY2h59F7UbvtUXUjmdP/Ow7+8WZy59z3PlnGxLBE4lG6JPIZarr6A9hS2rroVSEp0wmm/D4
/Lx6Ew1IIP2kjndFFeeXIro1JNZswqzybzOQhd50CCRccEUV84wZKcqtteVJItV5UHYWrrRW/ZEN
4bpxSjBmVhqQ14ekRccW/uFBkONfFPbJQHLIRjL7SWaFTASxUFX1lgj2hGGu5cBwEpN9nMZcKtAc
KzxZYfxWC5t7vQuRpA3yec47/da1HIugy45NqP9BPG8ceqt8CqXId67OtyuTPAstsdFF5vE7vnuN
7FdqPNNYnAamcBmNO4Dr0UY1e/YlACn1tvqBSP0xnpmrNjZLhdhV4dn0oA3opWw+phSzaDksFMpW
dxcy77Slgemw/RCAkhJetMcPUGwmNbhnZxAdo61m2tlN670qm58OGzRxUnnkvcZyurWl/ukmzaaf
JnWx/dFdW5EmgsouFCTCd7CIrHeTjFhU3x/3uctttET0CRbcxzLzMrhYrknBEKfbISzzDYO/9kS8
S3sSAU34Pgub5loo/dhHc/LW9EzK9BHjqGedbPBH14I8uhwC7L3hGG9DircM9Ab+AF6mrq7xgRnl
fi6dD9iUdBlzEW0sMH8XvU+3eG3tALoPutYcAmHVUvrm2aGU6av0811dN5gFNGTTtfdYYhtDVP8p
AcyxGop+J4SirSpxVIYH1BctFqmA6tntQOoPaixP32/11DU32ICcGTwV9XRhtvWD1Jtb3DnOvq38
5NjiHO64JA+hF9d0Y/58T6t43BYpTqdCCIJMejoO3GMaGy2AIH3c5ldlylOOqH2HPAvfT5To5sph
HObL5nMKw/QZgfNBOX11DNtoWo+LArjT/I8cl8vWs3Cwt2LAYx2NgcJzxkbGbI/fL3Esiy3MQg37
pe3cognKUtFVyT5FKRgg21N7HvPjWQJjJYbAuGpTbZkI9fkymRBsGIMy1vP/Ze+8luNW1ib7RDgB
b267G+0drUjeIChRLLiCNwU8/Szw/PHvMxMTMzH3c9NB9pY2JTWAqsovc+XIdilbgnzGkD91o/Op
tdsknvBs+HosQp0xyyrjJti5kIHsldfCjg0WL3TNOTcsatOAdAIJXAjNv5qTyUCrwghrNtcmb53r
2OgHKdPioGnQiYLlpWQuGdnpyayybyILQFl1W3v2zQ7Fgqnbxmwh6RnoqAXLw2FmGsn0PNa2Rr7U
NfuJFiq3fvdHH/lAr8AgbaRm43qvA2IIji1xhRv1i03sZWMDd36IZ/9v1TXqQ41et6Zy8GaIKD74
uTRYDdjPMFvyVz/cFKWV+kWMnB/Lbj8PAnvNNF4w34g1q8gQzmOZTfRyAM+orFqyciZ45aJWu/Q2
mYU2Ks8/b3UeG1ynxUqclSdX68oTQ0RgKj/f//vLn3d/vu+mUa2aIHUP0UByuIA6fGGH2Tzg8klX
E2sYocAS76+nFVcYMeV1yOfnJpf54eetnxeuU3l2+v5vNhscBajNsoylWjNu0ht5HXdTC9zgwwL7
+HlhYKwfM9pdB3a9B8xYwcofT6VRlrsiMIKXBrswOiMRHpNRHyeiwVv12wEw4KbP2T5bBdeu1vF0
oFICRy730ynpMGtSfrVmTK6xftv1E8lohfRXz+HPt1U7+Sx/9rpY/uPPW1R0dmtdtzosoQIiTcsw
0FxIlUEDs9Jd6JXWwrHMUQx+98g91cK4ZDL+Pf9QLxf+ZbyQMGOQmNXCxmSHAiVz4WWqhZxpLwzN
eaFpdgtXs4EcuesW1mY6Zhe2TPDZFg4n+AHxVC9sTrw42h92itt54XZKcEIea8IbVbwcBSjAyQgd
+QsAdGDDgndWfpAArO4/L1XX15tinAru5KkBIOt/WRUM0XahiTJbNbcGgFGxkEbHhTnqLfTRIYif
7IVHKhYyKdgKhNKFVuot3FITgGldQTJVIE3VwjYNWiinPbjTaeGeioWACosvWGeTP2yHxt7XTab2
VhEG8G7ZQno0lynsYvZ40BT2HQVhdT/K6Zp16b3kGXG2ZMHazn5xJkCcJ6V6JO79d2igttrgWx2X
DEMTxPfeIEXtUV+4jsHEgMSrMOsQeJuDgVN/xREkSoM9DtF4Qobt5+rJF+YfTSV7G5hs5xkEA8DL
emBmtak6MnN04LTJfTYtN6FzmQDTwuhJVgY2nToabtoPu1YN507VEU3u/lvHbl+5kAqtnW1rebj8
tn7h4HYLERfT6dUHkWv61H+o5imYO4L0NAkROooJXkjOAJOfvrWOxTHaDA4NVyG8Jnth8SoeSMd4
LHfsPnKwxm238wbBjtc6iZRj7mTX3hpL7TFaOL9R5uC+7lOWVhfTap9YfELdcNEy45Y1vfUYs8NK
zXI6WRKK8NDBEyZ7bq3cSFJzuCCH3bHimoIJzXtxd7AyE89Xt3gNO+dcuVI9s6hdkCWrF7/M1RIi
DS3OwuvAH+MHgzaQHK74wTXz7BwtiOSfrxDC7UNWT6G3cJKd5QUk14rGMxxJkJV9FNQVUMGtyEn7
wF42poXCbHL3LFzmpKJRBE5zvhCbwdS+1QvDWRjdZ7tQnceF7ywqsdMX4vO0sJ/xvxD+XHjQ1VPv
cFDRFk50FEOMpv1dsXVGou/9kNwII45apwQXzrQGcBo+IYhzopEZKGpnYVLrC53aAlOtkWUcDU1b
83AutnIpwSQzipAUV+t44VzXC/E6e8EKAyerBZq7ELGHhY1tAcnOIRktzOwWeHaxULQjcNrNwtWG
I8koH4eVvzC3veELwNhTDdv8DLdCX9jcM5/Iul943bTJbdyF4D2J6nkA6Z0zKqC/qF+nETglyKs0
3s1r6FdHf+GBmwIyOGGGFH6X8Vlkz3ENO9yuoIhbbORwiT4pyEoDmHGyUvAhAI9b+OCImr4xXlhH
Xuqs0FUOpPz0o0EO3V3o5cPCMdeAOyaAzZtIj8J55/eC7Dq5w5RrVe9SWmQWZ56JqGHZE3ybVh7c
DnAFC8OjYcGw8fJj4tGRmMbdRkMHXcnJt5Hj29PkVOOJUPOvTgu+BMRVovszlqVhwZRpTyOhRjy+
fYjgHax9AO8JKlxq5N26AMyOC32dg4InefaKmnfB+vbMMgIrXjWk/MDHa2Dke3DyqQPtFITmH0Sv
M4mM4cRtR6jJpa3exbk/+FeDOdrRAFM/FluQWQ7r4lieF5XGwmUE1t4zK/Xtpy9yROReEp+60ZwR
HCZ7mNdmV+ys1u5389TjHs+9p2L8rU/NH47AD3FrVtRlaTf6j7N1hReWPMEFowrVzEZxsmwLIj9o
/oqcfFF+dw7TMy2pvzFqqR21r0yFGVimyUok3vTChXJoDJo56xH+v1nvSa8TkiJXFky6u87Sj3xy
y7XOWEM1/DwOZBs09Uc4mDZHAA8cBLtChoI5BtGgP+eZdWhrSSS5g5lBBmStVQQCdSnkFnuRtaIK
l49MjljY5pnfbaKR5x1WRRU8zPgwd5o9/ZGO3WM8vY/R8Gr5/ScjGPchjZ7iLKhXebYohLM9bWuH
T76L8mrTzoHOEaw5c8IjaFFZCbFPFbO9ZlwQiJhcIbGN2nattcZhDSYqnApXe7YJnt9GUdydigEg
dv5mR3yPZITftJdl6Pwzb9ZyGrADp32wBguLKh8HbNJ9xVOR0QX9LI6wMZU0NTlCw9nN5nRr2NQy
m/OBNyGXxhwMVq6vUyuaMyvr1D0gTrPDJHoqNFOSR8/BizZUEUi6XEtbSykHzPOQJdEkErY00Vp1
FQaDTqx3TP1N1tL6GwzjgDySkF2S/d1JavfkknGhvWW4lAkzRQizmRlHYEtUdvaQidhQpq++sIC0
t9y3NHBl0bqU46qZ5nIbDfPjbEsKm2pjvMiZna2mjw+DP312tGC5JHVfOs28jgUtK6yXS382iKpA
t76yeub6cKMjSKz+zTHZ+1AkIs6KaopdH+hfnH66TcOPfi9tb68nhv9ldu0bY/HyPgr7YnTK3VsG
U6KCWGg++dmuLe0KnUWEHSYirjeGi05UajBGEm+zDAtWiT7mO2MY8JrNi9bg/s6Jnq0pHUObCZ51
t62+2oo8IR+uf7cG9WqhA7fM/ucqDQ4iCtt5Ln818xskPPorI0HxAsbF0E+dhu2FtWJqytnRxMMQ
mMiiKbm49Ww0/V3eltKHdexZX3btUE08BRfE8nGbGEjS9IcDZ8JIHQ0AomA4r0uzcULT9ixyV9VB
tMFpzC8Eypq3RpT5UcOexayGsjphz9uqH/aRUdLvlxI40nHZtT7zP1ebHmwl9JVI6WJQ3odWTMON
eA4TcysiZ+RDPBDYGnEmsLAMEAydtte/nPc4UYfWRgJqLZ5TGi68536vbBNDC9fgOmjJzg86D26S
NSxXFfkgePi7EiUXeHfzm40Ck0etmUPhkx73IW6tiFMxoquM+FCR3oGVeZjQD9dTlz6kDWWIRQlC
RqXLWQOagIPX2Z2JploaEcXOo4TBWCg2VsJEPTLfAyZAEBC1dAXn9zTWfk9bH+2TP78qMh17Tx0c
c75hcs/6lvbaXQNIZ/CC6ARB6NAXSMrsTWmS9mHid1N9MGc9w9+n2VvH5cTq58m6jT256eBZcnuL
IuS46K4cI4Zy6QMwkCY+c139dXXBcpEIRj8LzqEjGkD396cHn7uOCeeZrVVvqer+o48auyfFB8MV
U4UznOW1AfNmDVh700i6XwwTD+6cuXSGu8c2KcSGbqcHsAdvthG65mcEsmvtaAqbqHWrB1DhsfGY
M3KMxk+mKvuGEREpaPwnSwxTtu3RGyRdqDk9uQQbj8xOKIqQ7/FICryxC2a/+bbQ5ddkQotrzq6V
Q0xRA41MRbRniL8qh3lfA3sWU/NFfo7NKfyTIHZumqODB7vGfooDRrKmx4bxmwmFXCH9Du0+iPUX
AHm71Cv+gpk5g7t5Csbuu2Z8gxdJrUrL0EPDKxvihfyPmZ6G8Na3XRdcbSv1V94qkf2jZ/svg2Ei
MM7WK6sr/5zDhufTq1j+NGYNLqAS6XPF/NCEP7Upi+6eGtnB6pO/7XQW2IpivdpFVfmbqNa+xX64
MhK6BMXwAYqFQF3hPlek/0hwckd540HWbb2TnvMwZTlNUC2DXYLxdoCgbeBKbuwmTCroYawp+Tiy
ZWfZEc7FLaM3i9nZitgHFG5LrnqHo0IfU8dUdxJYPnv+yabmo+qpcCn4J57ES5bmD6arXkghEz7w
64cmcqjK+pKuGYW9CcvB02S3p0ydw3+MeUYVbOegKhAorn47htPsIek80/7JU29+jCKSKo0A8uMg
66YNXBloguEge7XWjPGvr+JqW0yLNlyTTWdnBGvTfqja3H4oQEtJDiIceARgk3Ksn5LWr598TKNF
RE4fIlJ7IItjvkRjx5ylz5ah0rwViG6PuShnEuC+vXZ7D8ARG92mVCdETjTorqp35N5D0jczQp1n
PMOGc6hwyU65af6eaHGlwVOPN2Y5mCCwpXli0R123Fnf00S1vD1qCMdeAkI+Do7gTtuX2ePgDmRl
J6xAnfRkWmOnapGhxgdNujFIUC87G6LczRijf6dMf2fvkhEUEKMlj6AcoDLYf6O4B3EWq3El8HgS
tuHE4gsJIUOIIbQlGJzcgBpgp2qL8hY26qE28xi/6hSsmckM4KFWNtTErRE6wmBLwWCJcD7+22bk
RK1X/Q4NIV8xAtnGcCJ2c8pYG/8eZBViH27bn7ul15iq4uQqiiLUSYjkKakbCYBsrCovjLF541TJ
9xLOjTva/kaOAmi2APDhJLGzosU6c+ejA0pIumR2Cv8dnpKpyz5ExTE3tdacwHg5VBGvjcIlEeFT
IKK1yTEWMhwt7TGzSlwJvbU1NP+FFY0D7RcZ5Bv/Eoe0r4hkN+PV05qbImmwUmLRyWPOs+iquC2t
PaAlZ51hp1v3lTPv/RrgoRcBMCKqIC5xk7tXFley5fVwnbv6kI6/9HZdNoP8sEq0WzBwmLkemMq+
Mn/ptxRJmWbaPpj+9ItslhYGidOfUkBroSRAxbmgenXivz0i7b+LsP6/Lff/ZssNQF7/n9Csmx7p
WPxPZNZ//5b/NuWa/7JdDDselXUuPMr/NOV6/2IyaJL5tQ2dwNU/1GzT/ZfPGICf7XtUO2J2/W9T
rmn+yzI9E2K27RpgDDz//8WUiwz/v4JZHRsYq6N7gYXJV9eXbOV/NpwlQK0DmZnpMZ683+UgmGG0
o37HOKXTmJLFe9slJUaTq4oIvBTmrY0xF1VrB9jUVZW9uFdJKrdi4JiTWFy/GC/hDlapTscIL0E+
tCsWD4oRl2+9ygJ6LAp7VUaDDWnYto8qRbz+j++NRE47MKqnf35JLMgRrH9+dT7o0g8d9oBZwGo7
u0wZJHNr5qa9eQoKOZzI3Wlb3W/VIQmqZ5NT0jYoZpIoE3gA/RDx5zyZsahSvFqBOFSNvpfYVE7O
6EendLK8hl4m4YUGk8bVz5vaXPoUFjsD9RLsORyVvEYykie7Evlm8hP7PQpYxGwZDHfRTu5NSmJJ
0pbWO4WJ6ER69yTMLLkrbdktJeN7WdCWbPQDdTR2KfjjzKGf4cswTTpwZARzxfAxjUVAX9+QZFj3
I7Iljmgf9YFSPJKqxjmhHI4AoJT4O+LDgIxxoQ5oPyUGiLGIFIr6FXm2drHTMiH51rqXposYLbnB
LuoHB/sIz5I+/dWxF18xiRm39eCZu7isfw/lVN60vBXkThrt09CjWx8nzUvPMcYzGn1XRrO4VFaP
38pqboXU8BAF9allMwUgpMq3JpvUzVBRdMeJ2b93ncPoWYn3emDLqdu2/iAUsJumlIzjTPqTkoGE
ifUuE9SfoGUvJLxp+NRn94IHRlB4snAAvGafuLFB9EXC52hpdo4N+TtdBuWBge1gLudTO1efqWqi
fa8hQkI6ec+m9E+plTaWyczZAhu86qTB6GTMr53eXxE57lXZ3lrDRxDLCHkuE7zXaJyfZ8+kNMmA
OWhg4IGTkxe7iCSEdKydwH87yx7iLYzVkR7mlQuSKY2gOekmelDmgqKVhGf8MX3xDBO01Whc6SVn
8ud7xFXJ0885hSJ+i9YkLfsQ+93aNvM7oFjtaHoT3gXgAVlF+aBGX96qSlDg/RF/SUAR0NUfhydv
ScbVRHrbCJ6A5kCLtTBo++VQHNWsR6Rd0G0DQxZcPDPtpIC9dMMCYhQk9yiCg7Uqm44h0pj4bBbx
E/1QkGX65uMJPLpLQzamzawL1NEpPwjaDkf0lOGYM0xVbdOFQwbK0OkrGAIQxGlhr6rToN60RAFc
XV7K2f2vr/55L+txkpZEGaNs76RZff7nBcN9F1Z0O64sLcsuCfjTSy9QwTErATWcHGOPuZ9jP4Er
Dmw2z4HSozqPe9XCLbSfTIuD68Bku4YWsIXaC3q0TXbm5IVQf9Tx52VoYjhqVd0i3sHu09OBFKC/
ONB/bOg/L3WlPab0cm+rwo+oF8kZ5TntzVG+2JlahFXDyydMHKWZ7+KMndJolMvAu7uayrHfzRRj
FWUC4pDZs3gABvqnABHrK/fd1ZhmpPmMn9tJ3XeK0GgYCvTnsUrTc0MqqtbHdmV7bffux38HByMj
CTrQIYBgZo/QYFyjRSYc8iNLby690pqzzows6ZLs6Ba988xO76qBfkJ3xF/hjcB0u2oYH2RE8jfR
PW6M2E3uPMmIoDVJdUNYNa+MLAHQR/gDLLiCycwwLa+suzmmdzq8+1Oc0ZkEmad+x/PER40RVRWB
+JVW1MkCgXnxFZhNH8vzNVHfna+mNwMPj20LvHeBQVVKoQouUNB4veAIbw5US1Hru8kj75277tCM
ArmRIgNzHt5lF60DpnxVafJhKgSUujsXfvWawDMyapMwpHNJXG8ikY190tEqgqao+NJ5G9MMGV7G
0Ni6CEUZVApBKYenZVq+m3HxPuIrWvdesXODNMfSPqfoHxBiErqGPThaNw9C3F0P/D0BmY+EEsbt
Y2urXwgor5XZuodUrx91INCbgs96U7jpuZPapkUja7EW7oQ/AubyursarReP5AZRg4MvIHN6IxBw
pzN2qSSx6ukULTUN8tM8fsPSQcWOqZGXFgqSNLLXIJafTiuvltZshCH6TUrN04Yo800u5nan/1tX
prcfzswfWlksI4nmZjQKwxSkI3d+S+yU7pzKn7bUXNDdO5zMhpO1zFqs6bgxGA0julZcPEFQvUwG
WWLscZiHG4yOZa1/G1PSvll+tW2FS1RcRwsAa3huAj+4ppF+rRSnt9rAPDuCzxQFMk3VaYzjMxVa
kb1wXZNt0Bte2NpIBv1aorjuBEMY8rTI9WWbPeceKJbMLEn9jLzFQKPaE0mN94vmWNkHjgzxJxkh
unu86Kg6Hesu/QuuxjwRXWubuMG4beanquShonx9PJRc+sOoHZikEU/phr3fyA9vwMKP1xC1IKp3
htTCdtI+OhGfXCRx3J4Ig3YGgbG8DdE00va7ZKn95MwOib6EoSjXhQwQeAb89NJqGb4RvfOhanpi
uDha8TeBnkb+B127etEn5hAgdNeSa4H2WNKABrhgB5WO56oAvokO+zEq4yUxoCZCaO0fKzKDJqU9
3KPiu/MGYOStFt9KpYNbw3/2NPriWmECpkRvDMvMzBjRYGCJVbwh5TyhhwyoSha9fGaIIfcZGZQY
DMgENguXdkjfjZiHtG/Xeyqy8m3bW/Va+dOhp8CDHm3YrGh6GWwVAPnXUTSwFmhktY6NWWOKcZfE
FHfrlJmrokroCEXnZKhHiH3LgYocszV/+xK0ke7h+3Hm9Jr0RcUq3uqrYNWJMTmmMouXcfB2DBh4
gM30QwomscuCDBYka0Nal5lYqegRzi37lbOlD38SDdYY3tZx5+PLmomFPDk8AjkE6nX7YFRJ93AY
/LoLAUIx8V+2sLKz9+C1MZ23PRfewsPISvwiPNAoYTQcUK/Lyw8egyYlpYFsg9e/uLaqv0ZSVnCy
kVgm/nCb5GdjLD2yoHZ3c8VbVLftawN3iE5eanuX71K1tIJ4M6yoyn+Xon/1S2062a22qzWMEHVn
tIc4t0llwyM06tm8NFpN5ib23iAxtRtfW8Qut7o7nqvthoonrLWQ6sFLIZER8BJH1rD6q/bKbVtQ
T0ICY34h8bZaIPFQZwGWw3xz/2TZdbYS5Fjd/T00+mUk0HAhYQAgu5XfWRTfgmrwCQ5Q48bea1iZ
OMwoNAHkrmHSNWHZ0048/2UGzKPVZQcZt5W+Q4/2VnEBZ5uJJnBIGGzJEDU7vHjpbQDRFZZWRKxd
zmDrJzFzaveard7jKbQswQw18DcBzWqrWkMQi+p+uozTQGJ74gmOQCrvyURdldu9V7XkPlFSu46a
F/37ZciU2tXRF063L+WB5XcJHczNuqSfGONx4F47f0IjdIqdVOychZqbTR1VySWwoyQcaRpYEqvl
Be9TeTHI7QXUDp7+eSttSv841PQmQ3Umx3VNPbDy5sTGBty6xwliJehLC6ciVhdVp97e7o0r+Kg6
VHRYhpbb/WEXkn97881sRiL8ejpCOQLT4hiZdyUpZZ7oQmxCi8TYO0aWXZqIeTvmdnRwo4R204r2
obgHBTIILPHWNE1bPWseDGZn2woN8N1jtlp3dvDJBGFxiZQXoMHupcLUgKlgMrcm+c8nzWDLMfiX
2B34B8lgtgRV/AH4yrm7ln5Uo8syUZfvtg+2xClSTgPNi2kI8O+2ugqlWRdEUrMoToLe57B0nV+l
gBTgVM6b77tlWDnuuGaE1Sm/uMVRsnR/5Ttc6uoEMHo+T5DGQ4xQxdEbNXit7NuqVPujRUsvR9p9
OuU+z6P2j9Na3xGTHQQUkmS9k2zcUl0EmbndFCABg93b4qB3MHpHSzGzvU7HDpAE6gcPIqi7RjLO
W00MX73WH3M3aLZpUxmrKOU4AoXg3Eu1ayd27xZK5DoZjHzPNn7BPQwnBmferag53ZLDvFI4Ma8N
VVLGbG98RZ8Beh74xrr5zUEGFGCQ7rtZC45lczHJck1It2GW82CdzGpvoJGu88Z/UVmk9i2wDB2s
EswBHDw2HXRrU5rsQBu4CaaUuGWlxdkhaTeanrX7xzlik+re6f72es3YeNV8QR3SX7KyNhlzSAXj
tWJv0pRAaEZv2GbLV1EMD2jIx2RvSlwLzLoQZA1tlTb0vXVj58AkMfmuAfZPQeTR0GuDiV8q17NX
PztzH9wio9q7xDRARxsvM2CuyGjKh2gqXh0DuDiDOuZobfk8d8yIGPDpiMGCpkCFQX00lHhAB8X2
PvbfvZyrA0krwHnk6D8r/OMYdbPX2lTykEpYjT/vD94xWGQ1r0nU2bMo3agt9PCAzvT9yIz1MTNK
XOFafKm9dtXqCso6/hdCwVd8UwQyy/gxs12u1GQZ/Tfudhg7/bFM5quR9uVXRP5z0A33hQgmAUCT
U0Q1e/piSBxeqWg4zInWfRqEKimCkmurtBMA0KnGIcuQ/EyGD4Ovoi0QS7HvearbUduzBpjjvjKx
QtIwUK5L2lSav63T2qf4ESHd3tXCB4Mq+uKgoh4M9eybn3r9rAYmwQV/57Jsf48OYnBXtt+TFpAN
iISDBiygICgw+NkwpavEb6lAtaJy52Soo2xV+eSWpcWbjA8VA2Tx8n1gActgRDuo7p7jMtppGu3o
HRrKWhmlvgU6CPY5Fkcvo5ShrdPnpqJo0G6BRmoB+0b4sNENHwPxKMTOQmelz3TuW4w3nG5QUHDo
cqHvyoASrLidGGwE91k22nNMTHerpZ5CKaaA0KFphBXlTgE2UkZNXVQJaWkF+43SU4u9u0nGofai
U9sO5ibNx4YngeZtjMXYTX0kRcK2hgUDDPQpDsqDmueBfcZEx0XbU+Vh1Uc9wILEtqLoRfM22/pB
7+K/2G+8zTQP1qbnbaiZEE1c7BhjXB9cL4vevEhX3OKJIPcp/dVgwm8kdQnZyP4M6qhnb08RwFxE
xoZn6dm2IIfLSC93kfjQaGMlebScZlOd0aWnT+uyRdIaxvbCmluAkr85qTlhm43ehTFTWjOpht/S
yl8QlzGeOWGRq/pS9WRDZAc0WCYaknBzcyqrPTVJvVitAw4ftGxNYFksQvv8g9UoOGyIulwiGHTG
fizm9khmvT1qy4tP18ZujOoL7V93SaR6VwPMJYI6Uqyj6/ne0bxjb1vRUU/yP0TxVTgIgsLhULAT
Qc+mN27ND8caD88GzA61CyVFxBKE9JNp2uSvR/+c+RENKa7TPqZBjecVLDZN3SosB5tocRyzBlpj
unNizAmUumJeGyaQs5V1ihr31aSRZTOXxbFmEImHN/iNEejLcglR5+1ANVE/HofK7i4Duc8LB9p2
G/vyOxBnn/PaUan4O9JdYMsN6JWmnpcLHoQPLQ8XQjBp6MzF/NIGQG3yGEyLmKGOgjR10B8A6ruU
DK/H2ei3yoE1HinrSuFkvqF2ipNCC9x9eQGRVeSjfet18cTgNSPDJeb7sBCwTR6NtN/CvqySg6yI
KjTYkFeVT7llkXXg0ZvsP1/c5VvOze3Oysc3u1f9jvkmdiAMloZGKidPrV/QsdS1wSgCvzi4jaXP
GmjTJlIqzEBpEyOgqOIdpkN0MPOOLuOiMumCSPJ7q216pxB8/O6zV0U1CbumXbotGmeXeQxMbfiI
ma7/aSLlPmWR9qjhr32FVCZx89Y7ZSTRWZHfWPOpXuosD2Wc3SB/ddgyX61SgllT2HczBCJdHzYw
CRZsjIvDcsxfdMcBeTenl7rgaQXLc5vM/vOQoUu0GuM7DN0xDl0c7akezDtuTPa97VNRUnwIUCQI
dZOdIlBwzZ/KLRYAazuaAJFihv+FrZE4shlTUkpHvLJtxkfhUl9cl9kuJzaE86L5pO82B/tvVY/U
HbWbiiNQ5WvpPU2YfdS4iCYBjkXpDtpfkXwFluMxgiIHXCaB/brPP8ieH7U0lZdKo9Gjz5N9bZbB
1ZCdDGO4108NIsTaiDgQjcCFQp8n85VUUnCt036fNpMPRMlxQEU8cUdO56pnHim6dOP7hvU8BLQV
SYQ1uGcIMSZRjDqLkk2UTh9jAQi7c3gCIRCyDg18UknUSsRhH+pRdQdjNscJBAdupHPfFB8Gs5y9
6hFnvLZJqduhhMXyYrFlDKutnAA4P/lkSPsIlbtYusa9qXQ2abHxwYm95djx5AQJUi5WyLzTfpmV
OA4uw81i7rbmqHVbHZlwU2pusYmmS9B38vzzYmf5c+qbNr6y4ag1URm6Ojwja85vCbLqaxa3EbU1
tFn7UmAPNFkYI/PTzoeaQ6hXhJyC8JV5bvPCgWPCzpc9SjrAzq3rYESZoK0i6HGFRUCMwCHwzCMH
ZPVTqObO40JO8bYIrLAuvxmBI3gdSmebkJrBNpU9JSrHF5UsEcXsZKXuBh7zeLFI+FCV4/MgnOks
lHd92XSYYwI2UPPLmyqH6TpBUMSz2D37jdJC0+zu1AX4IYWWdD3xpDU9N4Ti8VoNQ/3S9cq4x8Sx
/aWP2s15XlJ7AVoXTXTdaiC/cum7y4MEQ2pNie/WtX4P/uidKtVo51izonNVg/3FAuKhJCYdi30+
TNsgTpwb8Lyjb3t/vakSt58XM9fFbRaEJglFkKayLFKlgF6zhjQ7wsX31DE27lT/MQTWxiOMVnj8
nSgh2E60n4bIyH86WPthpiEOur6/dTn+ISe3SDTOrveC957j6VGvi5ucWhwhnDQD79UQON34FQ+5
pAfY7sG3k/P7ID6orRI1v2bMOddGl1093wwZQeELlEeZlO96k38arU7qhLryCDKgsjH72FgnLOua
EcBe4T3RhWXuDDM5+Xb7CxAxcVqLw5C9FV65L113G2TV3zmK2a9PL4oaGC4Gh/NnX5NgLcBJzfNb
NUDnpgjqO0jFAwVWxSkiobqySssKtUmne6t9G1Dp0euIwvL3tZLyhEFMbeK8OTlCW0LIL6lRw8yq
iq/ezf/mffKEGwmLaWs+9FLs9ZZaUOxD/uKIyW6wDy+Vh0s7g88JRbC2wxn7zdK589tZk2PRaHLj
byhsPioivzu7ImsYc4Ix5Px7qmlxQh7pO7obvE2t4DfYROJoNe5XTHCzEPxcepWt1W2iLMs2nq3S
6897QTJSEZHhbtDLejraNvK0MaJMz8vLz1cSRt12bgdc1rPqjkRzuiOJP3R7jq6K/LX8GDhVHos8
6I8/X7m9/l9f/e/ei3MF8s7qdsqJn1DbILD5/M9GK7UffWW0z/Vc86AFGHSaRdKRj0eiTekP2f78
V5kxUC89ouL0sSzVpUG0IUALVnTsnnkOds96UT8kHCquP98FHYbQ2QNo2sWuea5yAAf+0gWiXDd+
hCdskQ8Y619uT2mQN3vVH06nu2a0oTd4+RPl58HS7xZv+zbX8xXlvt2xXF6MQnTH2m2aPeRGtTED
S74RLF7OXPJJi9Rwpxvg4+ftDhr0DvWw3cIEk28CLhBcCzO5ZXTOPE9WG/78srzsGf6nS6i0yvaJ
3VLNNxa4hUyJW59Gj50W5ydrYmbPlHH4nfwP9s5jOXJlu6K/otAcN2ASyMRAk/KWRdd0EwTZ7IYH
Et58vRb6xXvxpFDIzDWp6K6+vCwDZOY5Z++1JxobU6DfEH1c6U99xzYoB0SwjB/SitpA1NdJeMX9
n+dHDEt3bTadcqZXfiuwMMby1ilrAT3kr41MsZNC1t4gNCpe+XDSRRaOu2SgIWOzBCyuuz8P+TAv
s86MJBKemqze2rl12rPMKjwLrQ3+3M67k9QwLNEIfok0lleSeiEq9oOeTv9PRsaVjrzqf8jWBkLl
4Tn+7+QB/0Wo9j9+6u9IZPWXixnecm0crx4Kv39WCJh/0Rwg98DCSfo3otffsV0m+awSxBbEYwRW
ZBD/QyFgqb8c8BqCIZ4vmR6Y/yeFgFpCYPXf8reP3//2ry6cLuoPdhToyxQb7hIt+88CAcamQUBw
Z3h0OZNzxOrZiMJvYe9jvLMbw2s/fAcGK0DTBXOObTiCrhCTdVZH9cM8kGIUJDUFnAJ3xHSWo8RY
bqpcf88OXhRcUK5nvgf5d4OJGlAD/jXSWJnl2L8iYz64eU67ucd1Jjy5zVlxDKN5myvU7uldjqQr
G93DqHX0hGWYTpPk1obuSJYDySy1ZnUR+R58Mb13H25JranXKgYnTearfePja8wicFJUt6dyCZVr
6BWFwBsBv+Y7FxvXyatMhTTf4QAaZxwv5BA8BCFpOyNC6UMq+ux5miltpSLSzoXyJZeQO1ajd0Pp
g/8n/m4JwmMY+bMxjOICBOdWixaPXVo19Ll6yUnesg9ZNcKCaS4MKthpIupgqW6N2V/hzlsnGnA+
9jmb3mAPO8iSVXYbmCUCJy0vSuPh8f0h30f4Bwi6cI5VZL1Fc5m/JJxwmpDklT4PNEKhsFxbaPwO
RpzY61jej0uEIHCMnWESKjiDhz+iaqZWJbGlGs1+Ny0hhClphINNLCGaTwIKSSoMlshCDHv9NgMA
toQZGh57J7Wuf5pDhGQmmYepR/ghr1yTq0QgorlEI/ZLSGKyxCVGS3Biv0QoTrDeDwyqooXE2G8a
u+7vBpnqk41VUnHyc/0FWGyCCUjdhK4GGKTF9RKUJtlUHnaxIaZcMmf6sKx9IQbX+d4Ce7K3BykQ
yJrqQOpbtmtr5yHtB/OC6MLD22GF6z514q3U/BLUG4dem/PV4uCu4/wnr29Ge15NGxI73J1p+NhC
VZ1xaEgYAzjlu0HqMVr4sGX8MeEOKfNrMWKIndA2bNn2FIQq8riTAjxyxnhvS1QRlo+J4Q1vgtpp
yfJ2Ql3f5JLvTYHxqDiLkZqFbmLJAEcghPKEDE/sCSSEl0SF13mkrwYMMZ0n2VM4ryzl3XtDwL6u
o12ZGeJeJODI6y80scFNUMUxBovZQnuPlPIuzY5jR+hxleDnMjm0ebiMJQC+tdEWP2xfpCuvK68o
wqeGgL9S+IfSgvFcu9ZPFfQne8lMrx3rVWNE3JqjRbkisRMChdpWUWUSYVr1W9MfzDuEjCuz8xvk
QhkC+yWl3Sau3ZpcKnUXdW0+FxYOtWHnDHW9a6r7nrB3uaS+u8S/z75t7siPYkBakbk4BsXRw0Zm
ZABqGamf5ZIj70kS5eMlWz5eUuZN4ubrRbStFg/zkkQ/EUk/IGd8Bf6ZX7BhnZmB/x69zLogaQm2
2LCZPi3p9nrJuU8pEFZRCgnam0jba0cZH8hIIzkvotAh5AJVa5O8gzNa1M6kvbbNoQ8lUkqFf2uO
12Zrj3fjlB97IrscdwEXURW430ylVrJ8dm44diy8ui8zLUomMZvR5/DcfiV3If+xzyBXJsEmz5/j
5ti3khwphCDxzFyRtNlTuRCmEu+aqPsA8dbRMNVpEdZsShEWmxok4NloEe12QGCo2oODkaG4zTiR
HlpvcvGxGr+jsPhuZJLhOeuBsuJu36ehX2J8q8Yzx25n3VjoOXsX11OB0RcPOioiFb0WItfXWfty
705EumbwOvbenUv2yQ1VDpeTZ12m/JwmDpOAJbSyGrMLEsoQ90jaH+o57Ta5yUEZgTepVJKGvTH0
7/HYZU8ugHGvqcpPYiK+3KGim5iCjhVjRX87wjSGTMvHcHt2ZLkJMCkd3cZoz0n2jlUhuRAmwjDP
eyIRq7w6hVX87WF0MSEon8I9Gpz71gQwbBoRlhym/Ws9R0Si1T9iv4xvinJfG65z9JP8hT3Op4mC
do1oOWRNrf6SiaP2rTRxVA0s0AW+1VRYEuQqDlAZhIrJDOGNeWXbu9BOPrtu+q7cSJ3zqJcAKE5B
FufXFLEgAZu62Y5W/w1jcBsUvberySddtVXjnom/Qy49Ri/Cm8yn0J3YueLwaCfpi7ACLrWZVl1a
qf4+htnceL44cVg2L1GU3HMXHBwOsPyF5mrU6YuP5revs0sKR4oQAIfmlMaCUZvVj57O+9lOkNlK
G8CtBWOoE+0n+6x6w/eQVP2eXijXfjts4wp7HUhqEqR4pXvXjJAaj/nZZH4dhW9Fk8NtprxpR8b8
meozPCHZrRuhU0xuRIdr/gzUuO/rc+oLUvCSGnULDfw5NX+VnGT2sjhNJiVPrqeP2raZKgkc3y0r
V9yimMV5VaMHqwgJ6s23LjPkQS2+V2zTaxUr98DLxZ3QKWfj2hmCmNx9njHcr606T84q0/M6Shug
KRHzsVXq+A80fsuT5Yj8Vlttj3qaBNXl3iFv9duBaXXApd7tW0sSxkS7iMl9ew6lqg+akdFaOW1z
9uAWbKWdguUF9/+I7cK6t9EnZ/SLPCaSTyWhKicdovUSGprFosHyowK7s1nRYHGYPhpG7K+awn0B
XWXcSk+bKxt+AsFIAGjI0jIdc96ZwZicptjWO6Ko9lFtI2IvflmcKuFBWd7JmS0iCkl+dGcy8wo3
Ab0wN1ho6Tr7MUJ1OA3WZhoCqPnYOFct3YAm7XKAcpW9qywyh95tFtiHYsgvaQC4Pkva8rFUxcR6
wotERz96v4ocekNPA0W4tj5b0WWoYu9QO82bUB4HJmN456O6Aymi9nqCeNy1ZnxvTYp1qMfTF+C6
tSV8lIQvhc2tMC4hmcs9uBxcKpF3pxPGyuTZJNsoLpoNge/JkRDV4mQ3eEb/wEcNviJ097kFNsno
3yKQbb4Kpo8oLllJTGM4qKyFqoiLD4PTfEL7U8Ko1tX5z4Om3YaJPGL6nOVEopdG+x3g9dAnGvO+
5QVfQ4rJtOLzhFs13bugNdeJXfWvVuQsH1qV3LdpMq9E6n6UU6SJLVh3aUlcp2jgBHSuPIxTi9AP
5sTac8haElPevjq9xfGZHD677cmbsMsvlZvD+zh1HllmqFQSKes3+o6tF0U3d4n/cJcgEHOJBEkV
4SDEfqeMUAgMcQUd5pSRy6nvNTWiVbhbjOA9kUrRCE+y/aiy3P41xvWqlz12r3DuDrldhHQhVHQc
yMfj0Bnjigy86COCBUi29VM0eY+0iruNdqL4EsS8Ryh9FcKpnIl5ZjPGLBe+VQC2cgA6Z3RJvrAQ
7Yu1ZD1YY3O2nF2tI+KCg8DfV8SQM/ME0jvP75jmXgEk9BsXMO6TO2vNTKd90fBLnocw/kym2b9M
Q1vTMimrI3ceoPlW/2jgOj2jXUXE1aOIqWXuHFhpkjeyT1e96O0f2s9PXZlGm0V1fCYoeqJ3VXlr
OY1kppPguybRpaPLx8KQBbQw6EQytset085NeLPDAsa5IBVRRo+N973kd28cYDh7U0CtS+llbqFj
Ma1SDixKVcAsTGV1rnL6vIQKuru5TummMfLLHVc8dSl89M4U2ygKJIRRjfurYgUPdKsvEIx5qn6U
kSvvopJgZN3HYtfGcMhABolVnxnuaa6cAWtwKanpZ33HSHsrSe7b4NvqMFp49s7oltRcTXumSZo9
6hukOBJTrpQQ3IGDPljOQ0xs+jb2Cvw2UUTrmZwVp85PRjWlfK/MSkKTuOwowAyhq2FvspvuooAu
Q9fGP8glvNqRNI5w6rEI+tY2nKLfNeK40UwYxk7uc+kNHGsG8SKb1Gap3EFxG6+ILi/IXdpz3X/E
oNyvYZA89kbinTRxv0bTVjc3xKDj+4ckBPmVjejFrYZ8bFQI7palAt5A3/rHIYzeR2dmuoFNcK1s
l4wTUqLpHqPKIDdaLAHSFknSKJ4wUUJc4XCyahKiEeJqHE5cBCAAukXdE6bFZZGbEJhRXQeNty5Y
oqvnJcQ6SQa1sZZga2uJuC7QLnCPE3s9LgHY9hKFLSJsUQmSS2AGBGUnS2Q24ilnVy4x2nHNAawl
WbvQzQnqHKHtMNJ6src9cwnhJo0bSi+vcAnobpeobvRBJ28J7+adhxNh3n2P6T1dAr4rtp51ZmNS
+f8Gzf+qQSNpl/533Zl1+QmIIfv8l+9f//LxWX9ixvoP2VV/+/m/92n8v5TAfOfj2aBJ4sh/jq5y
/vL5R9NzuMmFb/+Tk4OfIuqT/15ZlunQTflHn8YWf7mwth3T5MTH/9f5P/VpbMfmf/UfGjUWmye/
nN6P41FEmf/JyZEaEvKk6oKjk2B+d93Re6SceVGJ87zklj4pkCacLjB8DUk0HQnKJIbPZvYlIgKv
OJ6VzGf7aANXCOhUlxrbuMmgEQqCB87hnz9aQL3P9Oiz858naYUOiFqa96Sx4udoeWj2CTsPZK05
3vVS/pol7IXYb90NaZG0PMz29xAa61yI6a2y91NF0JImtOnWdTFH09pm89XBvh9jiBUTg8whM++n
cVLXJPO2vtkfp6Lo3oNscHbKbof9n786CLxKT5BWpdqMwbs0drDa3qWv3Wuupuze5shTpZIw2lQ7
5VWU9rkwAQ1ggkZ8gt6IKrJE5da5dAfKcUWFrVdYJ90dH/b8hD7elNatwV7z0kfqTQ/dgZW/W+sh
6PZG4t8FtU1GBPYJ8ISzDzqlG6atVRDDPOE13auPlFyHszm187HGWzsnpDe0KuSX4I3hncPC2vsz
IZ2iJmzB8Qxo5E4XPXk6ZtBBVvjBrPKt7Lpqn7b6SuMXd30vhn3VxcyTgVDGTnOYLeQSlvs1jTzj
dgrKBoBHoIgoMkKKxBuUmTePvBLEDSXQ2FxB2uwofAfOOZEK089q9LeZvS0iwnJbs31TsCpXMdnP
+xCZS+OOM1P6HaQ2wk5EikjR3toh/RGLFezYtGA3vREZEjD1KJFYG1rZ3DK/RHcDd2XwiwcsQuii
ESg/ZMqACnMNI64DrwEfMhuN2pYSE26+5AjnlkTTETD9shK8poHyi31VsPMj/9llTqbPWJOqE3RH
uLotZAH6bgxeDPoArrvtg+JRFmxyMIcAfdE+yOf6SPDrF40SThEaluIknG0/c1KrPFw9ARCUqpTV
fStEgdAEgDgS63HTovzxikOq2cLieXhuDf0QxYucuafDUIjusYo531ZospHOQyXDVbDXHWnVvlYx
w+gB/zMjmXXFBGhVWmIThrm57jt/AA+fxOeKsPMzI/zoPDsG4hBOu7uEwT3fkGMMz4GdfxAdRspB
cs9wMn1gETrUWVv/aBvDW4/w/LfdjHTUbGz7KZz0Qdi1d3GKCu4nmk4/gYqlJSp0gSTfainXzfRb
xNmHm0LGstPxveq7eMMIwabCUDbwrezoWNZRo199hgboXIhdJhgAesx7NRJqTdqQA6XP00/BOGwT
0pdq4WzMSTl3Qes3D7Mq2wfpG/A+6MX9eWqwYWQvXgKBpX+lFNoYeq18YmUy7TIZHEIrStczUiyS
TvwCb+XcbGPb89YUdfc5U/eHwZTdFsuZvTPpTTUsqTtz9Lvt1MADrVJTnxSIY77eeWObJcA1b7ib
alQDHirgY8Z0czcT/WWUkcD/Q39OjEKsXbWYEVr1kwuRbHgvG54NIic2dZJ0O6LWNqOzgEEmZ3wA
3vgbh8T0AQesWXcefIa6D+GEOFN0q3JCnp1iEEQpMIYOOkCvQZ98gXOGjEI/+t7SZXAoKys/oKat
dtoLq3vVf7pV3f2quypddcnsPSdmXNJ57ttzl7j1tTFB8RcRLER3eA099VTpof9Z6W+ntKHFeOUr
2p58L/OEXHNoU1Va5I85XZ0powMee1X2HaWXKTT0r4TJHn2YPHjK8sZDKOaNp8EzmfoX5cUjTXVD
FF37HmDIZ8EofgVh+4DrQr1W2L8AH6Fpmonkw/xenkbbiTZURgR+1hlfGaT/AizpD7085AjalO8X
T2BTh1MYpy9z09IHrmGwxbERgiggnMi1DLHO6fKeaA1nOyNF2B7VgD0IvDoGkqRtR/lEZhHEaIza
gJxggorwnWbfKEz6o5P/KGyeh5DfbX2qTG+hKMkBilIbFbgJkvIaFDrd0ay9pTNm/HlK66cwntfa
aVk9ljL2z58C5mVra84IMfehMQ0dPdW6acNzMxb5pukx4A8G6aw+zBRAABAmja4b7515jO5z4kaH
rLw1uJ1lAjDCjvJm3fg5JOE6wt/WtDzoucdQ4W15OaCZi9lZ6ca5RqBl12KgNBun5Gse66tBA5N+
TbBTaBdIrwN4kkMt4/uwlrsu+4zFcKtn/+cgvAA6zEg9x/E9bJGTGeKxDhE0a8R+lLEbbIDNam6C
TVTCWJxNeSh7+cSEoVtxOR6GxE72nobFiSJoESBYL0VLcy1Il3BhCp3yxUgBgUl+GqkPOdyq/p3P
dHC7eSpBH2ARUEyKC4yM2yk+mMsRGj7EDNNCWefFGmQEKZ3njPdddekvq/aiS5KP1iaSabkFHRFl
HRKiLMl/EvGCcKTqf9UV/qEMiiCOtfYx8SwDAmPm7zq9zHPyQu1tUeT3w9YbKPPw3MUvrZ0caBTf
d23mPzIjLtcI02ASY5neUn0jVI7UfJfN43z350/1WNd7X3v1Ku+DR1rV5lHAuG+hAm2LDtIwVptq
7VdDt0fsv8181E1CT9FGeq19iEe87eRPkyAyQQ1g7EsDFdrBHdNiMfVyl1D/rhT9x/usdffVDHG/
DFgYsfn0emjuMqgcjPetKxIYh78J/1rR3USXu5eDn38RjjihksriO9f2i7thBKxkvdVp1X0hxt51
sarf0N+/TmXdYG5S6bGbQLQFIWroUT0qpN5AXHyk0lYKAM4b1UOiEpN8MCbVRpV8TkYADcuPNwZh
NyD9vF2b+IeR9wtphTJ+Ciuul8i8V4GSH9A9ULZOpB+46eAt/Ssyzw0nv6+wDe8rXFYmvsjMH5LT
UDdIGBQOyThrN4PpHcMc8cwEoRSTDwc9G4oyyRRWx/aVqEs4Z/U+sbuGuRY5nlraxg0WRLNtErC5
HY4GW2MM8BhhNHVGi78BOUJjYesBvLBcifykfPB1C+ggzS9WFNpbqfrXtpt3Eysl+G38DTjm1JqD
Gxf9+MIBZELJB38wny3v0HlWvgJr+xq5GBBhXhPiXbvrbEJRg3w4YbIU3MpGqxVdYQ9v3rrWcl6B
Ni/GBjYGTn0uX/USbwsaTQi3MB0I++xG/Erdtf22E0wMQS7A4bW4xOQiJHHZuOhql7gPbX5F6c3O
AX0NQP7GWHO+Jd3aPZfuxJfh03cbmjeobDZkgrjY0vFZVc5onMkdg6IhMRqNVRFfStPBduYAU0/A
XJseip2Sd2zETXKCobai8vFw643sb+EPWTDfAFjzkqlSH0ZQCVEoGmLeMvYLWyC7SAEu4G8g+qCk
bdVVO2KRILYLExZyfJ0lfrMCeMyqG8xd3cXmNeZbISRk3qeEMMGYJyrRHvhsW3dcabyXl2GkJrCy
qzeU5xaP6rrOuQAnjtAP6WTiXGM2S5QktrDGFVg2kcv1VUAaRz+oo5pgEbpthN0KsTVmIbKH6vue
ady+LOdya3gcmel1dQ9LaWEaaGXrZUG3L5BqWowA5OuQrfqhMYDY7peVw9g127G+B1sU7um1oOoq
7fco4eTZZmVE+k+wM5eRG8kyM8Dd4pMku3E7pXBrupx2AVZdG1XqMZ/MirW+WJSe1f3o6m86EEOJ
GtCMkJxFOd0hY+6fM1hvMF6XywK1M52jUa9wcGwGbgECO21YIgNzLzNHN6q8TyEHsiRDQXuDDjba
jj1jiztHG9XJYU0fbH4KhBZWlLSH8AOMJUXiDgUHxA5nMaKxTSowsbdyBK2DFb6FjYhB9ijCTc38
lRn/s+zFndshwESrNZFAtPfSEcRXSuQKx/V1GpvWa5aNewKbB4yBBNmyyKxhE7F51jXzfUY6g4qh
9y0spGJ4aY3kqYoVmEmT6IV62e8ah0lb+DuZ5BWrwlvU+s62wPmfFNQ9hJuh36cb2qVIkeK5IVMq
/61AHe3pHXN2Svq31NU3Z0Li7aeOXNmSoQl3ZLeqU3paYmmZWYfA5IJBnfwL6dlxqt1hpycYWSG3
cI9CkzDSRS9UTFsmv/bKNZEVmiN8eQN/ZTpDy5vd7MHlJNaMrlzRi/rO4BWNobw1LI+5Uscy9MkS
1dMTmGQgWfOtEIrSIsNxiaQeEr8vJDZYX72MgPM9i6y8puu3tcNVSTvoGjRix6ba+TZHNSgJYuZA
Q5meTojlBzyRsW8zV5U/Y6n4Eo1zLJd6TlWnxivu/D5JaeA73EwQ6jxXbUQiOnrgwZd07bWBMxl3
L32m5deFPV2tNsbwbpLybjbwf7qKsoSgpk+Fm36tgt8uyFGup+GY4DlaMW5lbjWWZKq0T0M97ZuB
EnYYgrWZ1Q1YGu+lQePKaIW8WPxyXCIGXdTOONgCCp7MLabP8kNLvCM0zRgEk+eMDLzb+QLcfzG+
seduRpmX9P4xOTaom6+cEuglN1mwSYPfoUH8iOXkj38eEpk2+xC3ILNLniPhTa0xLMSc3fzqiGJ/
n6sIumsqizVgpHAX5j3JmbzGUzWx3SbuxDbMSqq9jHadxE1EPP0pytNbZebtse0xU0a5f5i7/lmz
e/F+fsYwH7YJe8SatDMjD5IFX8rktx39HcfJYQVPFRhlJ3dszsTSOiajZG3cFZNx6WMzvIBFdrDy
YG/ymQj3k4uMkLRuhGtii8SgvsSMxTHXTd2xd+U7dviuyt5EMXOs1mQ/qbY9VhIbLJoDoMNvfTs+
0U7SB7hC9TYrAFUORfzkBzM9EH8GBqb3aKzZy0bGWV1kv4OaeMqc6uwy5LI7EKTQGizcC/kNDzKg
gPmtl2rvZckdcy+DKZ6FklMRUgLccNemjONInHqL4e/3gm5q9mIJs7jOhtyz2cOGl2wOleM/Kq8+
ZU2FISlGJzn6yJVlg7m2l80GBpif9sbW66Szrl1nOyM+3tddfhLJDIi1QDZnhqQ1g0hqEvxLRXkF
8CxTW5Ielr1C8bkmmL8h8I63qiw/tJ1+GrV7NjqV7JoZXBpKHEmaeghx1NIzdfW81J2IcNswYQIi
+0V1ScFiV97KdmR4WKifjgGNaHE6pIR5SnL1uoTLuwDGU51ljTx6eVOdzN0debMrxnQPuc0AnkHP
V+3qn4vhvV6cZ/HbWLSM8fDzdQm5myMfjuywZhVXgGUwBKEkmcZ7kCCAmkr3scjCc9YUl8At4n1r
RB+IY7csAThgc850SRltaAzvMUiyJgF9QdvdgqioF7+eiUGp1yHXp+g/eirRVFMQhJb32QXhZ5HE
YKi6K37Wu2Yo8EDWNmNHagRGga8qyj46jFwrXaTf4VAzPHbDpz5sjglQSDRBmpLFvgvZTFlKiX1f
7I32u9Wr8HmZ0piFAd+C3cRojTXM3cckvWWLh6MOGB+k4CmdMrvjRiq8hvxCdxsHxQPw6K80RQja
+G68SCU4YtSniSwsrnqgi35/aqrsCIZtXDuTvmMKFcou3BGbpBlu4BNoWvu7QqVCeO/JksZedNnP
usRfwKCaEUQf/poSA41PnTMK5ovucrprIkeNqTKxGCuf0OhsqiWkuxT9w1DVX57ITqYpzBXObf9g
1+61CJor6mfQFUT8gXugOuhYhqvBfyE2cBcOzc9GY8CMa5KHJbIFI7wYNdqSprXeiTHIMNAtbGxx
rbs7C/SfmmMHKjefdo1cYPmXnTnE4NLZmfvW/TL19Fap8TAAb9+09SspjEwoCY2dyZPQ4TVgZfEi
78l17ZcWxZTqmpfQCz719zQ5T2PgbThOXQSkzQ33CHevg1dN9hfcAxivoNvjAXuuVH4X1w0jmWp6
K/gsvYzcmFQA1wcb+yBmwpT4sJA1V8C9wge/p1wqWQ+g4pBG0sXL/BKvA7sTSjUEuLQCNGwZY/IO
oSue0V/zMbRq3kLQJOzLJ6uqst4SiehadtaSLixXU1w/ZgWNttpyXpAVfoj3Gn8eYRPVfuD4Rvh4
/+5WHugBH9zcuQ3Yf3wEwet+hoaYdwVak+45HqzXMX3tom/ESw+uDVLyPqnpPeJL3UT++CNLomMx
d0hcUmbnIaAs1GtbzXqwQooE4cBoX1yTXSyKp6+IRIqd66E4sabhMk8Ghm7XgnEjs4ey43RUC7yK
pCtVTM/m2pi5v8dzl7ov2qsA/VRX30f1g0PjLjCa33HvExxEwJiNvcDvPtR9E/mH1hlvJtyyCnfK
ug9xV00KgqiCGeFM3Wc/xd9l17s0LVE9+jnXzOitlWUcQmf6GFlo9zOfMYDkYpy/zVBL6ogSnoJT
HXoHTG3SIDcEeENOYpChWfom6AkijGHOdFprvYrFFssRUPqCiCu7QCE0TYGx0oy95hotSsVls5CM
MkggOqP7G5Q+H50zoFsn3Luxqp+W5qQasc5Ek3/IhvkrMgBFpPiomjDaqby4qwJuh8H9OWqF9rqk
erfpkSOyIBjDhdbYOGo3EfRJty3+UdB6a+SexJHUH3oslWJYN5Ndg/PAT6jmcGOOy9sRYE4TY18T
71A3KTuhRIRj93thkDHRZ6/G3JGw0HcOOwa5KH4TsrsYr2YefeesCmvf8d8kiANOE0jryp4qp4/9
deBl68Y9wuBRB6ftbhb2rhX5DWS21xCurG2Fr9ai4SXcCuaAzXmqz4Z1Wfm7oGRFjgobx29CMTu+
ZTbysrFeCVATGvTOinznYMVaGtlQTJXKt/6AwMoSnJ8rHTlbPeH+tTnKtTZKSPGcTNm1kdG+qzt8
c/FqCpwT2bOkXyoapNaftSU5syWM69LOeYmeAd+XVkY/v5EDHhyzgCSDwX0A39VvwqB/NLuy2HW5
/yMQw484Nu/xTgybyongT7s32j4x+fR/CKSENbjiYunsaslgU9YqYzzB0T0Y236fx4848Z8dh44B
JNf3sOeQMhCPh0X4SnxJtZKx+8CA90mBh2oa3NDoHnYypIs4Nem6jCAmsNJ8GILSwKu5WNuftEze
7YZSLIL8ZOV0/CbD++mX38xO0AnNd5TCPBcYOxypy4kVXScJJ92m7vTGJ3a8YIJD++xHXdaUCpl/
c6rmbBAKTJ3zBnClWZUckda9i63ZzWB0uGRm+mayd2xxwBrWbpSLSrNOXeIfTGYH7gSYTOR0K61H
DDP+2sbMi7f76CVBidoNZUthfgY+RvVGlhncXo93NdqcBOaHGBv3mqPu0ltBkenWv4THraRT5zcC
O8Y3CL4i/CptjeZOG5MPwVAknK8SVC8yJKIECMfamoJtPrVP3FDTboicLxE17/QunXMFq6GYK7xn
xq4RPQuX2kUGPq9BOIxwSkoH13iS5nK4t3eoVMq4fSuTOliHYEza1H11q+5ajyGbEOY2OCD51R3E
XRELtUuGottmXSreq6q+j0pRPbFFF4y/uD+S5XlHi0OUZq9FwZYMNyd9NOPgBe6X/Y6aidZh1aij
CUvlLRk/4cafuFvRqTngBiBipMcJgBWa4tIgdJebYGy1ZCUU4SMurKc0zI7BJG/ccixfEXQc5m5i
55XIciHlV+8N8W9RabU/TBep2ig5wg3+8G15lbhnyYEsb9fTdWbFeQpiif/M1u+YECHXptOwN+rk
khiDfKJjDgCGs5VN5M1OV2ispYWE5w+nKJ4dtfK8eb5CKXafiphOT9t1h2h2vW1eIa/S80L0ZgT0
PoGnt5LFDAbl6jKPNC2yWCPCLMwE8yvSThI6kmtoOeaznZoHZxwKRDxxudcBxYE2+vYUOwOCdQu8
gLTUkxtU4tp09QnCwktbx+GHWSIUdG07u0OHZ9B/H75yc/yc49x4FzbpCXkIiZ/BC6rRbLqzvYFQ
axs5Tm/U8gqdaB0voVSEQ8kbSYJsdzlry5+//nnAQBBuIXwOm8G7OVSoNzHiJe2XCOaoS+TWqoXk
7MpzKJK6A3QfhEJ//jVjZJs6XD8IuU9ADR9tK6bKmrBVyr7k448RdVeU7ZR0bJwOPOIMKAuIsz00
h/SmkbT4lrTPZQOAVQbFldzQdejOaCtnWwsSe+foFq0o0HfEWjicA82GVBFMZW0gPeZ/k3vPvLHb
zHyu7ATjqh2UuP/zAIauvvNAviSRSunMcA86bn9vOSDmZZBfaBSJ+1CP4h7qFoXuDCPUmJJ1txC2
RQBZmASv4DaFCOGLskc5iAteLQ+xVmQhMLJwR/r13Ck4qSdSbCcigRpCZ+5B9Lmlvtk5/TPDZ1LW
moSVcUpG50MECG2wZieUX25Msho33sTLc4ClH5xedQ8oZn7OCweFccy8ZUQRb4qFkkLRRv7kQk6J
FoaKgTTquOjfwoWvYrmQVsKFueIu9BUqsGk3A2SxFjJLuzBaZgZ73CdQ8hd+C8T6bKV0T1g6cBcB
5CVZaC99t7DBamBJCwlmAgmTQIZZCDEsTQQxLNAYnz4fSrD5R70QZTRoGWthzBhHH+BM1UKeIQ7F
33QLjUawNe1ND1bfQqqBRtRs0Am9VQvFxlx4NuAzUuDsAlgJrBu9UG8c8DdN/O/snVlz49i1pf+K
w88N34MZ6Lj2A+dZpObMF4RywjwfjL++v6OsupWZdpfd7x2RpRJFUoRAAjh777W+ZUzH3GieJ9v+
QOEF1yavVWyu1jwLQY6XVXf0e7lVz3jopbwrJvtI1Fm6BTKTrGZ7Thc2hesF2OHXSTF69N6yViW7
Kwfr02ZD9f3LOE3WsoV2BV8c9Q9CS4t2AAwgIzR3GkDma4RujEImleudUNSguW5vWri3+GTR4Zoe
XPBCheIMRYo4ZIAechSDqAGYApFIgCbSXBhFZp98LpIQ3XigueuQoAI6pUS/FXZ4tfsiPmAB1RR1
KbDKN9+G1VfK/kR1bKpe+TeH9FMWSs4maubPRkBCc0T22QRVSfeFXLmmzSetWnbdwZDHPmzYY655
aWPkUoPr7Ss7Pkq07APgpjSda5JWSzBXstrZNs12D/nUZMuznzL0stCMkz72SLcxK2YQ2Ugh/LiZ
QPiGK6dXNRS6qhUjMHhSgKWoAi+9Ik0Vo6oPgU+17xiqKPymOwpMVWKmQfPU3UeKWtWP4KsUx8pW
RCtLsa0iHUdHC+4q8wYCbOJALNVHuQ6Lp9ldJIqQBfP4qwcyK1DsrACIVgFMi+qWyD7F1wreSVuK
udUWzIwAxzH7aUi59C/AC+aFDLVmjbzy2SZdywv9j1ESwIgx6y1nEzrRmfks3ATNRdbvBnoHcxjs
IbS9SdGSKy8JHECiW2egSEnG2EyBPeJfoigEJXJmFn1oFWnMEDDHSB7XoLm4ikXmKipZofhkRBYY
pJTALCuAlxWKYqY58MyIV0vBQ9JHsnDoIRHwFfsMNt2uUDS0QnHRtNxg6gkpjUmwZC2jbAviUiua
WgRWTSi+WhNSTxkg14RirxVA2IwGGpupuGyjjt+bKc/TpJhtqaK3GTrxbAVc9MB39RXBkWSwBHQT
YL5Fiv5mz6/+qAJKoMLF4OGEjHEVQGQ+TE3HWDBqvxpk5JFrdqfNDpIF6cqVAXCOM8nFA0BnNPFz
ZtIx5eRLzaYoddPwrVbUOkcw2IoVyU63Ydr1im7ngrnTwd05YO+GwXwKXHnVGG4tGkXGwxe2bFkM
IOQ85SPsPEoisYpFfV8qrl4NYK8BtHebgm7Y2MD3ZgXh06HxOYrLhzLlAPjYp/6A2Wcrep8E49cr
nh9ssw+VIvwh1FoQSSMR7yY9SIUMCakiAuLNfkVXvLdABdqKGRgpemBU22ck2QvHlfc5eMEx7E8V
uMFScQc9AIRwGZZBPH1AxJWsaxCFBahCQE0fctCFumIYyneaoeIa6opw6CjWoa2ohwb4w86Dg5iM
30g/mIlZYpKJyvgJYx0ixaGOXgZldiWycdGrVZGuQcBIRdMdgy7D4C7M6zR5K7zMF6dFLUsDR2Nx
MCIKjmR1p1c5dLMwS/C7sjYzPHpyis90K/C+nJrA5VwoyvQtk/5lwtD4OAV1evBselQjMxx7klA+
sdGwBhjoiHjofzTNgqfZf85pom6FG1toV1vrlMoelktx/eMn2awXK7f2BGWlbZ4wxZqnsW5o0Ys8
tDb4zAD2tT0hdCJ4APvvnnxLuqf37zT1Xaf3h5he6skdPWczhHTnW6soV1zKFNS6167vX7jGmRsU
uxNuN1e7xoQebhxMCKvaCEhfKCxS5Yt+gB2mG0eEGNWuH8p727bTm+zGHjdgBth11NJro284CZhX
WpTm1Q38zTSl7nFw8i3OW96H9NXCAXwsdI1chCbVX/2SrD0PNDniHNb55POFl85Yc7UTr8jth72W
fAaWm29mLQKMhr1rKesm2gyC9AayJJtDEWY9HTiyABj4belnEKWZyO48kEGH+XN8NKje6OkQ48JI
wDk5BUm8pgU6QejXMBXfmj4u4HnJc01s0X3H4IgiLjfpLpdXAECU3SBz4C6enXg0cL2gHTMGfyt7
p8DwkMbkdKpQTGYImzoWL0UwIaYw53lj95TgwmzvdK+hxo0nb2nqyMjSxvpcddsCbfZjEDmSxXi+
t0DBdFGxd1uSwzhqzEVKuMl+dozXdoyTc7MyLP1YO6m+1REgLbM+lksXgtOhIYorTPP2TXYePZqs
ym8zU+ZNgdJ6oTMgX7aezgQpGgvo+2JaN2EyPsf1dEtmnoCnXtt2Zoopy9ax1yGqWvRd+5l8KpDN
RSNORcc1IzJqTvJ5jha8VBabMr42LnhaoFfxE/Em9P9g6C7fb5LTUv1/G/Rf/iOVrYHY9M9Utou3
5O0vS+ZH30oybX8S2H5/6u+odN34m4upz3EpEE00s5DKh6+t/PtfNV13sTuTi+E5Hv4c4fwhsDV5
Es1F23MNjx65qRS/bdnJ6O9/Ndy/4Vg2aZXjg7b5v/P/hEr/xQeN29rit1u8CMR2YTm/+KDTKSpc
s6vMc4U3JQDLxVIsVwHWYY58/G2Y3PZMr5R8FAaRDdEUABXHcIMajTRMowMTTTBScUorzXv2TeJf
e4b+yTAW9z/s3et3Z/Zfii6/lnEh27//VRc/64DZUMcGRoFPy9Fd33fZWT8ats2eWtlKh/FMnnu3
5BgD+2TjLguadkZclZt76GXxRpckC/W5yLdBdv7zTbD+aRMswj+xrgvhuB6CZHX/57d7olnUBv8v
J8thmpU0cuyY4X9hI6ljlP7UIP9wNVNcGq7/S3oL/crS0mSd9N3GmAfvVoYJABLqUM8d6TzS7a/N
MNiNkzmtQLZiK3Gsu6nihNxFyQn+2lYT0DnnhDV9aInk86g8sFh/vdkB3kDs6g41cbMlwfTqkJ1w
JBIzugwOPRYaZDczyR/qUAwsI8+l4Y5HQx9e/3xX/NOnxnKYigqT9C688fjGft4TU6+jIbNd+ml5
Q1hGrtVrK5nA6Ennq9CjZIvZcNX5q34Om+2fv7TKFvhREC7IY+cdQJfOsWGYpoAR8OO70AP0rLO5
tggPjFm2lHLFSnIg3jlfJ1xQj/GMqXPIJgwxRkTLKjS2udTfxICWzsSwFrlRt02wZiFREMkmyCdj
u0PaWf27Df2nj4utI5/msyJ0RDbChanw44aSjZBJy2J10NhYxLow2pbjSM9zSlEj1I4BuzchyM/R
mo2eao/o0et/twmo93/eV0reA3wBtCqHuG+pffnDJzaKWWZhOx5PgCHivTS0W1tkGME1DRNyL08Y
jR7pWayIIaXzbohs74ZC38lQeM/E4+Ho7O8Qdo3fvRufx/8dfi3/1cGseBK/bphrks5A4qIyGPx6
NKNay7PAqXra/l20B+IbH0WR5WtaRTiDaqRMcA+JWYnaV8WD3KeEpS+qrvqsB3aNuczRTlMqCBeh
MZokG5H3yU0gAUxNzI5+Mg9rW2madNchbz53mbbNtDlQxgzH2hKbmVx4+hLR26DbxSZ7ye26usRI
ipIC/qdVBdmXycwA2WtylfK4AysEK6N75SFt3naCyD47Mo+DZjygqx/PFWSYlcFQv7PMgjQIvUT7
jmvd/zwBXHltjYRYO2d6TGwNNnoDoHS283viHco3D8O1L8x+5U15vovRNdxNxRtrNn0xaRosg2Rw
GCdO/QqmGANzhibHzIzaDWrY6jD5zPgt+p2rmsX7AstzfR/bA8zK1n6NOIufZi1UqFKaRxh92w0F
LOi42ogRz2L79rAeCRznmY4bntPXoogYBA6TYYCQJU7PdJ0JMQpjly6stR3Bjt4hHBlIIJGol5lp
j3ui9BZER7vrxM+9jZKzbYzUxfflWF87XwaYzjra/z3Gv6SnAAT+/9EWPRqQcPrcxtNwtEvnQk6A
4ucVn+3I5t3SHPtUsKpeRNFI0I6s+23Ss6Qa/VFs9LhrNn3Pmqii67pAy1AeNAQNAGjaT12qx8iI
svQM7hRX/GAdHQEebZZyM1sVvtO86/aQup46VNQbwg5NeP740WobfoVRPXtRcK2biXjuhFMzoNdu
m7fplzZGMdpFZrEdIsRUhdM9FAHXRd4ofd8QgoaApnod5+xulKjZG0wDf37is//5YLZN2ySE0uDU
ZyK5+flg5hMH0yLsmhMvIreODoQrr+h44w1YjwTUWc6uJv/1PAMQ2Ywd0SFFgt09terhHv7oPRyu
/IMLamFlTONLUKNZKgKzXPeJJ3bdTO2/cJpxOtke62pmqUA7g4DGVyfENR2ZAVZ1bC6JjI3WekzM
no1rw5TCO86DeuNB/e5iC9kU3L7mDhbhEZZ9TGnh5o90R27o9nOX5kHI3BIMBW2VumEVbxpjsNIn
lHzEyg/EZFPwCrQlZhvXFyeqn2mvXkWbGP9md75HwHxfZ7wTYASeXHUF8QS70qAi+eUa5pbd4Jl9
DS3BcOwFsWS0Leyew5ShOfIq56wl9/CUnYOU+QswK+dWVKRmNYGPgK1mKPVagt279mAt3DlagDp9
4cqidolLGNxMcJ/OADxsdLTiBtqENLNvJG4jxSCI4IDy91Nv2Qm2gIIhM84/0NFFhrIjiI7ocBnu
TM4D2Q4Bc5DG826xgbMSHSbjVrmtbDSp4ANpRplDdg5nY7yCnLxjX8s9wb4rhvw27SzkPk5JLojM
wgODvQc3NJ9rVMnn3Oqbs071sXK0vv1E7wCLwPzRkv7GLLsX4iirl6BKiZrR7JCZXuJ+9Lx2XBod
omorHj7SJVnl9A4EQRKHgiSSBaKqYtXV1j4AubMtp0bldzK8JycsooxsPwt10i1JmF1WrvaQNH2y
//MjhMuqOgZ+flMt2mkWQULI09Dk/eIW0xF0IbZ3+pNuoqXOfWKq9fzwxxdkna4S9v3+Q1e5199v
ZnnpTwgWf7+HBl/OLubLv7kbC4XDm/fzw99v/vrEH17ih2/fX+OPx78/6YfN/OGR73f9q4f/q5+9
/2VT0citJUR7HxSeuZROTK5PBZ90eBvisXkgqI0MlBQtdwEsAMPA3hiTp1oGyCbCYT7TKcnWfZk7
nGXC8Qp0e5mFXFcNx4wPqU67dXBlgWXg3mMWvhCmGJ40hP0o6GmvGeRNc5n0GNN8m3yrOwvO77AB
t7aGe9nBJr5AvejfxdhmV3qLfInzX71mkBWei5h5bC4NY6WFboO/qMAPjFtkYRQx7laZ5GszCV5l
NmQ7KzXxIsQxdhbrNcHTrGLvtjFpeAD7jeYrOnEvh6U6tAdOje0xm7snPcj3Y1O7z2VYMW9TnZea
JbVsOO1h1geO2A3RXqZwNeBDkp9twKFgDLnymY/ehjgEmenipVJ9LxQrySHxuazMs+zo32vmiguu
sWmcILulA10o3BaXgKRQUUJVZOotLsFULuzeMvZcpd5w1qKP33V6kpC7ytFfDU5N97i65XGWb5kZ
oRdE/rUekgBo0pS1a7dISMf0vI+sdY3VSP91DXV72ARD/jBHCoahVMilylNDubLowNEjTZP10Wcp
EVNIPLSjdegGZxvjvKfm6zflnCAGsOxynwNNL4UhjlUFVseJc8o/6p7JD54a6ym1fbkZfHdcFaHZ
ADTJCArC3rL16h1xxgV/QvlGZkV6nogNRrRxsDP7Ncyr9pi2+RMuffslLOYHO7eek9SIz/FsRUdZ
IoB2NUgkIQ5jxHBQAXCe08tJmHSExpRsQTI7a6ux37B8+EwHEaf4erRqLb+9M+b2VKV3hj+YN+kV
5WHuFdFAqVxHfELM91Gpm3A3D3oQkgURhodW1/ptZM/ykDMTANxqnTLPSJeUMi+SnuJu8sKrb5jp
KYJgMQ70fMrWh5KkrO2aNK6V9phNqMDH7pNr+MShzvc+sIB7M7AxXTSdEkd2JJQIIfZQ7Hx2TFbf
GE7Uy1q0X6wi4hKHmhPlnbPw0TLdSbN+0+c422LZEQvbtfoDEgqJbLTCRU0ezmLuI3G2RPfNNFAs
lzIdr63ZQvQfkUYPWoRYLmK1RMlO53I0xl1vkfTdy4kAk4jECz7X1S7BanQJHX0x5Aw78PqKUxVb
z4S4RLCJ4dOyeEPVqmvkOU9WuhtGouF7s1SK2aY7UXyjJ86PtuFGdwnxR1tscCP0iQACoTTFx9CJ
Po/MiNZTznI1V6kDRUvi9BA9SdMkCPYrE6L27A5zBxrLWHV6SmokVJCFkWrBLu06ynmb43704S+k
ncw3jQHvuK2wsoZaRm0dEtOB12rJSsJlFFC5JFO58RGL86JHXkacsLyVGvKXxPpk2BlRxkFARKGL
FCqM1xAZGKyHBA3ajCp8uzEOBB9h5QtZN1aIMyncNx3iJUA85tEzm+HqOoDUyL3y9xycgKCwSJEV
n52zapBLx5Z8gnyRXudh2Km4lGskk6Nv5Fena7JtbigfCt6erEwIMJtczDdMbC5G3p+ZwjwlWkN4
QJQxTfZcfRdqZBknapLiMbXeZhZvvDNn4YmyfzUMzZ5RfPqS8XavTDPNzqgdx7EK90x7XjAX5fdl
Rj0TJi1EC8+gQ0MGWTW6936CE7OCatMatOvNAn2lBMh6QdTu76dxeo5SepyVHqe7URuyNdl2JGhg
DTugu/0Qm7V2tlF0TjNpu9oqzMr6GmV3lWZBrdOYYFUsLhM+CbnNeYcTm8/Sh74m/u7kRCFzspA6
L1oMvru8Mc6GnTf3iUnahVbVS88ulJ4wsvECakfbSvJDoOEPleJLEmb60gB9joRmPUeRcyzSgdCs
sDRuFWrDrpkwqfgmorlUt/fgYhdF6nv3kvTKA8zd4gal5Z32eZp8k4QMwNEcKcFZ9sYrxyqaitgn
+Gxe9l6WXUroxk9jDY12aOJ7PUOn7IpkunzlyGpvXjrGSwIRXvSRSXFBiPa6atPXgI/GAh+Yt1HG
OsJeYH1lxEcYUXVo0ETsGSk2J62S3qZMhquus0gvgtl9bHxr4Fhz/Hjt9IRsoAE3L4hv32FPedMU
Z2ecVujO6xOkMedCbCotD/u5TUKx8hpH3BoNPxul1kcUNt9y2UugrMAA674IWbulAXGqHFntMDs3
nY1b0kfLDoXBnCYNLTJOuHYu6sko95gbvUVJTX1EPMesr/H7fVAWu7y1qnua09o28DGteLlJlhDX
sMLVKZGD/qj7LRnlc/jEKzL+ko6x1OGTb/tpcpd+pjUILxzsOaIfjn7JVN8fCvlFhz7CZ6Hhk2jP
B6gu8i23kAi0ragPVo2BJqzIuM17BsiltNrlh3LSL1WBid4P/Xgp+xEfkv9I4E565/fdBxO2e91a
t9LVvmLE0yywjnnrHeIpfZoUbAsg1ksVTa+g8x8wQb/gyHrw9AAJcmDs/RRxZRo8FIa/4WTBMTm8
OGTUGam38abYXAVzwTCFvNJSEPmeOREzxUgdY7r+0FgBhR8zlmRo34LRXTh9cuIK6m2wy6Ki7Zqd
bFxvY6fNW9CwE7V8piFEWjEBzPRIDqxmHvum+VJMD+Xs74iNXZZl/9nq7c9JXYAZ6a9W2+1x+MEv
5DQzD19LnVy7IBA76cmDE0Yc5Ll5JuKHA7DHokZ6QLkMqVaXJVEl7ZOVpEDgE+PDLKlh8Bu9MvoF
jgKS5Dxo4XmqOhh2Gxu1bTeGB6qd0UVm1HY6e44gDEjK7nPWuDFQFdTKVpJVpMTZJ2FVytnM8V/3
JiGTODRY2OH8pcRC9tXfu37EpV04Yk3w8IdgrlZ4DG5YybpFpxPFYCUal+sMr7eOdqpwiuOEsAuU
pW4cZGm/xQ1J2FF7pCWExYc+dYukN5qbZ7hwOEi0FI4SYdjx5FrLaJqQCnTiodgbRfSoopw0x7ia
oX02jDpd49t6lAiYiJjDqJ74DHz86CL8/hvNcXi9mEFmiQ8nQhQdVjonyC5/pvezoVPkI2xM7rpE
Xxj4Ep0wICwA65rfIxhoSFRM/BC9BXEPnXNug+SuzZpbNwZbr4pv+Ob0KH9w2qFeRlX3WvnJJdH9
hTmGlzp+NOYJW7z+oZxdFQUZks4Q75op/JqlkgzQCrOxR0Ja2hOVo6S0cTmcQlZCUdg8kxeJWB2f
OJCK5SBgbYr0YmP2WIyaHq/8dnjC/LmeY/0x6Q2f+DN6PKPuPTFrYjUTP7dBcG2nWC7sxmFcjFWl
9c+DwTjcK4CfhV8qn6xyJprxqmVgT/v12OZMGeMM0NTQ7ROdYW0dByRhGClrsjL7PKYbWfRYOYzx
K25tsUXfERbMr6XTTxxu1RuhLiaMyHgPs4tdgt4PzwmkIAEBkl9zzsf5U0j/TeazOLLyRFb5/u37
F0d6hJ3Gg6st37+11O33e2x4x1vaablM7+Z2FPXi/QF+lgS/Pfb9dqVn+vH9u+Z/vguKeTrM+Zci
csd6837nL4/9fs/7Mxigk0WXCyb72vTjo7+/aAfun8WJ+t38Nc9ZJYPN+/N++OXv937fMDzcG5ei
Zv/+gkniUNFMhkUIa/D7Zr8/+odf+/2JIK9VHEGcfN8Pf2wvHfrf//bvL/nHX+xHSQPj1P/8x49+
+MN+3VM2AISdZZGF8P4e/PGcMXHiZadN7TqFqHgEzgY6s5jQjYfupXGcSzgoj+CkI7goWcK20r9H
pafjWqyvCagKYpEM/1bqGuTpoPNWddZq4OIR1QC6soEWxNU2c3prWVXuh7DCncCZKoA5mX/2JtM/
NUZ0HOI8uhNJ/DGWo1xzlr5vWRtcPCegUrOq7ViVXw0vgOyGeuQYTvHj0L5Ysdu+MD0KKL7AwQ40
fr/r+bKWiYKTxh+bNqYwIjz2ME2YKaaM4sfo9+k87Eqv8R5zuHkiyuWaoX27a2foH4UlMH8YerJG
VEzsBOIFsPrxjg7q9Gg6l6THSV434YRTHsml4cPoS449Qibyvzzs7EbyPKW04rRZfxrtqWJVlHNy
JfHUCrgQ6zWXQSaGxGUnyrc8wxYJY2e61DhG1m0a1CvfQaIVOslZuHFOWoA4yWaOVrFBmzCuDbTz
OO0AMKTQp+Lo2Aob0sdEKFk7+Pe59gUNhsNKbwZ3g4N7yRS62CWVrFeOqV9kZTXLUV0LqgpxmUsE
Kj16NjzNTWXAnFfI4hEtXt2JMA3DwfUZ2Wl4sg1HW3c6inoPfTRFF35UFHfOlrX9E4axT8gSX0At
IrZrLGxUyXTo6ukEn7Pe1oYfbaIDf3C1jMFuLVEvEfkwTMCyymA/MI3bGEgulsz9adOS0254E3Ev
znz09P6TH4qQ5CHfOjaT2I0CGg3QjGof9rypzCHLNT3A5K4o5aMAwbBAmTGe5gb9AI1VJjU+FWHe
X6KoB+QW+fG28tAtTgVXbhbK0UVDnLGd5hhDDS2GDUtGIPZ6Mm41H8IHWa/+UgvN9mYG3QNGv5O0
cuCOA8rSYNRwXId4jpL4iyQi8slqg2lbzMJc1VMw4I7T6nHR1fYTcH55V1kEEOMDRv2ooYaH+qNh
CioJwo1dt9y7YIjWWPC3ctCUxzj/OtDmobTSAZq00QsCyAplcX8xR1kccNDIZddX3gqmK1SRi6+r
yOCIGcHQt5tCBxM2hmoUrGn+beiu4+zjlvei5hTS546jVm5bBx4gOuN6ncaGfm1TZKWagV8I/XKz
r+Lig9fT8S0MBREjpMcqx70Hiskvxk1OpX2zbILOiikdtpNuG+cSH2Q7dvKUQVF0IowcWuGOF5Oc
ydYYgVRqSXdk7iOPWW+9JDk9rEYh7Go8xAdRMpFJWGBzCU0++VWCWhG4N64fTz/kUZfvnPzWw6Re
2F1rrYlGMVahND6G9jgu6jyyDnl4GsdM+0iICSQIxKo0FtRKdJbesqFK2LVdkMOiI0lCDMpYXZZQ
V+dsq8QYy7Jq8gejoA9fYpbkChZvCtmID1OYnqDHUa6aVPo1UA+Ya6+t1NPtQDpQnTmKt+3NT5Mz
SWSKA0jafIyOWgzfweuYDGGyWyfxLTA9pk1cHzZ2IVhX5XI4inp86Tke917BGo5l3aOtW7CD4+7Q
2PlwRn2yypC6ntLEPUBlCQ6m1ytBfeO650y2xbbk5PVN65thzbnh3mqTozuV5qPFwbhovHh6Czvz
HhfIfY3c7WCWsX6GdVv4R+HSBfIIySHYVpqYrKts0VpEkXecnn3Wywfc4+OdRUshs6a3eDKKD2Uu
AnwF7AwfLPnScfp5kxptxkhHxkuczRmRdt0HTsjRB3swd1Ht7ITjFK9e7mCg2/i1kb2SrbGBnxVu
gwScVWhrYk9A9BUYONCcsB1WVuo5qw5myxkSHVWotZNxTHIAFjqX6FKVpSZtemnCzbEOFl/SWrAe
ms3gIdfbDJSzLjdAyGltl6kSgE7bQEwFLqXoqfV9fER62QIztG6YovJzr8CDNht5mkwcHMEAKdoS
46mymcJX1nSQs3t9j4CGcfzN6U2x4SRqLDDg5KR9atlJBMVDRXYfGGITyWIRHgt8yciHaCDoLUm3
aAtZcC59+KnLEGb1CaJYyCXQJpAknEGU98jwGaHcZRGTzLzNqmtsynQN9Hu8pgDmi6wYV1Up5S2Z
Kn0NxIekjglzSVbzOo6Qyz6FloItJdhloYFjd54fmzZKVo5TUz7hl4uYi50Q2aXUPLZ17aYZnzG+
r0LC563sNWI80p+iEBQGCenpnIarqEnKndvq88LVjXKVImheUcDzYjmlgGNnKJicOblqQXaXka3b
51V3h8vHKfrqQ+cjotoANHQuTjdbm7Rs0MzbUbALGuo13rwtE72DqJz0OqIynlGgXooqe6WxaO8s
OijQvZ27SERykytdpjE084ppvw3EpSr2kRVoiJFplQ0eDSgoP+IRVOPzbWCKuCvKSSzytGQKSTuD
88A0nRhEJpWZPTOW9PeZaVx0T7syvia/+jOyy7zI1xO03P088oxyDIyDPcws66fpiLL+i0kPC/rU
2cWFNI6hQ2YMvpSKEViSiYbItpLiMkC7qWfJWkCMWPlTHd65NXErIrcfEAFpO113rlrau5yKiuRc
NsDT8sp+Uf/VhV3eKLgGOjMhmr+RLkuQCP8t64pnpGfuieSi45xm2jUr06uJP62d/fohisUVZvrH
PI9HoKM+A5uBHEALPOsA4I4FaXTRVVQPtBdLNPp2cOQ3Y8iimwt5uGq6m+4B/WFUOR2CcgbT5A4s
AkQbPc8s85dWIDxG99wcyvalxfn7mNPR0ZxouKW4Kxd14BT7rpy54EJe3WhcWU6CIo/LzHzssvlq
m1ByqGTkvkzIxvH0zjoxTcdRFNvWsRr0dF80U7YQNiEHnv1hsAjKcWt/hMmnfY1iL72WkRHSV/au
fpTHt/eJ03/9pGRo//Hf3P5c4nCLw0j+cvMf5xi/blt+k/+tnvY/D/v5Sf94LHP+/elD/q+/6Kff
y8v/tnmrN/n20w14LLGcbmC1pvuvbZfJ921AkqEe+Z/e+Z/J47B7MS/9rx9f4LcnXt7yr3//6zKK
o+6Nf3/97cdq5vr9Sb8L44SJ+s2zXeE5utK/Mcr7XRgn0Kn8Fgli6n9jUIviDasJghHPQz/X/qaE
s//mCACUZIj8HiTy+/b8pkH5/lb9a02KgVzz5+EhBmkDaZclbFTpaIx+HR7iNdUQ43TBgWssvKcu
6NazbMc1xdmy13Qo/iKT94QSmhuSIknPxkCYq7DBqiacxxyLRy1LMZxiZWJtvUxBxa3ncXhu2sqY
17EZwiwkxLBXaYbgCg8e6JJd6QPeacymWRbtaG4HqV8toz37LkDy0CchEVxRexjfUxO5cwdEepUU
5riHBLFvTJuC3Z/WBoscgjLJX6wJLLEqLHUzQ3iV0NhVWAp1Lup0O9waI4CDGwd5XGvnLzOx6gpk
j1tCRh/9NJzPiSlpCRI2XaLlHSXjwxarYYOweNHH5EeGNUmSWvixUMmSyBVo4XBVEip10tMramKV
RJkTSclyezuojErCTrwF4vxw66kES1dlWeKe3rvg6DSVctmrvMt5JvlyEJm7Apr41SyM/Zx0zaum
o7kBoGsT2n2QSP/umBKsJKD4Q9ag/9EqccyMGLdlEuPjLqRLtZBBSermhvQmYawqojp1IjtHld1p
qhTPQuV5CpXsOSZkfFrtNQswysRFrLF11B+Zmc/kwZjaox1xyoSbBnyDvvEMmycgqixTiaJOXO6K
QIojTadEZY66LYRmZb0KA0Q8tkomLUIrprjKHjV4HueMQC6iP/K1bHux6VS2KdLw7pCrvNNmAH1v
TM3JDo+93CHIQdSSYBOQdvschy3vYd5ni8LJqi1XRaogpoWL1h1YcrfkrRoqeZW0b50WTfuNjIN5
WZTtpzDF1OjjYk3Nx6ZozDeGtkzwEwM1v87OldpAgugjXibrGNbdV+uj9Z4Fq1JhRxdLqamSYmXb
oolQ2bEqRZbJ3AjVFNVyoDJmDZU26wKNUltEzUEbF7DiPgna/pl2ltj5Bnm1gUqu7QQZtj5htu8r
sYJ42w5zyn2IoZ4TCl6OWFOMsoSYzrm7xe1QXXSCchsxHuuO9pRBaasN+j6c3Oq+crtiVwGc3zom
ibtOQ/Yuw19BBOnhPTgP82G0qYwx37O/0ueS8N73nzOwbFRbqdrPQ/fNBYe9BPUd3sqR/N9YJQGz
NBSrSZIOXNC7eJQmicEW0cE+EcK+yhJmrrUkAuwJkWh+9okbtmZyh7GYPSbYjJcE9REPNjYM1Yue
iZyJtp21yb2ZcbwOvq2xBMxWRlABezPMeJdj21wJ2ATbNo2HzaS+A9nor0v4hLAZJqCIpJ4+UQ6d
TS81Vvjk7Ouk8pVvgcpaxlCzClT6MhioYqmrRGZdZTNzSq2XoQMHddZJbm4w/Qwqyzkl1FmodOeR
mGfPwolVxzKjHDbXpY7VtuQkWGTpjmHLLvDlJ1+lRrsqP3q0GAiRJw3Hc2ZITqcnnGjPD4FLWPp4
7KgrFwCQsp2hsqnbmj+x6yfI6bXNPDLcE3SkL6KW1DJJuHVAyLVQadelyr1uVQJ2PJCFPRCK7al0
bNyX9joiMHtUydnaoDK0o/mMrixeMf6CqEfQtkXgdqqSt61yl6ok7oAyrCSaW9L3BkTvwAEktXts
sTjY/4e9M1tuHEmX9BOhDTsCtyRBUly1K6UbmKRMYUdg355+vmD1nK7usTnH5n5uYEyqMktcAET4
7/65avJmhDYdU6YzkWr5blXfNxwLSb6E8osIrofl/bKjMNvZhXjTWtrCQxcsN6N3apEZV/O9peZo
XVjdi2b36U4uFDzZ9TvBKDz6lXmY9MS9j930gxUxsKsaNUyX4ZnC1DvQGM6THjsmtW2xOMT95J4H
g2Ld0Z1onyvDTwtfQT5RdVi1Nu0xOXE+yGlbPkHOV9Zsq6KhUqiuC6r89Ei7IyiybL1x2nnSSt5t
qYOWoqLmyAUDJHvqoLhlw/hQeKDHrfBaWmxG0pGixaHiBoWRj4s6zD7ZID2z1D5zzXCDgTUzMbht
2NMEb8Vewff9osfGfPLqNLDKSRymPJTnrqnluUqL8lgxjf3XU9hEMiAcIIwr1VavjfTW5xMN9ujo
u1bQaZ+qdvuSu+KWvvhm7WyoAPfPWFZ/V+HvPpso1tC88HI72FOhXSRVs7hD3uNZi9aYzApab8k5
DfPArrPuZwpRYUOIXOBg9MXGtFDglt7sST/XDFKIrdoqwOqpKKuhQq1AUiXlcXTAqsCroaKvvQrB
RiFxWEsFYysVkXWOnQrMOio666oQLWUhe1fFahfytakK2hIMD6+3i/+oYrg0YCJiEMx1VER3UGFd
0ircQIjvZirIG6tI7zgS7iVRXJxM8r61Cv4OpGVuSWCPG5JQ4WAUKrZc6oCyNa30sXwvVJhYV7Hi
XgWMHRU1tlXoWFPxY/qXttzeVCjZv+WTcTgkV5oXWZAQXq5IMYcqzsxafYUJl4CzijpjiC5BpVhA
WQXfV/Q2KG3tSpCQblVU2lKhafIIjyh37WFUgeoER/uoItamClu7OrFrhulQqRF514kKZd9+envO
VpHtyaWagAi3VGFuILje9XYoVNQbb2oIp4/nUhUET0mEjyoarqmQuOUSF29UcHxcsAhEFaRuRIeN
VgAmMgv9c+yXr65FXey0qLjoGXOxeByjj9DuXslCHvLEsM8UBvpPvPHHmV0+YXa7O3SO4QEHruSu
gawMI9bYU8/DkImT+qwatNYpseSgYn6GgQNofyXAITmeV7/UnJHIQNW74ZbK/+At25z3BqibScmu
3ZyEpzHKFv5yZqwr/grBWRktrFQhyROUw5mIJs1bpZ1u4fhQ2xvTZdM4wK/r1NhmeVa/m5Y4aiyf
nyLLgEmbNT74F5Nvjr789isqTUVlV6ccE/WL6PD+MA16T3oWbaorGLAZQ/rBqhw2wP5VdDiecu0p
q7P4sat17+okBpbh2dR+QZjDHZ102Z2zcE0iPU90axQHS/sUXpn98lnJg1lCVPdK13zXu+itJIb7
2ICPuHRD+daYlNVgFXln1Zzj3xyARzVZ85RU3f2kntd6LF9pGIotflltFVZ1HRQe17Kwbl/06ZC6
xMZCbze0QZyKVZ5nI5vg5Ce3kTviuBrXTVpcsLifoml8HuViAnea1tpET0etm58NIEqtm+l/46Zm
xrqzrksBgCY9VpmkZAOcmegojpir8KW2PaQPGb+wFppXjU1IlLvWh46NeCiXx7lJQcHU79lg25SL
oSVmVbCYDm6bisq0KQxo7Dj5OEaK9o9WeM/Z4pzJsMGtQL9zomZTFD4nWWxhsK3gBtY29csdH6Q1
Uc4C2XRyPpHxGa+fE7IMazer6Z+oBibzcfRlihIx2IWfRDnaEg87GsOZ79OynSJF7cQ4fnlIk26U
3keYPu68nmsIjV5LwX3OyU1qc+UYmNP4Aj9ckagRZamePzaBVmh/PGLskBJhJbjMD1yFUAcWpl/r
kZIG5szwgd4ihtpITPbDCDZTVO2nKaYN6teaCqTpsrDIxlY3fbvUxK8w1laAacpX0FqvWeOcXdrB
EDcvsqTmY0xYStXH0CsB1rvbuhbwsSvZrmKPm/BUfmmtuOTWi8SOshat8rd79c/A2WMWxa7rsVxT
cOwB7MCHkVEDxJ7g6mhyJ9PkRCJ2YHzBx91lZxiivys4QiuRBP4C+mMZxF1fZPtB14vNDM19ncSQ
TsGJ4mzT9lWa1ptWAH+J68D0M9R1vOgrynyPQy622HU+wColK4crvAkSaRmHGo2zee4YSJNHZ56u
Zf0p/B2qhE+x7kO3e4aP6LZYRrA4rWAVA4Ao4BiVT2NKbLxjc7saTI9JkWEUG4GfCJYKRbntYI2s
H4EQRh4G/Ayy8sCMSgtVIUpYkC3KExKv614S5rT50ogW01BRb8EImVugehuFAbVbLV7JaDgusYET
zyK8Per+YxvrhCT6fN/4/QsDcM4qZZvD2PnHLqJnsdBz7/ZRty5SSD9dJK96zm3GI5a6Gt7wI4J0
cjlN44b1mSaLC64RBwXwjqqbHZeFU9VNQYPJGf5E/EY7nsuui+2kbcMeXko6g5OM2qGCgeYQp+90
x5V4HctoXXfRh+jHBxw3a8vvSEE3pyWv3qAXOvi5hgO85T/RrI+rzkTYJCm5yqVkjHLCMYDG27UQ
2v18P3g4nWbexskTyUfKBGcFaYYuoRoGQDeWW1Cpkj3LMO3Ro3dmxVTbhQXQeyd4M8BvsuEpbDQA
wflrWmEBMao36Fr9Xa6Pv/SxOVX1NxDDY1MBbnXoRZDShsZej/jVe3mZNPOIwrxF66SjYMyidTUx
XUkEGNWlhGG36mrtjm6YHY4yJ8gj2n6LvnpgnHBqSr3cELYFgCcN6G64CDoc8VNCURB2lwWiqvdH
CupyK2L+Qdz3OBtb/jFQee2yyw2LYqMlGQJn0bod1qmnMUM8HhIN809fbAtw8SReoKraxbM+JBTQ
WLsMYtdYL3/senqXaf7SFdl3n5jvneBkE7n2EreMQ5du+rAj58M35QwjkBBzThi4aSUrSCfff9uN
lq4wrW3yyrw3mtzZFKRPg2QJSeVBZQOr5xtLu2Wkt4bFSMS8QBccX0F9rryK8ybKn5Ol+Zg/9WYE
lIrbzUXU9YyVZ7d3oNq8jQ9vhQFnt451cQZhaG80JzTXZRJ40XS2CuoSRndtyZlVnXijMOhbzv0z
Dtwcd1T+2vjpM9vWx8iih2cTF5SNjW3za9a9y1Ln73ruYwk2yEdIEiVZVb3YuGDs2N5xn7R3jrHs
2L8901yvSgHHI3bKgBL6aeeTGNAs7Tvitr+xuOVwfsZcJ8Yh417L6dLI0QhGmIebvkFPEONhGGnj
isOu2yTMFqC15vtE5AWMGPO+S6qgqd3P0vLuTL/+qXN5Ea03rdoiuQ7+nQEYkeAFOASZuRW6U7HC
CdrV0UR0OboHkGZvxjhVtaTXmazKyuhga7L1BsAKWWlktm63Xol/x/pj+sspKRYYjTVFjpxLxVBA
ygXVMEe/fLpNKFGCm+zTcw/9DOPq4BU7VPOIDQe70M5L1qFFhlrLfmeu/Xv2iAd0+X509XrdvY0T
FQpeaj50Wg51sJmCVufsTbgaRSMlzQW7xw1TQ3pvXazobfHWKQKh6cPgnKI+3+A1/6WV6hcue/aa
xcZYfNrU8dWm8dIFTIjDB1r2klYeC88TJ1xUlG/uEuod1/Q3YOKycdnpFa5WbDKMSNNPVpXEABOb
qu5m3JhwoxrG6ewA8QlpJNZx2kgKx8mMpxqm8vne7Mt4I6zxY8nkMx1Jy1dKBwXOzBjyZjnvuOR2
q75qT0vJddCb0wBGCUEbYzw7Ji6lMfdPMp/eLN269Lr7LukH9ULzhxFGt5pnxO82WvcTY3PDHfzP
0NhOin1lbMe5LY9+jT/WfDESGmJEHn/rZsaGdGF5lv82LSxXsT98Fvn8No044duY24Yw1E4X74+T
6Zsih5zIsAbKDjP2FENvbTyC2qFd3ov3xBVpiItkuNKNiX5ZfkiXA885YEuxxzrWOk67V31ut6x8
cBR3w8Xzq/cQsnfXcBmhMvJlaJ5iaJwBMCvgE/on6vtdtPht4FoLBrgRu2gcMmCj6uXkDCW7VyBo
blqEQaJxWYuoByWjtGV4yRbG9/pto2XfOQ45TKT6ttCg5SW6f1oMwTRgeLZn+NEd/yDjjAebF7C2
Eiu5ozQF3YnVjL0Pa8Y15rT8qia6xakNw3Xhx79x/3N5gB03MQKnk3LTCw0+wKBtYz36ZLBCNKAW
XwsWW+K94cNQQyrrnfNA2dpBdmzRmCIkm1jUSHAF45QyQRN1QSYnyC+z2b25oH+4TzId1DM9X5P0
1HbkjrdO204b7JzQ1BhIaoBZHT21N0kMihEzCdaIEXnVMliDNQVL2Mrsv3u10W3sD9k6YoNJOWdZ
svzhatKd4Y9v2+nM/WIhh/PT80M+Z+QRPxKgNaB24VXzgANWWzrz+IWldpgVARpLpn6aSbbtc/EQ
l/68J54N0XAegUZ1+dZfDLYafdxsa83NeF4U+477cyDC7GMwMcMWRbizlI3FZtP7KOnFme+mhK7m
MCREI5L7omt/s5OgmkDg2mIv/upPph1MNpxUdgt4cmHgkMItsTFXHcYWFrQOrj6dRRiNjPm6GX6W
Jn4rrJT7ygD5IuV3NqsKB0WZQpQFdRID2gcg7580Dd+dP/jvndcU55xMSSdmgLp8qTTRop7Bm43n
Za2JOH52KcSb0JzYEyBOGhYvPOavc6Nll5yWxNIaSi/ISZwg5hmxZEQZg2+k4FvHwd6fXERPsx8Q
Lwhb4DSoD2lrv+dFUQFTbs62nd8Z4/KCKWGVmXREQxEFUjtrgWMaWBNxCVady2oPoGU0FrQSNna5
SvGpiDbaokNxzyZ2s+6bruR9e8N6OAH8BaEmVC54XPSHmbEd2K7+zsm68AG/YRUYdaeW2pDIfBBZ
JZYaog0gUiVMvTjkmpnyxsilik9tgnkWYiaz24xbJV+hxVBKjF46q2KEZu5BjjTpQd2G+fRcGvpv
aerhDstNukpyFI4YIy6ZERaRi8C4g3NjcbR0OupQk6iwZAfQaqzesOBpPxmiFRLcXB8au/rn4fZH
t2owBuTTo+hNiCKDhfGXyEt1+OshE/dmO0r56Gl4JEBBxznFBgNeqxVN28m6BmCkXGPyoCftadIc
bQuaSh5uT90OzKvZstnO0SX2haFeYJX6rwPmI3lI1SEJmViXbCF7rS4Pw7yUh78etcnf/ygLT5VA
QCb1aUii3E/wLb891B2nOED5wpFeYBYOiUOwSyUadjtoKvr1rz8KFSnrw+/OWco7TXK/qQqPYMTt
4e3gTuW4pdPq3k4qSRGmVcJOdsA+e2G9NhUP/3boGDX89agQ/mAwXOcnoqzbnI+Oh7lh1vxC8wcx
Dzto6AU6ZKom8HawVd8qjnuriLVgbsxvPy9qaH+QZP3IWHuATVkg+LW+DhXNBdsEwwXQ+Kc0hm5t
FxJibou8jKfBODSuzUZsJFV9eztuL/j2iKUOL52BkY4dyYc0zkmkUgOHLLT7Q8YC0HWmY6E+3cF+
oTRmlyFRKETY2rNkdQfHhUQKLnRQ2ySWYDyQqeZd15MmDv71Qd0+rduhVZ9g2FlFUJimQ60r2yZ7
UkQ1Tser5uXLtY7a6NCEQ7ReSHaeRdyzuMRGD7gRU0xOW6NRxsbBmGrzfDu4x94rZ/ymtrVtgVKz
bzEWe0NPSWCMlXksGjxqU1IxtafM53bAIxhdYhbqK7he7EbxvwaJI9jVqB9Am9LoBoCw1EACo2cs
QYh3uFDNjrTOTxPmxTNaClLfwv9yScacy7uTn0nT+PjerQ35O3ubN0SXwqLIz2PXmntNJWzKmZw1
rrPwqinu04J9Dp6uzE5NMpyTOX8ZB4uEn+d9dKroo3BkdO9ZS3RfM8I4L/TzVqJJMI379qUe0+bI
WiXnpsk8BBhgdC/FrF0N19euTTkf2SOLo9RIiqUMHsFduqfbQSyL2DEXeunAg50oPGZvbSMP9uCv
FlrSOy6dU32ajSnMNykOlUPJAqGqq/ZpKudmmyE4sioV0S4ry1cNYOMuS+fzzcp16yU1IqMt2UMW
MEl1mf7X49t/cTvY3Gg2UVVhmm7MEdN9nR8tH7o/EYZVPe6IHQ4HCoC0vw7mX8+jBwRIZ2iz6ieE
YbWDFmrcT323PdMrXZxqFAHAPBsMWPm18Gh30zvSZ1bVJhcNbQyXmRtul74dezCmusS0iyE779zl
dDuUujzajpMwcZqpT7XjTD/Z9ricuFGXezi7G4ncjONmORk4Hbea5f5gSho35LWQy9sWNnqf60Vg
Oy3V8GkkTjHkTOxktcIYVqx61eH26HbQzCE9Inuzn26q0+0ABEvfoLKArawpk6nKLfyr8Lj4nnNp
u4mD0Yn9VDm/wZmgYXss7v2y+ppiz7vM4+jha/wSrd5d9Mkyr5o+jxvRs+dOjYHxVUQ1udnAIdZr
9pkaMbc9ySvlxqbxQIS09jbxyWAJLydTv3q0bHPOHcCP32tmo19ji4NXEMg03Ll8g7qH/lv/VG76
x+8eZVHqT7LVcwLEZYfZMXZPncnceWPK6RnYbIwpLHNO+dKZJ6ifzoKMo9OBeMdqZtvCszt09Hf3
TnpsaDK+S5hVeFOengjipSd7mllMATdGBFB5/rvW9cz1TJJylfSuTXyTrjR2kO7VY0izFT3Rqp5h
2r4ZKxvgE01BI0u2YMmBQEQ2mETHoJF8sTooCO56Dhv4fXHqI5SNlA0xM1Lt3oQ1IlyzsjSKl8Hx
jkOLaJ+Kebj6I6uhMiKV5w5SOwpi18DJp29ZM7uOMoKMo6avE2iZLFYhVTLifWe382W2DIc9km8b
ZwSQbfT5B0qyvzGNHF2Ke7wnizTozSgMurIZCdTYKHVhoj/rNuFSxwvo2IsOAmjXW00YNkuZwGl5
KvnaQJ+Gv7NOS2+dp/mjy2V/x6wDE5bxzM64pxfSYiE1ztl5ojyXbYQTb63OsbGn1fghkuhrTsP5
XqTvInaiSxtV6ZX+QCDyU9pvjMJ9odYot2M4hlgcYu8ixwEV081eCj156+NeDyK3Dze9W3Vruyno
K8S4QZuHH+114OjEOBAHSs8PqIlhXmF6HlII4Ut6zLa9Q84S0GKsElpqIs3VGXYfXw0JBD3Rw70x
6OUeL/fXHKY1/GgGul2r38GpIVXS7rqaWUbrazh3nQIPqzMHtSZpo2BxtbMK7dpjHeFbEO39BBVW
mGSmF9nf9WKL1To6kjf9MYpFYPmc2oCM+jeIoPk7Cac7NCzKDuj6GElu0ZgRyzsRsUQQSHl1BDC+
dGrj4IcIlisogCaukGU8lMKnG8eQ40dY0hivtTtXeLiCGfktHpnbXrTGZvAX+cKsvYHx0m6qCgSg
SIvs0c20reku9kUKMmZZbE8kkVBuaJ0oz2NeG3tPiu9myOxzrHmoCTR5MBFhHDbRF2VGgQ9s+TKH
xEosWV7dhXuzHdfwIlnzXG/P3Q6lNNdpRPqyEN6O/I4InIj7Ux+F3kr6TbFNm8xbL0m1cYoexxbt
XK5ffzLRGTZWqO2X0i2+44k7SkZ8s6Ber8PStvYFQj0OhcdS3PPxDkxYqunceZQy3x7x0qZzUz82
tXkt+7DZE0ojLRBSRhk2fbtOJu2pWiSGmCIC5sdYbzM7IR4Cdbg9Qn37Y4Po2np8g8I6kHruniC0
Hqppse+QARmSDV0It7QokeFs0PDhzODQS/O1mZA1NQcDLDfD55VGhcm9qxfPfHdrIea9ARBwnQ38
q0NBYZaIk8dsiqpd45fUWWllt019xgBWdza6UdJvS7tfhPlDz/q7BrsDscasOy8t96a+qpxd0USf
FeT/85zipmS7VKxdbhcl+tO4ym9HUvcjPr3L4ppBSPx+AxY2OWG6pr9cVkGn1+ajbOcHWuSBhTDu
xqf0PVqs+sjXXanZZvAuO0LU1plw2WoYkEeiXMPrROXnNKLp+h3+ulLGR18d8JWuKmjCAeUc2aYt
9O8h3fTJYj+lbIBD25LclQVVCLMT78bswS2wbcZVdhwEdiDF1ratju04U76gTJhSlnCxes9nAWky
SRO8T01mb2BNbWszm5/JnCMDx+V+Waz+LLosB72IwIDtg/LXRUuJtbEfpuXzXRowcpDLrFUUlemG
nYJx8npAJY4wMkK5KBWIPjj1PXw2tMOoGRlNAFP847G0Ar96ikTxgxug3d4+h76yu7Pes7xuB2dj
quKQftB/+572VRUTGxVZHozCIm7VuK8ypLoDiiQXXdsPOGMKBplj+hfC5P+7D+fnucJE+Pm7wMyW
tBDEv7u/Gwkt3Vfmvf+7/fApKT9z+W/mw3/+nf9yHzr/sIQadBn/2zv4N/fhP2xb4AKkFBbEmQmH
559mRNP7B09bNn5bXXcUY+RfZkTzHzxtwOPTPccVluP/v2D5FGvw7xwTFBAHOU6wVBOuDaXmP1Bz
Bvf9NmaJcrRmw97Wub0fmKTNFHjS97AijzHto4SzGuXWZ0TGnM7HSe40zteUg1Nm5LqngQ5/MS4i
IhkJInFkv6JivgyRt3XNcm/2KcmbAXCPdYdDbQka3/8TIfubsGv+B9aOjUnz/3g5oJxt0xY2ZuH/
5MW5dk58xu/LI37Kn6KsoAgu7us4IrO1lvsshUaLffk4iMm996cB/Ca/EGM6yj8wLt7n6UPuyinI
pNfgatF+T2oI04b23WSa0dGszd00w651CxaC3iipI+TT3VH68adLoN+Dnk1PXqhF8DNSuTaA2wWt
ES5rMxuqnRG67iqUkXzwemu86zHYtU35ESKU/ZJhQrVZS7UgLw3qwzRoq799Mf/pQ/03sKFC0vwN
WXP7qMFoYVsHZ+c46uv2d0ZbKakuWURTHhFAym0plke8NR9ACNpNg+OE5SkzncRBMiDMjr8vP02i
/41BzQ+4yQ3B6CSX//5XMv+zcx3rqzrDWOiZwlCMtn//lZzQ8nstZA2tl52zHobJo5VcY2rfZfdg
05u9L8wUsD0WHTeMqn002McZA/6jrBnL1tQPZ5H8YcwQBnYI7wCvpXFEoSetBFlXE5MMjCIK6V3x
ovXgoZiXELV0i/BeXWz++xcDHes/32BbvRTHcF2wNKSMMRr//Q3uisGMZcXdymmHJrD874Q640Mz
dGLT9rogSpsndwMw/QDCRBO9gM/gpk/EBSEopzlwnEt61DJtuHoTOH8onRcqk2AB5ytKvvv3pZp+
8GRghaRWZ3C3URplALMoMu9YLc/sK3w+Jgs6kma4clNr+M4olK0fXGRpmrwWNR78pWPMAT5Fx9o8
efIZ4116V9sT9yznI6XqBNpYVqxZuJi4BRtSrXEvVsQEnxNK9rAY0Dqc+GOuWs2N+7DXH8J2eow6
8kGmrJ1X3y2OFk6HY1sryxCwOSo9RHehp/orZBsE3qQr7ump0IHd6oGuh866rLzylx7Ls2fO3q/C
yq8eq9fE0VTgbe634yC+WpYHz/pEYtg+IMDHr5FJroJoh4eBaHpcyhl90DjGbvVg+qHJRna6ZgXJ
JhcH3SEv0TMwR+v7W15KJ/EHaHk9sxN4wtq6I8NUJKsffwJQzbolO7WNH64NSsLgjNv6JaNEkjfp
g5Ms/xV3nkRtDgDP19vYH5d3ox4QbbRqXdk4SIXZZCiIa0Pnv/MHIZ7A/Ew0Gaz7BRDQ//C1E+Z/
2slhL/Kd8x1bnUWuYamf/w2+aCfOsiDFVICVaJ7K4qTZ1FYcocoRu+xNUNWOU4XISyjssCS6vS/t
/r63jniO5AMyX/UQh7dREzQil5GgR9cJe9v0p9TpYkMxM1jO9uYu8WPzAK/aPNQUbqygvABWmtIG
mk0yHEuXxSzRJWMh2ub4sYWI49KI01IvPhB2AxDwYUTeEaQCKl+ovRXcGn4EF2DwATu/tc2fiqJu
IduI0aN4hLj85tgOjLOMDNvUts9JzG6NGajoWcWPQOdU2aa5ii2tCpiYsD6sHhnxz4+0fF0BZh4H
x3Ko4QFOhQyaTyw6mcSyaXW7g68OVAxo6340jC3v8cS8jsPtURQD4dHHeD4QxevhrzD3z6cyvQh7
Si9ahtxethbmrttzUZkFvfR6RusEaWiTQQ2nFJ194NCs66HaOq7xlWAbjYqp5hVqu9jGz+52ns58
AFwQyeXU+dJTZncV1wDUKMpSg9yWmzBOzl0CdcIm5eQfjXZgkR/tp9akWYgupqJPngY8FqIiY2bU
zrpCnCNfQIcwSenKmTY2N3d47TQU4qITZFvypf0VLTojJQpFNbrJVouelccwjWDGaz/1AKcb5+mv
SZbuxurrL4pfhhs5jnDC/KKH8W8g8n8iyNmyqPdWg4RYWySq+BXt9m1i1Z01obnzTYrK1StcHCqx
tYdxstm8TH/ArsLcx0rIOP+zXxB54vwww/0RgnOqyyiXbyGlTMsr/d7wINP6w06JXE5TiC/O9JhR
UMG0yPCVvCd4cnqG6/I6lGZ/gNb0burOTqecY+VR0uEJQcMbAVdnts0AU9836pQIXLz10hvmi5ZG
JCSJNU44bwDUrMdR+6HEeHj2oRheU/w1E3WdiCRS21q5Hl0Fede/Dr7t/Rmj9MBH5Fz7fACTmHQL
XAQPVEOdimGVaFZ4qidIXKMYvaNnfREhog1GYwJOVsGlCoh4Nno2lYW0JrunZCTJIaxwWBuQOhxC
KfcdLeYvmZ69MgsLutFkey+aJ8Lu3EXM7t5vKMqt2+6ZBQ+VSZLXFGpCXuEWUxJXh9nnwOUWF8cm
Zo53bxf5MQp1DAgp1pZM1Q/Cq5lyY5un2VMKi209Sooco95XeS7GftDFci8VpI87b1dZ/YxutclI
T64hmzmwPjsLmd2Sm851ZvoBM/8UzdljJ/jbiec2L21Jwwp44DJw8qE+aeanaWLw96GdBVrGhSaP
cWSmbiZebaCWng6miUGpDMZkYFzAxAFv73MMAR2FkgNWYNK2bGFDStrx6XXbzGi7be+Of4wqOkyR
/+bUfP1ApL/RjqI/zeygx/lDW5r2YGi9gc0ubndkM5Bnfbkc6pgVRzN5WqBVw8IJmaZ3+WjhGEic
fg8q9ENjX3XS40Rb58YLdSb3cSteiB0U99pA1TKgTxIHDhtN5i3uSkvnjybDNm61TWBPtBmzsCrh
mJXDxmcZ9KzsVT6i2Vpk1nxqlqdchM4mYxG2atJ+n8WGf/Fnzb9MbRxylykxhPURXAyt8p7MoiuC
BiDkZerzZE9bEzZqCseMNjsUHwSiffu1yPOSPmjctEyTf8/sMO4YdEW4wrOnjNtqQKg0va9hkcUp
aKEssSoaeaFxVUnzWQCUODcMYWOgAkHWNkA9IcKyw8epJW1Nbus4As9p5tztGElG/iy3LUNhk+ad
uqO7REqsvU3VPhm0FoJ+Wrh1Dt0qAoa7RmQpsU0wnQZOz9TdYHZRGrRlLOnZcJwnmy3Ci6g79wFy
cWDQ2BZmsPK9qbzasoi26fzqukm3LePs2pDx5a07kz53AJcl4ckc6x1lLcUmoozxNQ+1xzac3Kdc
1789m08qR5RcrMbZ4bZrUUqqsL5Gvvs8OGWEpXczDdiK2TaYG4vOCuCWOtn/qXzPmrgLqqk3N4Xt
AkGV5FBDTOLXNqWQbimmS5FabzCFx30mXURsSHe2jobZLPOvpi3bnddky8H594PMOr59gk1KW2Lq
YrcSHTWtSujpTR56jPDMKPmOYpu8jzmTj72dPKWxZ19xL9WaldzfDgu6a8HoCPuCsC6Gn26jUvTb
OoXFlVNYh2+e9/rJnsONk/jGu4goQzZ6fWGHlmfBpJXRxepZYCNSeEqtACKf3QulYMRKy4iVqpEq
faNSSoejNI8c8QPMHdwxpYeEShnxlUaiK7WkQDYJlX4C65kNOJIKohxCmVJZcjPgGk2rutJfJEJM
oxQZR2kzOSLNqNQaQ+k22FAPU/YwKj0H2xWCpNJ4MsSeQak+I2WgiEC+UoNqpQvVCEQU4sZHiHzx
MUQ8mpWKVCInxUpXGpXCVCE1WUhOk9KeSkQowrf2dUKW6vTvRqlUbO7cfYVw1SsFi8khlk12v6NS
tzSlc+kIXpNSvuris7hJYTCgkMU8BDJbKWWkclJaVFHPSmS0QelpulLWaMPozq1S20alu+UIcDZC
nKkUOQSfTCl0qdLqSLTzPin9zkfIg6LsrHKl7ZlK5QPQOu8H3NHIf1GIDmgoRdBS2iB+Fcy6Si/U
lXJYs6uISrTEUamKWPoQGGulNQ5KdFTqIyx1KENrR6mSNOP8WZRYCYg2Pd8e1UrFdJSeyT6dbYAZ
P5NZbJmWo3pWSv+USgm1Svva1o+WUkgLpZqiqv3zURSipEpx3yOsEi4saB1Dax2V6tojvybIsLrS
Y0lJ74VSaMkQfcqbZot4qyPisuz21pXSdQel8LpK65VK9Q2V/pshBIPXW09KMr4dpFKLHaUbe0pB
vj23ICqHSl0ulM5MQfa0HpGe6f6FOevdt0qTFojTk1KpO6VXt0q5zpWGXSk1m5dmXzwEbljz2WOt
NO9eid9KBR+VHj4oZRwsu7FzVD5GqeZR1OEsqUlKoqdLpay3SmPPYwB6VZsivPOtMQ43u3Dko8v7
CPQMOPguONZyZ8IYAWSI43wY70z6b7/t3PsenKalm86zdmZhxAwvlvHkmkNzHsb+bUqmgchLYd5j
eRIB+SbPKY0L8PKr5mQvKFTUVslyw2x2WGMyDqlHzLKvEoTA3ZwV30U8KGT84m4t3tzjrKNUdun8
EjsMzyQktDqZrA3FStF+xAtDh1DV01ed/7A5t0552HCRnme5tmgT+zVa42/esZlq3j69+C14baAS
b7B8d8ytE/6tuDkQS89fat89anNufYjZmTcyqVIgiE7yLH33HtoQTiVZQoyHqHKcOj960gbvlWG8
9UHgwWTANFrU4UTRo1/b37fny74H8WeErEUYkzzYEJ5Wtx9UfgyX0zD7C71l8b0rTEAi6v9cRzSq
IbO214bc39VweCnjnM8EX50Tza8plYETUTuGMluXfhrh+dTb9SN79yZd1Q0Nl/QB/i/2zqS5bSXL
wv+l93iBMQEsekMSnEnNg7VBSJadQGJOzPj1/dFd1VFVi67ofW8Ufs+SLVMEcPPcc77jnP2bl8f4
Q7bC6Xdw57Pw0XM4RFLL1XRQzbKupMaLcd+2hl0QsGjTfYVxt4gD8A9XvFapMjlABPg6i6CPcE3E
60U4txLKr+zmGnGpI+rK7tSzMVxNlFGtmLo4XsR3ZqZWjtl3+6Tjh+XTnVYkgNpkzE5pRF6g1Yxj
XFaKu5QNU2QkPeeiFhQgX08Hh4+8D+F8/OHXsHeJsYa71nJAngadusb4Tddd0zRnVVIT7FelJt4D
y69Mthw5P3Wvh2i5mUpI0jwaBffCrFQ0bDUHYNTZrTZnXrNYdHZ1IB55MQ+z2+/Bm53JkQ0XOtqU
sm8sB7rghqbjEGR65bo2SEG4g9vfVWYZVRr8uztMc5QGfblBhouA+XEj9dq7xe/Etpv9n9LxjGsr
bJ5XeX4ESkBmZF1ZSt9x0lfrTI9ZZPjDu3bM99BQwx1CQnmEDsqsKov+iawhHM8WGna+BMx0Oo+/
lPLuC94xR4wR9HA69RKB/zXOeLXDY13RaJuUbrrKC294gKzi3/v5kWD5ZRYobHnnNUeBekbhl6zA
lgcXb/C7A3nWu4yj4KDmd6tzH2oPRoMhWW7OSgAgZpN9YphcN85c7Au3fCt6N7wAm4Bf7C7dxiSF
e8+i92wt3BLrOTV3DgfsPWUvvF2LpTilrTsTc66BgNiPlJc/1GMGFaT2AOM7Xzj93auJ3bEIzPTI
u849BZSIMhc8EaZuhhbDvs5XyjNRUsgjMdQacju7S732Buuxwa/LZEupRElUx4H3egi/7SpZjkG6
/Fju85BNYzfIs5AgH83UZZ0Tj5h4s7VVAMacW2rFaA+PwIfiLgHwMzr1JThDxCAE7zr7FBkFlJA8
JZr+aS6eNd/xRYejvSZjSmSrB5o7NIdCQmszaEZY9UXLEECDq5vG2MtLf699zAepUKfU7MR1gBwy
6nq/TNOX7rRBEXLor4rZjS/VOKWn3KS3QjvE6wdCxKGWLuheXhB8JiRfC87yjORo16UFs7b9YgrB
pp4EB3D4yHcUgUdGSrNUYnhfrK7AqrfESThrcjCqPOA/ebqxqpm6ifDm2yMKlcObOXI3V5tyIOCN
CKUGTInFWINYG8L3fIIGjzYc2Z7HP7EW+8la8m1aThlekWvOs2Zj6kFEQaG7U5JtzEzeEXxyKHUi
MZjKECqwGdcc2mKgNaCSV36bvyMJEJhQUq48/CAbX9863H34jWHfEbY1AnhSQpoPaS4iWlHqfTeN
GOA55eH7KvYD9fVNq1vc924ZmT115m5O2AP6ULb26NVZeQV73TYczxhZ8ax7M2mDavyZUzpLn1+9
4giZXHyzfpdVn+6aISWDasAcrpceD3fLbBP079xmXJLIb5ntwleT/S9PUS+cy4sciL7JMQ22BLDz
DYXDbjTY5nms4NaEFESue2Gt4RLGBBeJURILJ9B3M19L0CxFqR9qCF7RkPCnMOxDWvKyO/JuJ7do
wkhpCpdJvmegQyjzzpRzUJvJ81HxgWytssF8HYKaxHbgr3qwkpsl9n6XopKbfPQ+w4GbQTbk536k
lQeWG5e0wz04WQqYu9Wy7zy/fEJaipICyrhzs5RaJaZyw2/yL0umG6925ZOl5LQiWcgKn3qaJ0ji
K80RlcZhfSrTwrwFOLd+bv3s5wofId0e9AkwgXeBJu7doNuqprsw6t0M5hZGkXZExYrBeUpooha9
DPzACaCD28XnhTmWo47YJUn1a7j5Jnug4q3HtDWPhAHwvcBRSWCkl5W8jBQe4Qy1qr1dcYowKtS0
VoKbSi3+mbD5AZMhx1Ausi59SI4g2ciIWndeT3Wi0Wa86G57RurTW0UG875N6AvAWcKliY0bFKhs
sBlLbEMcyN2cO1FPZtFWe+1mxbGLk+N420ghheDl5KSpabQFpQ888s8P206TbSO8Ydc7cPp4L4xB
Yz0X1nRDlnH7LNvfM2uqQZreNXGeGq+jJi6hbcWp7Hon++C1jtsdh54YDTfZxZUjr2UMbxNG2XuQ
jeZzx0BdcAs1w7Y4Zplj7rqlg9owcS0PNT9KLy2OGstKloBTNHxopI3TPRQUOgaifNTp3WyW4Y6f
K8Ut3uQ/t1DGGCchhGKWYgE8OBfaVcfIxMBDmanXnkmvS+LBkHbsIWsjDYP2FA/uDQiGICN4xE3B
coJyvZlyQ1CqgfeMbWO47s0ORyxZjgkq253fVQCEzLBapUM/3X9LL5vvq9ZejfHc3pcon1dDTPt2
xDyd3l6BWsfi6lBqzzF5NNZdJ4qrL6pHV2TF2wQTKpox4J9g/dARQp1UVpoexY4lFbEldVJe3K0b
0l2rqTR5VHM322kVftT0U+1za+IoZO2WfiYH2xvfoLy7g+rRlNOi/2EA0mGWSetjAemHmNo+7adu
ZcX6fSzJHoaCB1KBoT5VDq3sM6AyiIHLkLJXKG5IYXM7twGmrUDdOyEokUHZh95o/YPL580A7yKZ
cLVlem9DKN4Qv0V4aYhoSdPe4Ur+tDLrseu6T+zo7wBqlhu5nKdpZ2Y7u/EvdVIgHvTx/E4Y4gGe
abHrqcg+UqXGbRSHurMM5Q5nV70tQ/LVfCPBjtSkHbWq4RTgoOg4CeRtwf5r1cAF3hCCHbG/6ivR
RMxoLCs8R+HaC/64nZDOkJjqpKyihE9Gui72qDGlk0y7uTUN/oUwEAx3/DB1erT4ATCkp9c/z+uq
7XBTZGAeq0wreH/V/YBdqmlm/9n1jUfM/+c+acNHG2Pdum1JTi6lO1LHgr42KlpHklDd5X3wskw2
R5yxi5IUT3tV2t/mAnQCJ7lPSevzxPx/DuKhIXLIq0UCl8cfCljIXBGi9R/iiZ1sBmQsp/Fwg5b3
MFRoalZXfnu2/7z4NaXGg/5KBSWKTthIpFBe0FipF2W8IqsduYw5nnF2iZZ+zLfB+5A7zmZxS33w
5/Z1XG71Rg0Sa7PIUzb6JFVmvyCG5lIVatIwP8PurEcgCmrJNh2vxcfM60mCBcyyF+rLVBhnj+XU
JYmbT9MakoMxiWRv/OQ2u6rrPtmFk5dulNfW18ymd9KzQbwYREUejMn51spNLmk5sO5h6CAKYvZs
0rwCNAFwZGva27QC/5bUKi52ob5vzqdVRhlE7jsfSpY/kXWZGTEeruldqbZhiwrvtwM0XbprmGdM
1tnZD43W/NGMU1SF+cuwJM5dUzsfpRE/qQYDm6o4YXm3h1Ycl7+6+Ee71PajLNIvYc6fSSnTx9tA
VoTZc3cSt7+HxKHY4UUg6ud8jksVnFM8RgQK89sZGZSpwma/DonvEkgcPquhxxNZtMaBNf65BV4K
lqMZ3gTgiBXBkmes3PY17IZd7lWo4K32rulkPSE1DYc+ezDpQ9qPsneAk3qrOh7YXsZY+kZRx9Af
QWkGpHXDjBDT3CbTizOywh2qYU+phbn3NKKWY+UQI8IcTANYCzYHyt/fiOu50wQX5IDI5/mzr8ye
TsusfGs5WiIGnPTo9BxulgcaB4BN4OkEo2kGj5PyfyzZrs6W8BlDHNkOp6t2M3OV6FFkzbgjljFk
u7Lqv4SmOIvFFy2Z6YsFSiaf60vrduVTsEzWMRDjjzZMcJv58S414VCQPptXpk2ZodMtr9jxbR4h
ZntIjLHmEUr5qi1FeASkA62zZBCzZXhoG9qH+UmeAsb2qHYI7NrwcS9T6FHA88AyVN2XirHU0MRY
S9en9VwxLIK4dA6WlbqR5JkRBSr/VVVF+hneWk3rjPVHM51LQ9ZvdEcFahzeEXGDY9NSfv7nP0uV
DGuRK+fUewPn39bhOCJ/pUPtflCDQL85cvGe9gnnbeHS+fP/uxLgX6aN4TAMgBDmst81VlHfLThj
VkJAM1dZllzYlS1XIv0csajbOMiRgBAklleV2PrdrvZNSH/aLJbwTXWgXjsRCliiSfxmBOOPida6
+0wv6fO4AIO/fVa/ZD0YZcjtDLE6QuGCX9UCxfCK8E2H4Hw4zG5av5PnzAiCi6GpR5K1HX7omonh
xmhk/YLdORz8xyUwi73Ti25vpXp8RCc42flwZ09q/HbH18Cw1G9bGV+u6KfX0nWSiD4ltkhNERDJ
Il5lGMv0UVblzzrowsic5LwLXYZG8tfvSucYYUj1r4PSlbsygJiju2yftL4fzY0/nFNykptZlY+N
Z9bAELmR1VAzQfeU8oGQkbMtHOkeF4iqEUAO4uSdmDdDYAwXy7BpMKb26WMY2pfQbigt58h4Naae
47SFgFrZeHK0B4LRTbFED7hcTAsxo/cPZULFWVqG4qAWt3jMJTfreDE+bQvQVO8EsAtSuPxpaZ7A
CwMxua00E7OGuFA1ZVR3QXY3FIa5qzyvPGRTtVeakUPbs/hYvLcuE/audQoL3QcZuamGu0rBJyWm
y0ukxrUBxGYTBHhpy2k9mGNICVwIzlXQkZECXrHyhlCtzcxjpmReJ4t7o+VojMy1IpWkLOtSLDHY
VXGJHb9hxxaNq98Nvp1fSYcA3AFnebL7ttll/RIfuGtSXlVVp6UhG0fa33jNCtL3xNPz72m4na5d
59FkU0UY+Ra2H7AgWG58rBPb+zmP5TuPU+ejdchv212KkTV1XuDZ7oihmr8hYB4oEk+JTiIYxUWZ
PU6T+x7glSUtlioS5aCIyF6Xe7fjrunTnHFJvCdf13fEXPSdIpVwGR1GEdEsO6qQlpdYmOXJhguB
84S7/+C/FAky9mjyL3TGZ7Mzgo0nK3FPXEskN1YzWKapLi9cuXpnACBos3vbNfSbS0n6KgDaQ4Ul
NHQJWXhXeFgYCmkT0DN6NhB18NhkTrf1ayw1Kuf2NnX5dHWbnPZiTBJnAClX6jbqNRgT+9ltETFG
fwLjyzB7EPWMzX+ygrOpNYWFreRtoVKI/DPeG28M2ClVZ2gHkZcOy3fhyk+dJstL3rMGAvJQ7RYg
KAtJ3NMw4pr545T4fxfjv3MxWvSm+//gKrlRGv8JorjrP8tP1X921T+aH//2ZX8zMobhXwIaFb46
30WfxLb1DxhF+y8T278f3gyvPGD4rb8bGa2/At/1LLyMAZcOy6H/MTJa4V+hY5smv+/YoBkd5/9i
ZAxvf9I/2duExc5BYLsipUBRrP0vTkba4vGBWLo+mIt1ZwweGGJakKLYyo2125v9kU6m9diWzsF2
6tewpIqoahyxT0ITFhSCxYqGpOt4s9+Pfrwc226ETnr71TCO9lbO3lc1zvpBXPXSm6fJLr4NzJtn
Hq8HpdLuiiT3rHnMkyv9mTVieaolDRZEg5PtBDl2XQ3UWMxV4mxm/sQ1QjkpBboWjlyJzqFueoYf
in5WmaHlnd3Di6fGZDNl/UzUeYzXo7hpSHX10czIueYQy0d/4hbk28uja8grTYAuRkOHnRH6RTeR
HM3JCye+Rd72Rq5RhQsHdvpWU/JrHnW/a0FWydxvtm2HWDQXzim2xpPMzTqaa0R7oYKjOwXeWcMZ
hy4VkBqYrG9XFmSe6y7BRxGO9DZQWSb8kbtGXPlRz2rJ9DM6P7J52Vj0jWNJriweJiRC5+n050Mc
//ScNNixSA3WGXPyYXCQ0Cbt9puGgto1hzq03fqtyBHc8q3d6/a5YHO2mXhG7PDaBgyPlXOAKjSv
PW2tOaQEd9S6yY1jT+2r7uAkczsNP2uSP2LUB/Ih2TWjCeMJ2ryPtpL3+Br1gicq5sSgu+Gx//AH
1uTeNADOclpzLyuLYqaY4YqqrPoD6P4Lp3OGhZRaYMJ30xrF+IdptdMZAYgSe23AS5ur7rTMcbfS
jaP2iTaXizOpZ7Q4UjpO+CKItN8Z1o1fI8kRsniC6tMwu3zPc6iPqRivSRHE+zFMkLJUYh4b59ZW
K3Ska5U/tbMLHkZGDIQ/g3Hwd6HXDMd6lh9Wg0vVc6BeWTQ2dbz3oqk1lzvg7+shF+nJmy157ir7
jcDXsJE08a2UloIYmjmz3BkuMZabUwoQYR2MnQdCwR3YBV16I/GOCU/8U07DEODReo2LY3527QZn
l/kz6E37jr2Qtw+fpw2WpnSDTD8+0KFTbEu5yGgaEzMSmMXAS+bpGxk/LAT6axqm21VDpg+r4xF8
Q3V2wMUd50Ssh2quMfJmzYn8ersyCd+wdfdrnGaoysIooR9PUr1ysa9aK6OxiWoznqfGulKJeJvK
elUw/dFldQPooOitZRmSyxo6fcQvh83Ux2tCkB1rLkVjfhmXJ8sIvut0eVcSTwCEmWdbG9ZuqtmG
eU4VPy7qg/ohY2MwvR6DOiHrkBmHUQ35YypF+5JkH7MdPFmLmO88r7OOht80u/EWLv4TEa5lchAm
5xlk9OpJ1iRFTdcgQzYYJ3ewcUw6Yo46ht4Fi9TeF9QoqdJuzoMfZNucz9ilit0PQRbvPW8ARvFq
fsEnR3oWHRk4MHeYtRGURoWdt6N7Aqmhdy+1BE5RO/Wpd/qYtwdDuZ7BlqsR3xScquYUhNhy6Ows
QSotcSTDanww8QOzbK4K6s+YrlkWNju8HOAcG8N7+POBsrj3HGY1yr5J7yBmumute04Nf35phRut
p41Uqn+w/TF8LvPhG+kvpG7L4GtGZ74GNbjHsKfsIMbJuDOpC/T92532Hnz3vJc36dUqEX9xhVSt
Q/qnBPiAxSB8DNgmr8MBx2Be5wJMrO4fnRnaAyGPdtObVCTFUPP8gEoMTj1wuXmL3HuSg6PpNvde
P+I9voX4/vwK/hIyS5BSUKM6Jz+r3u934zC5e7A42ZOTsFNuGAB/JvCJSLYbr0GB2pOm6Kem4W+C
qUyfjMT4qrhzfpqLy9atcMP7gjn6nNZzv3EmPCteW8jjoJe98CrkHplCuElc49eQT+9Z5SD9O3hT
Y+9mUCDIu6EJ1rrUo/kdbII41A9FvDxAtadsgPr6m/iqDzRpyoNXNrxF0go90mjTe3H70BTZEOkM
H52icPbo1F657+LwvnWS4tsXAOvd6tcY62zVgi+vuQZl3IW7PAxeZ0zyPzweEzVQg4EWBWSGsNlX
FKpQDJCNj2Y94itioRrLjclIfFd4C9zaJ4os+xfkjK2s6A92MMiu3HrI//ReW2p4tozao6cvbS5D
aVH7BM7EdcTTpPvsd0UPwtQJ/8vOZMAezHAetcNa2ewXtV2ygmzrqO9c1U3PViXfR+RDN/7FkqB1
/Me0newPw6FZJEuAvEMxmAY3jwqR2pd4Mn/YsmBdEsphC0e5vjqO96uQirITbMQPAlClUqTVAX3M
kaCb+zjC48H+2T2QWebA72kzmgbnCYdq9+qGlD7jX7d/2fOZIw0UpMIhNOpWw5HemZ/ZLUBemH2P
FEHFGSUT4VNuQcycm5HFc1wvm5quy6eRCPZa5v34EiawyWKnrUn8FcgtouoO3sznkXyU711MTTJA
m6ONC9Vli7TvO9c8//mgYBu3ZalPQJqojRo6tGKD0AJHpGbTN21xMF1TrvSsDj7njgevFJpDa+zs
NbFPzbIRJVg9k0JTOxv32Z2rTcEjz+pBljq3dX25HAGd8CpXlf9BD+UuaLv+VfY8V0f2WNGf/5+C
X24AREOzIqIragPKZ0g3EaLsq9GwJIpFOu95rLSvVch1SwtBfsL4b5On5egFy3I62Yl3yeIEDdJv
aTuc2ZETsW6utifPQ0l7Zy8dsZMpvp9b/eSatLNxzU2GhHFR9YehcWfYVAl0Tas+uunB6NmoNIo6
A3+SJxXeFBV+QLIJ7mxu2qvMCl/Cce4eG/BAayqWmse5ae/GgWks7pbmM/rzUS8BkYkxSw/OULnP
o52wA8Kwkyz2TX9XwF6wEyw5UWrb4tZ5EyZCzTrE+/bn+zIwzjdC9KzAqXq1epx9mUHpoaaAKwpf
am0+tdzPTdH+oOF4YiHmPuGIo9rQy59DME3YltoXVt1XFXY/2Vc+WTbnV0wda5wXbpSQM65LsKix
O93H7bgdLGhy+Hhd1hGBY2oEquzZEeoytQ9dmb5kUylWE0CtkqhKFoYbSh/TFQ3cydq27APOuaOs
MQSOuX9ZjPFkmOLods2jNlLFGTkgsGG+NjI9LqIFeOJRw9f7L8JnR5u3L4TkH4Phd+jVe6DYDFjG
W1ffL0Xy3E1WVPneV6PfWJijZNtctVPRUBBoxys4jSuWW3uAIjfoF0WWfEensvTZilZPk2g3i4jF
qzP+yGswtSQG1tqYzIhitlM4lGSTDJS33tIbVu40IUzGijEVcq63W+L6rq+oJ2J0jIpl2tEZdtSV
eql5btDM8Ft1wUeBz2pVjd2yJ8JD9FdfCP0fcJT2a8c9FF6zH7a16B9G3/891icAbPjtaIEH8bWv
nPqrVJXDIufWchjm89pA+MT16O9BS4N/7HmT+lZ44WKuBAuQVNCfoo+TH26VE7CsShTV51X+s27K
R+nRO8Kya+/14nlOKS5wFvcOfwzxBFx4zqR/jHXOUYSlecD2Forf7QBw9NnDrmJdQTCuLBI1F6+G
cGEc7AULa4BzPAup8Ep5aKqWSDZYh4zU/dzGV+UGj+Nv5NdboVrMCg0hH7YY57197kKd6Mgre5NL
yHMb6Pql7IxD44VnONKROd564swzNeCXOegDCIL2EVfTV6VxtOPv3TVZ9uvP30yX39XvQqgyY7qr
HHERBdT3rJfPWdKZayibG7sXvz01vaVAS1axndOx5b9VZXEEw9WtQhNH/4gVHr5QuMp6NI05LYa1
m9c/cOgc/B7EpeODlymtmPeBOa2TMW3Z9H+NoSA06i3n0jXHg1QuzUn7ZqQDb5bWtVVsm9J+PNtd
fr3lhMHY5xst5ADFImaCcTbYa9gvwJQIK5OJZQSfLMPkmQclA5kNxJhhV1j83eaEv+RGM3TxMWe1
QWWLwN7olNQb6XzJ1+3IE/m20SiN5ZCigWHs5IJmM2FETu3AA7sRN8yC5zJ5dHWSAOZaKzmjlHSX
om9T7uidS8tzsS6bhSSHBDrkZ4UZcR2SLMhyCu8TncLu6qk4rnJcvllSnHKdvZVsuXfa0cbWS6EQ
eSh9F2JuKLWDXE4dNaZbr16oUe4AXHrTvdAnWVB+BiVm2YG3rtBoi5YFgJPT5BzeY03YmmHeA03l
Az+0bmvQA792O5NSJBn+xM913w3AIAk47XXl/u461glzLrCgNRc8p5yNVWqxKGBJggUNS+0gn+14
RC7trE9VuvdOGW/9St239nNpi2hy6DVp+uDUmKazb8WDHi197HV5xkbYYQWavF0YxM88dJeN7BNj
O9gg6Kwbmhkl/wbqJWuQhsDuPQuTGtJ76YVzlJn2qRHUfAWY6I+3xSKb8BSIbEsIaQnuBS/TZjbU
zzIzD73NudAu6O8dehy5NOW+GoU78T1TVpUM5jqR7ZNBbvC/g3z/r2P9Ox3LFsSb/jcd677/9ZX/
Uxj3b1/ydw1L/OXbvnkLP9quMEOHNOzfqkCQtwjshdTq4FkPyFERovq7hmX+FdjcmE3aQUDShLf8
FQauLvnP/7D8v9DDiHE62IY9zxX/pzCuZfsoZf8sYtk+GhvymkUckhDhv0S5GlEuPIgtG2rKxFPM
wNDELr+60FMNVCvED6y998pOlztYOqfwqY7T+S65tRoDPq2jvjMr5C0WlDesTNqCz4p9EngqhO/X
FFVyLDrUV78aCcQPlbpi2mYlvOAsHOcLvHsQkPTOnvCLnTtY62u3pj2slmysMjlt/JQGsAKRf9cF
YPUsVs9r1/Ygti8VqT+vqzbKD8tLxkKVuxt9nWYLFSAuWJkHsPHL3Ly3xqK+0RshRC6f/FayFlp8
0BEc7lWsPzP2HVvO/ADI+8o5dkGc7mZR39udZ5yGxVn3tgKk1sQJUafJ/tWb6nYhl7Ck0ZePCfWR
S1jr0xxkEXzd5SC8HniCXGxwEcu7b7UvlRim67zo33VIlaEtsWhJOy2v/JglkOwYwzOAsGsxqpVw
quUSG8wRs32sl0zBKl2esz55HpbRuvieaVw0qQXGTgq80iSJVNI89NofntzK+ZrAWnNwTH9aIUgT
tVWiz97bepSUJLrOrshlJFuwNrbmtrMgtseN3ObwffaFoOYApweg+6421k4tPfxwBolMy1mTOxyg
Ptsph73UX9VeXZ6I8f7myfuUNk26s2fmpyGZqT5xjPMwgN4toZ0BLoOA2RTLoetDHDqCIwj2tu+8
1d+DceRtZZ5Gs2A1VvssvMhBw/2VAEIJVACwtshkuQ+cpMGOzxhLMQP4RfIAqS19qlUr2VURv3BI
QK59jDu7ijrHBiO+ku21M7p07yWamEuHAujzZCo9DuhASH7BkHnyyly9W/W0rogKwHYBKJtiYiJ2
0Z9Dzh0+ZL2DlRViV1TWVSToG3PbnWIXKO1s+5d2Zo8haRTBgDPfaCkaN3lX4ghsOMv5mNqCWH7M
tWexMMZCO90AW1mmzu0QPujYWsgPWv4ei2y6JUlLL3ObPCsengc2go8AZut9XhBXlU68nTN7PNqN
tiKKzhIK0IgpIle/Az1mcZxhFyAJSnUf3RTXxB1evDhZl7lbnMZmPoDfKsgf2PoRl881Kdv6qMIe
M54M5a4ffFIBHoA9U4b3LGrrwXO3wQxeB3IOBMBgsjFP4G+tpjTcV/N49m2ze05HrLusVcPGyt64
A8otvGop60uD/QdDi0xWPrvubevMzT4pmBBtm5GlYWG9KeNxwYcSu0Rr5C8b9eKUBcVTOEr/YEg8
fnxCEKWl+SsUctlnPvZzeOnw1Wp9SHgZcwACr532waoF/rebOxBPTHHIg+SzDmu8JZ1B9MtFil/S
5bcntHcf2MOTzsdiV60QgauoBVm5xaVAO6q+9cclNDz6zaEsTYKZN54OM1Wwa0PpvelyvrfcS7+Q
1h9snEuGnK7D6LYbFQ457aSe/WobK7Mu4mPxbney/SgtucFxZuzjG4a7X9Lw2Mp2IPeXfDaLyo+Z
yHBrz0+jPfdUWxAEJno+P/fIaCuzLVjb50xlBV2rBEypi63FdNCJk60JkibHnG3aSy0nD3P2wi6T
IgPLxaO5FD6n2KWyDx0iU9FazYaIgHixJIiizO9/13GynCgbPJJ4bxln4694yfutmQztwa2hpTWi
OrbmK3E1B1tXdy4c2NQwc+WWPg/CTHbeXSBKw4kl7Fv0obyzKgANQlC+4jlxdWj79lKGHaqesZC/
Ios4js0+BJuramYiysagNJZP9jQUD7NRr9w8G+6kpiaqLYifoC2sg0bOV6sUb8okTMyFIlnnWnE0
j5YTxQbY3XBmW5fnA8jdfO1lvsPGsfhkz7DVMChPBDsFLZBTHdEzANrVnItLI3Bdu1LuYcRxUkkp
7vNx6/lWjOC4DGfLrJ4GOj6vYEqxV9NiuC0yBfrIcH/4Ybya9L6hxusx9jLqZHvqAVKv24vB9k8z
RTSrOu80SD09nBFTV6Kw9rHdwJIyK66R3E/OvUAiyB3S0oNJsbfRhlgl3eCn8qKua6aEdCnXr+b+
lDOZmzjPcyPIDo1vUh2O63+deW4RVQOI0di1NzYVRVB4WBXPdS4fPV4WszRIvFr8DabuvL3IEp5e
7ibM9XSYEwTGcGLzkFMVtcPRlV4CZT+LHBN43HvhwW8m4odtYp/YJhEDJV8hMFdWTb7NHXfgAQ4t
29ZlcQJauuNrbYi2mMMy0d8spUiXIDEP7mgvDLrhd6unYpuTUoMqQZulsSx3WY9JrtPuneWPW3vB
7ZwauR/5YBXXvIV3EtId7pEp3bdW/+VD9F8VU5zsi8nyCI4oXI5iiRJDzke7KqJRc5LQgvjrUqh9
b5Pf0WHb76y22g82g4bveVWkLLHVNCVYgXc1a2luxNSjfcXNqa3zauPR7RW5oJKjbqPywb+nYuwz
aOpi2yoLs0NmGDsyUwUxZGQMHgLO2tflsi2/+8wFd1xkZbDhQIXCWsvsgTY/9UBdSg1QyMRr38wY
WAvN9zQte2VbyXbx2uQjNhz8mJb1Yja0YrozpvZQB5tsHtJrL5pp3yeNPiqdhqc8p8CDDXrA9JVy
EKDUi5ywHQJNKw6JjWjiNi3JIKup6TExPPh99FGHfe48pNaNNCcHvklVXxKCUJfQUXS4OqTIG7IE
cA6pIxoIOj9l1B9sQtyp61nAOMjH3P502/ZVOCJ4akmlH1EyrGgObOu/2DuvJMmRLMuuCCWAgv8a
g8G4m7s5+4EES3AOKMiOZh2zsTnwyunKzGrJkv7vH8v0iHBmAFSfvnfvud/kd6PQ+12ixkREh7bc
pYDg6IrI4JD00SU0O/uUSQx3NS25Ed+qP+UhSthhgtIVG+fSAiDWm/cgSgv0qn3/PirmLyfR1R+1
meyHHNf93NX7oERkEitqthWolm09T46FHRinakq0DdkSuInjJSU7TffcftGepo04DOS9b5VBT1Yu
YED6evabZabnaBT6USIC21m4GqPl9ItB91uMKBlsOA28orXDDaHe7sEpoxXGNyh6qHJurYX9S5rJ
M4YPKFoGOq+R0yEObGsd2BGCnw4ZGY59OJUpOXQY8vw5+kQPBySwHqjF5qtjN+/OjGFbvHRL81ws
cINEALATdKAyvXoGVLfADN9MpXwmSCiFedHQfkkt/AHqE91v80oPfGtUXbueanakbDywgtT8QC5n
/PGoCmymrukexMSSCCW03QoWO9f+SYI29L4RbUVdaDvBlMhDe22uymjwUhFf1Zlxx+I/qtJA8cIo
+y3Tot9KfA/YIt67WmdoU5HQmyjDOXH0BKAoTT6A/AkgYrM76YQIQrQ0iLEfPVIBRndDVY5C0hzU
NXHA5jExQGBu0/DJLSb9Rz5hljCQytZZs6s6qB3qNIUE0dHUKodGXJO0fDfDvj70raAhISQe5TrF
wkRmMCfrLEQ2GgfpRo/MzHft+jN2e5jvAOZAZribLjW+113tEaRjeIqdRG8S+ze4v++SSkahKbcL
Zf5hiYz84lkhMTUBCivsaOB6wrqnTH2SgU4gSoH+P2oqgqsAFqzZ3idfHYz5UPZkiBeqjx+IiJmx
HB4yAQ6gaPQUm4WGa6kpTC+zDc42KJulyRZ4ARHEJFM0YqcWmNrKpKQfVUv7nJDhzJ7dPaRbjveS
1WuVNc6HrsTFS68b7VrkxVudOeV7kW9SkErvRVr5pZ5l6PCXUQVfCcx7rv0YYXIxV7J+dZJOvQbB
sTa1cmOMmJo1p7zIWYGcPssB5nNmYtRNy6M7r/Wkym+5KokhA2iwCuuZxfSRpIZBRE+HyYo0Im/i
iz9bwqlpjaK5R1/53DPT35tSdzexjW+R6T86GjOq9rQ0h62Mk2pTMlU56jqk1YYYd96GlL1bsT4n
92Ook/zaAtjDnl2Oh0bTMJF24H5cxFp7AuDPFATdrVc4igh7trb4sLpba5gv7TxHZ6tmfavS8bui
Z3cQ8ockcrWLGUhx7/LuSRuH4sMkQXVnC4UxXCrPYwcKYgbzcK5tbJ1pIJ+AE19JoBAfZU7Bp4LJ
2adXhH/th3hj+Fx/2M5c+6GOZlBHbu+7OY9pKWdgGVZIqejc44y+dDHx91Odr8s4TY8Z6X47Ys7r
bT+5byxJFsmNxcJqdxrue7rmUQ+lOoyddjc5dAfZT1amAh9ITzLizSfE2u34MiFxOHNpDujQ8yM2
gujS6/uyrWmNzuO8CcZBIBPoUJoPvhVFr1Y5ObupZ8yMyFjWjzGd8Gb2tgeoNthMVXqAtCGXNmmy
RKKFPinq3ORuKzipueSyxBnyQSO0FGRxLUbw3AjWU4MdIUN3JuDTOIVLi7yAGZIHqKAbeq4AabuU
YT8TqJekTvdh5+BIs/ASBl10Jr8tBLEH+8eZOM/ZJs9LLLDCtxr2R9ty801QuerifoNpWRjyYLs6
pgarPXP0lrC9FHPrOml8MCsXx68E0GAFwToiU/NaSjq6JLwIyicl2EFBT7f0ynCzuW7utXPy3kmn
WMlMM73QHjm+5BP7F4E/4ZCte2bZHPyi+IJb5jkDH/ukTQge2Y4gX8zEng76av5NC8fmdTCDY6ea
8oS/Qeusk05wua81yEEgjY5oybFYNYzcv7kZpCPV/IiVJVzJmdR1Nzj0EavuxRhqezMrIrsiZMz3
UZBWhz7qplOmZNAkeuykekuqcImP/j0QyScQf/q26bA4/8dLV9jFmh4qYQcV4dN6mb3yXcWWojKH
bqxomA6i4Ggb9RsbdryOGplfGvhit65ClGKxptF5sl9Dq9z1dtC+zgZqwmzBNPeReJpzR1mNjIIo
8EmrS0fA+XDF5dVEgoxjdaEbACzn+GoTr9lZL4kuaShb6y7utR+u3M3BQAMz1Gw2Z4w4+BAHrxMT
F76mvwo3oCLgjkSlDpTEOaBcBtLVMivUMRMNsvPUqfgV1+roo7aXN2OMcFt2s7OJpntmmvLVvRvq
ZJwmEeko3zHRmaBXNk7X2kdjSI01WxJd5Wo+AP5wPMfMv7uLaCPKW7rwdkipneSvpWLqaPYdkiZK
NKkNUNFIOSVBbCKRdUmrNwTuuEG7tZyO14NJKJYotOL89ZJHVXmW1nNfBtWJ1MjkFGcfRqt0R0ZO
g0/6HKgDezyOyrR3OzoHBS4zbE4i3NGWjqbiaajdz9pOxjOChmGjBmPOIs0MMmf2vB9Uolwi0i5P
JLkhudJzoJldf8X7qawbCylOwT9+sQLGHiLiIFlWDADTSVxHAroZDiihh2nkGPSM8aM6T96A1uSR
uFE11Qdk9OgABq29kHJ0KIm/ltlbEKf5hn1s2tXuTwZdmddjr5CZK1bNGL2j6eW4saR8Z67+LBg8
F5C6qamUExS5FVLi4GQMEZgelAimZtTLehxsc6ctSRyJ8ZDZpT+TpZqxBmmO0Dcmnq6t0zMyjIzG
EzEQ71JNlQdAck9Uao1kLeh3cUTCnmrFOjoGjCA1+VVswBYGRvlTSXKTYtD+2cIBxEbHKAf/ymrU
keJDyPSGXGFIMERE0/TVt7RhzG3ZtXyCFFbunFlx2N06Eh1L9QL8rGfCmRV+kDbxppt9BNMv04L+
qsIO8cW4FKCdXLlVoe6UkgBROKAsOBTh7DAEI7npvDEMA0JOA2wPNmihTIpPu83LREMkZrN4QihB
okxeKoXqMk3ww0VWDdhqolifGsfruunn3CHGGNk2ljOdivOJQFNYoF7S4IWAZ6OsZiyj3FQUwZyC
jF2U64kH9u+ezGZ5KVSugA2yTpZowOO2jjZDQVOKmzvaGRFHKtzE1aorh3QVdUJ5Ls208ImO96lv
Gdu4DSD8JiRsK+XGTuSPjonkvtNdsk3Trl8jFSLzIdiFTaZeaVfk61zVcPNBJCIsbc+xINzXxDkV
pJeY7haM7HsXx9zM9XxKBqM4oTw8KBEgmmiKfgRpd+lyHAqZOn4H7Rh7amhsoemQRpjDNzNYPQJl
BlYaMtweXqok0C65FbHu2O1nZ6HagauAH5bgKM3GfMFBhc2ctl3Fuaizn03bIpUsvhBmwLa1eEiT
YXTXHCUuXUsYPH7Azk3kqm5wjOVOqq3oDhGm9SvuHPOhs1ivas7eiOK64/9qgX99pbL/k2j6o+wB
2ZHOHsJ0+JOo1/rbCcr5//6fMf7xZxnw8hm/D1CcZYCi6ZYFiksXzCkANv4+QKFq/Ydum/BMLZPz
OzC6/xqg6OIfNLZs04FPx9lHX/LO//8AxfiHqevMTRACa7oh0Cn/D6LVzb8QGFVbx5IMMtWyCF0X
qrOMV/5AwmsAoZBpFtVnDmg6NmGD/k7W0SIau3uKtEdv7FtEgXw27Hj65wuahd//T9fR2pldyCQe
Qf+UXhI5xz8ixaLVYrn9lcxT9eDqYb1TOzV7HYzgEWb0XDqnd1etQGNkanZ0hCJfrugzdM88k8Mt
Z2KIAdMlAlWqWzxD0zmommY/Z6hX5j69ZGlr/KJd5ktq1087bg9WUR9VO2ryjTmRWIqvBSGEO7dX
S+INofVbQGDkw6gf738Yl93+CQP9EyNU/YuKWuUKcoFs20JBS32nc+3/+A7CucuitKswpFgx+9SU
lfW1wIQDd2909hgZ6N4xDuXMScAYrs38FqTpfMlzVhkZJv1mRNGfHuhBmu3O+SmC6HukRsUtmER+
c40cpJfhQG6JtFOFGmjjqiOhDsuHsbFYHO2kOE6GtI9pjHa5D2r9jdYF9lObgqUps3clvg6TXX3g
NI19pMLNNs/rapuYeEwYEpEMlgrtSUpl2ANfiDlaR/Wxq5Pq1MLpX80ty6QwldOcx9NtivTxxlgN
WtYo4DooWJNgqK0UPU2fQsbIHucyeYh0/BQ6n09mtHsMe6GeFWOkd943w/3r/+JKBx4+eRKUB6QM
S7x2mbG02Rl/D2G0tWk74mmNF3QXHBimy3BtssQEd4ZqOFHmY7EY8UI5H5PUzl++XgaYmo2euFdw
jemqk3brxbz5R+ppvIVVPH3KMPST+oGazPllODQ5mjGOiehpFkux9tuctYT5EpOedQC3ajlprzKm
whqtcdj8/Z3z74+ew7TSdFQTBf5/c+MIpq6dNmTaSZ8rgagsR//cg6F8lhaxLR3kgqDrSV8KhBsf
lTJQv+sjEWxZmPfExo8mAAeJNFAPtRt2Xe/rI8OlaW4kEv1oVFAQq9KxHmhgPyBrJnjqsgkkSCbJ
K6NpXx8lQjVO3LJCN6I0Gg2e+arGMl43Q6U/dKuRPlwTVDEIbR8Jxa0/cChfY2gdRMm8DOestnhk
KlIBj7FZ/RhsXYMmr/Al4A2VG8sopjW1uHoKnBz2xn9iedp/ffpc11xm0xqIGwuThfWX9SvVM0NU
uln9/vQBDDbvhTaEmzoIjPOMMP8sonxBShjiTIZaPHqdHsy7IbbVe6+wt8axlnskPWv3rz+zv49t
3N071EiCgLmrWodcIQZmdqM1T6YYSghSOo/qxLjGlWnuC2mJR2pGBLcmTPCKgv0ZAZ/50hjqe6xP
GYuAG2/Rq7q3gfkADJqnYHlpipjEv46eKsQQfEAoUABX5j/mmSnmoCV3qTNfLEVp4PaXyU1NcRrL
2hpv4zg3PofaBuAaxsQ+yYgXm2Kxh1azHnRdfaXLuwD24u/KghqbzZAka9sg6DGU50wpJ19Jul/h
ss64yzrz9X+lI39hfJv8cqjOf3+zG3+5TpoqXEd12LlcTbN4/csqCchDMxTc0Pglmvo4NdOHMXT5
bzbSHwfMwc8Eciim1JzJcEfYugg7e5UaLiBQU1Rv2KqyNUcdqvnEKd+AkcB4omo15XVoQ+t5Zra8
6drS3plGeY0nTWUk3UWEESq4/R3j2dT00ichxQAV+VGHpbMK4nq6IIoZD1FoINbW9pZjBhdrCSv6
ekHlnpxclRwGafNHaW/t/8N78u8kcQdAH1Y9pt50853l7/+w9xZxFIwZ3+sYZz8LAAxnKCKSaaUx
k1JQEleJ8nRHq9J8HkryzkYkirvBAEaolRi/ljblwyyjt4hW040nEM961lfnbBb6m0WYeVL87Fxn
3CttVp5pAsLIcCpZnnEZkKdCQMMjs/Dbu9KE8giX9EZkVIIqIrV+0OGyQwgbpqUsFAoQc0pDbFlM
iOw5K3lo9KKcvlPxMhwP88+qwqjfNIM8kKXkPikK6KahNSmR8/mhI/P+D2/coun4M5fbwfVhWaqt
Ylty/mpcKuZSsYpk6hgbltl1DASLYTtCcAyzTvs+cQpftbqibEoGU8+MxyVa/Akxk66090nowdo2
yhCecdPdXdt4G9y02Oh6U8P+AqE2ILp/5ICH6PsAN5qh3LGQ6OXeqJm0O2NaMVbW55e8nqJdpKTh
qWHLZEpuJrtsVFOoIaCpXXDKJzdX2ScbUA/LRZE954oulA9rwt8M10PfzsYUbnphBd///i0S/451
d03DRRBDdacbGLz+fG/lhVHIthjqo+UQt4jpdLhjq8V6lShvYshKv+syxnDkryCXy3MiXdla0plw
tBior5r+bMYedUWjoooPo4p1PhxRckLKFa3n0FcjD84gwG2iGpnXZZiou7//Df4bMD0rhqmxrLsC
dbbzF9K5zmCQQqTKj45K3Zd3NvZXWdMfFeIRzO5WMZKa9kp3wNwG3Md1CPsGWuogC9hkPa2ZxuJ2
bpJxfqpV6NtaJudvRmiTBdw1Bd38LDtBnsOoVGOQZQro5otqOkZqItLi9q8XShaoT1plbyNocaz+
G3KSlMs/C0q7fWitG/juxDBlQpHppXagXyI7QyyYc8wz68q4hF3/+Pu3R19+/T8+AyZnADY8mG0s
H8tx4M8XuA5CywlxUR+KYdD24zLf0yc94vSejSuJW6Rl0SCnlUahyXgVRJ9ebdDXNb6jwm/p0B+8
Nmnc0FJNuhcFJ8+GDpOzmYc2v6YMskoc7T+FsJ6TrJ6+ASGlOMsj9b2IM7Sr8NEQAMKj0gKeMygO
77NNLC3fiSj7qsyfNDf20Pshfg31ByHT4235SEQqV8+x0tXfvx1fKP4/vR1LrwK0Lbe64K0x/oLq
VyxkFO7Ugg7Ddj56bK0hMI9NPijmvYI22dLD5bAcpSl8RdIcmTOXlxlJEzo2B29wxmE8HhsPpFN3
JxiVI1BL8MgyY3ec6q1EePsznxl1yj76gYoFOGCvTA+ZGcV/uPE1jn1/vrKGYaHOMSzhUtAI6y+2
TEWduEqc5A9BP2hPVfyN7tr8MRbNVW/hPzVjYz6H5OccjQJabFp3xAeFOTo0pgb9enZEBYdPJyMQ
EZk1Baa96WnLrv/+DdeA9y979h/fc860moZc2xQ8Ysx7l1/kD/tXG1djUCLc8UwU6xljocR0H+B8
qalvAk5NRE5O+ezEFTg7groWvctMfwRVNAyZi6RdGU3joUZAhAhvE3bVOYGVqDtQ1ObuuUGdRztj
aMWRTyVqTCPWD7Us9izEpZ+4Qh/XSGu/pUZ9JU6LaXJ3TgbnnCNe6buTaGYs4SsL0Xe/JaD5koE1
XNRiSeG8dwZBzUT/zXno0TBCUIA3PTgVtXbW6qvJdtJgikm7YVfZyi7uyq2gDRTZDz3N15PBmkE3
cxY1d37Om82jMVXxnpPYakYi1uj2NQNnk+o6jIdwM6S/3OQjcT7y6YHS0A5WkOSzwEfsH47belyP
z3a6Tn5MaFWsjUqQewtHur5mt5JfFpxQrL405m/wbpiywmsLvJBdJmqf4GqMxquCu9Mluui7qhCX
nqwQ+eryABBi00Z7yogUU6KB5HfNSMs2PWdAIw75kr7yTne6DVlM5bRPRi4W6ppiFDQylTdZpwim
ExBpql8ZfIf2iIQMNZ36ZKm1V8VIBkr9To4aKGD9rE25hw5y5Rp+mNr7eOq3Q4Izly1vH8vEU+32
qc3mg5hbzqmGX8b2i4GTS5LWMDMwroBMZW27q+Sxjbq1aX+GinKLiJe38/cq0M8Zqd/o6J7CHJRq
YmxbmyW9z5xnFeYoAfKmLvZNqq9NFTqIo4hLH+u7mH5bMLcUdxORgO9uiTnfz5j2hdon2xsU90U3
dSOzZaWFpHeHt7Z5BVJDi71ddSD37YgvFg/v4ZRunfmaJRGZ1cEpugVh+BrO8PpRBCxw5t+ynk6H
a32PQ+mHDlrO0IW03K1h3/YBkLHS5rshG2sCioL+OE3cLuERIHv45pBWoZuH0XiY1XWUa8oI8TBC
DBTfcjyp+BNhPvwEXcbdYYM9LVcpqpsUFFupvfdFTE/kWeo1Oh2E/ciuON8bL13zkY4PJKJV+Nla
N9m9SH3jvGKfxbrMzvQUK9Fuig9dRyNgG7nElzRr4jMEApr6YcycLIJ8M7gds+UjITfrxPXnYNfH
B5s3M+OYE3yQoR0eDP2WaR/sF02+Kj/h+LQl5k0MEQxogDuZbUPdhCbBMKflZwnybtPZEWRujEFZ
wVpBtG+ErDJ1+eL5BmLrqsFNrTbMfTrEarHwquEVOt3FJhPC+cVQ1xtTdZ9C4UwEQs/lKBYAomMG
GOrxPu3MA//lV+w3sii24FQ3vA2TKL3C6Lb0tAhP4F/FW6Gra1UhTRRmD8XSmj6Ol4IJA3K0GRjm
6Nz+6eJGSJ7KGsBGLT0DbHZioaEAt28hWSnd3lcydWtLF3+rApkoOdoJxnCNFOTZb5Pq4hTaDQuO
XwtGp+ir2k4cwKntMCM8h+iCJyLtl0P7kLN3Z+p6ebRDhUAS4jAs6HIQa4kZ6tEQEYSAoipTrkhI
mx5aDdaXQxnt68X74DHqTVqPkIImPFXqKowOgqdiPkXu50CKZDa9ivQHie8HqwNbQWQxJGjcn8xS
GDrSwzuPU72B4dSsGyqcKZcAtXjojmPm8GY3yWtuo7FptSD4KMzci7VSMJOZ2rMxdb+ycVReKGO1
HcsMvm4d9nJO5R1ZTyhTyWtGc8EWlUL4YlA/V9fECVC7ZdQrg5IZfi0xzplz8z0tp+wWa9bw7I6D
XyccwZLIZH1guu1rLiZp1ckP2LOMe5VOAA4DhAzxjPCyQBWp4/yGYxzRw3TjRwbA/Frbrq+7jHCk
Wr/nTj3u2iBJvaZ0U79qWmejK/KDVpRGz+5KglS/M6a2WsdL4kRtekK6zXtHrezjWsKYmzUtnjNp
rkDQ5GeUv+I1A0vy9c8qR9oHrA4OZQOfFY6Q/3ImGkcJcWQl7ZENZjomIureBhjvp7yk1rST4VUf
rfypHAFDUry5/igM+W5QVQ/tYD1GIl3hbTJOzVJ1eB8IXNmMoi8ZgNuXUdXGe0tu9RR1zWbuJSC1
Jbi4leHvL3pCjtSYJ+evP8d8gohCDdHJ0NcTtgdDmHqoHRlhVr4hDbS1IVLlWDFBEf7XV2pMTDVC
8I616Wegghx1lECDV0YTCP4jLvUw/VaK8ffv+fWJXy9ff/avD79+rH/9GXNWLw95wDujLEnsiVW6
yRCx1yHRrzMEPKc4AN3jkJHnnDeGMi1n9GuLpNNCt/b1V/FXivTyEhU5P8nXx0W3nE9KxE/rEYfm
GuEP0cRKpjC20y/Y4L0aMV/Wd9BUg21pwKzEO80Xz6OB+T0ScmKnwACtOm3cLaSiHHbAHHTw78at
rJKt1fDsh91lEIuXBiUt4OoerEJR6jujHHy1EL4iPnqVmkg7Y37zeoVBEAISxIpw8DwgDF4QfSaC
RkRn7FCDom1S4bYaDL2mFzAb/uLThke9mkGwVqiGWoIX0Fh7IIS9xWk2kBYCF8wriTEojaVH2+Dy
FHvAPQgJvWW5Khnv1bgocw1xdWWvkzg9iwb1MBES+KsRAO3gFG9Lki3MrMWDZHi2knitzDYh/Xfg
U2eVrjCE0w0NqG0ZWVjZMUxPA7N9ZD+FCVciBbytgSMzvKpyt9Oa2bwfVtZnZS669XiHvGlTyW6t
JWDSZ8Uva+abkUJUuXWrjORqjcZ1WsagLkQodbpO7gL8qQ/IM8+Gqj/LuflWc+xqMED27FPB/Bra
83cze/R251Gdn+y29aTDzyE0nB3dGc/fLbZ6PywvY515nY2QmovXS2ejsPDJnMjmRDlhidsmqDsa
4a6BG+zE9CLHbJejsmdWsDXzYcekdDtJAUI82LoC/wTj7ECm+8aZDzz715BaxY3SdzeZnkvGiRq5
BSrpZiFmKuRtLhOHAR3pr1TtDjbPbDoaXoSQOg5UVBP6yUZQBdATA/86croDzUU/BnkCip1seZAi
DgI93dkpbXFgVs2dCi0bq3kBw0DBxIl4rshPs0o5pIO7Rwm0uEDNece5Ht42ydGOtlJ1ddtLCJ9k
r6E9VTCkmELZTBPeeNV3y/4gwoiwMIk3Qd0x/Ierxtr8PmjOrWYaSQAj9WbpKTwLmT7u1CEB1mD7
g8oj1LUg1yB9954Y8QEkxBBMzklTsp0dMaqoWBo0GEVQGpZfux/nbeG8qlQYWplsSZ3b2obFXq8x
kog3Vqes5FKtOmSwO+3RQhlIRtSmSDHr2OO+6W+zAyAyQSbnsj5Qf5ttv0EKt40jsQ5mY1dx5hsU
zr0cZ91Q2QWS2zoBDdB4TR4i1h1491LfSjdcUk+lfnFr1VMwpLtjTa2p3msRH5u6PIG63VgFS3vs
eiXFPRWqb3ymNeSsuTrPMCNqFkrbRAWrab4FRTNAe987MaptkMyQcOAm7yzxVE3NYahG1JJyU/ef
gIdWHJA3CFV3bkCqsxo9c6J4VwlYIAntgVeS9uuVDHJPojOoC9Jjo2ZDs2lxykPz5UeWwrOHZxLd
9j36RivLQWUqXsO0LMQuLoySEh7iW0cvH448sTZDE6wTaa/lPDNzelJUliliovNlj40gkYH+Nhux
rnuUb1OK/zm8l111Mrs3ZTaYg19ake+WeY8x28CvuNd0k8IHC1GfHGY5UfRYa1c19mz23pRMJ1pP
LzXOomImY6t8tcbCl8l8D+fxR2Y1pK7Fx9ytb1whCW2SiPVNCWYI/p6vM0Liah6jxn7ChxuQTard
cE14Ih25rI1n6OkZHMYmB5Ei4ZuoLp2LAicAWkNR7en4bgQ5ImTdEEW61tR4h2LOC11lR7rdmuMq
2Gljm6MuzimQ8nEnq2KL8N7PWAIT+4lRwFarlW+1G+zdOTtaSuALo93Btqfg4jqyNk+EOau7rp9X
WYbcNjMOI5nS9TfGJh91Y6CxnMiNF/4UFOwlh8ya12wvWxBnrTUdHWVgRVwSTlTYXyQ8Ze86N0he
wBK1N8OQ7Bp7OpSDfi2wqs3mr2F4Norkxml1ZbTFfYpMP3b80dIRit1qI0W2pPqNMRBYb8Ie+a42
1n5qR+Sl5QbqMMHq+tbsTK8uAd06LTF/krXpTjLBNS36Q44CiDnzxrT6u0kU0yROCZ7vaB8TJYQN
5yR2ASOToBmoiZGjy30VhF6YcwMzIHGM6rMJFjoxaMJhTfovx21tNw4lGA59BZp1bam5h7x5q5fm
2g66c+2OjKYqjqp1dnbHiDAR9SAM/TS60dpg+EH7+42EW0z3+nNkUKwEerWHsCoSEo+J/qLfQPjK
HqHQC/Xgk1Eb99SgSY/ipHTvzLyvppohv7+EwQEtV+PuRPepEp9kVfDYtiAW+InH9Oo0D/d7MDwl
HEMR2jXJSyCOZeY5antWSUJOrfikxuVDsXPMxBWIZizG2XxkQfZjFdRTl7/jgvqJC+nDIDqxVZND
1EQ40srTsv+NdX9Yeg0Z5oPK7fa2xQ8TGWSG2PeiH45j+1yxcijbIoQMWEJ2xeksEafFmblvnw2l
9UsLnaCCtHGGbTFkdxt/uFWThQnxVnGiFwAIWjJvFDn5oit9VZ3ogICQbsE92N02MOXBrDo/hx5I
SJYZocAO4msXFa+TkBd66ztFMm8QjtcA7hrzJ4w+eBY+St0FlV/ulSDbmyLca2q2i2xrm2bZvqbY
tPXX7KWZ2dvNdOOII34tSpcEQ1JYPmbDuo54eCozhr9J9LhjeumQksMSnxPNAQQrMeKPF8DdsPfj
rTT3FJMbie9dBdllF2JPm+YSF+GdESzWIXmvlPEGQOvgqDD773OwNor0rKBhX9U6ZO5qwe+EhwK4
jDHFCwDGq4j2tXBuDanyoijBOVK0fTV3e5K99ybayiEIXhTNeSVS+caM596NJD3U6cXQExrI1krG
xTZRuqc8d885oJJZ7w44tzeKhg0nSTwY7LdqOS8jywfDc8tEt6/t6QJg4zEBnEmT+QTyG9rzDXfn
y5IXmJnUcJmOz4RTUM0DRqMKIW0PTHKww3uPpRR318kRpj83J0dah1HBMVNqAFXrhwsVxAl+ZOGw
CtFZ52F71ayNHAcPps4xK3AtIeFDIkYCEzZTaa41CKx9Ob3pAB9TEGgAFj+qBE9YND3lavBotfLe
Iuwdl5UyVs85Z8apVD9YKV9dqjpiwTa5kkIDq49u0H5Yc3ALw97XOkwqtEfL9pDW5ZPaaUcnAuY4
fItRgcxVf2uL0osldUVUnTU0u1W9V4diI8N+DwDguWf8WZfGIQ2x/lfGQavtOzoZvkrzSlbkRfTG
lln8Kkv8zkBfCHy9J23PyRebCRAHBUdarD01SbsORnOblHCUEeSBNbmHRfRZRPYBDd5lucXVJPzM
LOmngGW0wb73tXEcdV+RTA7m8Wi5Ay6V7ObY1rHlUDiOD5WtsS9qiEj6hS7hj5moq6qmFyEgRo9r
s+82Go8X3sGdbgc7NMGnHl42866sf62E7TtGeB/Mdt8H9pEOcjvEJ7YAqvR6YJlB7FZCjHftj8bR
d91UnZhhH6Qhjv2U0Z3vwAWgh8uQ/rfxu5Hqz3ZoewrmWqZF18p+yRysrT0IAkf47eJccooz8POT
CnUzcHHtTd6kojAcQfsvAGTNk7q1LTSLeJTRs3+MpdhNA7hYG2JYkgA7mq99qN4SHuOQp3TW0Ufo
5zBi3IrGlsQOL7Nw2LX6c6/ax5B8KnMxpyj4iItpF1pvpWUfqmj0iLTy3DfNQMk51gCeUJ86pIqo
80ER1aVxx6eegyxnvDXxJfvGIg5rGi9oR0s3Af1L0TrT/YhnVPfNK0Thw9APG6VGoodFJ1egbyqd
j2uOqYJ2SE94cnbIKPf0cIpsrbOFxuZOG/Da4aDQysjn7KvY2s0Gv1XjaKmdntS34gpS29e+nHYh
VgT9pyQfhtHNPaVN0SIS1gOBGl5FSatebV1/ZJnGOj38khA7VdVFh5Pt+3Rrjq+ZavhZjoJcTc99
LOnDgayrIyyDebb9f3Sdx3LbWpRFvwhVuMiYkmAOIpXtCUq2ZOSMi/T1vQC5n6sHPUGRIE1aJHjD
OXuv3WfFXZmcF9u2iXtFN9Ar21Ekj+AV+07fZ+l1IPgSuOlRiXs27lSbMd51YztXMs9G3gPCMFZ2
xlqbCFfLHE7oBh/JK3tgL35Ng/BsyOGg1h9DFJ473/gxZuOzKbXfdqvtLQNwUOcDmTf2eiePiJ/3
XSRP5IMdY/GmyG7tZAxi/AEl2FMpEXDFDSNVezrgQkWMnZ1sDWqpdDxbgWEmbaa1/BynzAkAp/vh
3XTN++DkP6ZceY9kcFN8oHXsMXZoCzaUuway15VhU/6RhGqWI0D9aKOr5qZiMVEx7EUjayAjRmqN
SRkolotNF52a51fKvunCbaF/Kdmfxqg8Yh0eUlZuDZeeBbILgLhJqUPBHhBUWASardDk3nb8ja9i
e2URLBTtlNwro/gg7OiANZur0EWbpJKY9Mpv8MQAddNkA3BJPEY9m5/EuaLjZvN4ReZFPVLZCmLA
7Fzsg2DYawM1pJypyGKJgeEyBidlig+MSQ9ARC440c5Jz2JlZnHkbOprCiizzSyDhr5WAlIJfdPw
ZABnE0L7UhL5Vw1xTUm9Yjm5VEeWR5a7y2Ep3fy7K7H+eQKDKHFECKT+T7mn+q/ws7xG4mJR8Ls9
7mgUdlpIKYCARGw0YyZYaNIJKJoop6zAAeA6iad51nmkJf89t9zKMxrk30+MEqAnQwSBshTkuazh
VeagoXB6rqTI2bE4w5FFeHVso7AC6kU9SW1qpmZhc6EixjmKof57KGM7ndN15/vUDOaF1f8+7tOi
R5Q47JdTeMRwG9glz/73lOXk8o//vs6/l5iagfyPBoDL8hksxZ/lY4KjCVEzjxmR54+psNs3+DLR
VlV0cVwO0IhwdzFD4qzNKD7FfkZ/VWTft1IUfnx0Y7Wi0v8GUiY/tvNHtdyS80ehdEEJCoql5lxh
W76y5a3GvKs2dOY+U0K36ZynAxUUXJ4eRQY+2+UF0P7ziX6/1vzSjhn/9m3q80SJ8JVV5RqBnHuo
53ecTDP7ftvl1nKuEg6wPX+iFUaiXTO/xPJi/567nIsRT4zfb7M8QlyBzdYteWoSPv625+sgn4fP
uq3LGmc/cr1OgVEcj9eubHYYJLYS/bdN3cjX2l0/S5QRDfZ/sLEcsrHauKBAFYlrBXmh0VSbDJh/
LIad7OVGbQfsGeNzNbq/lPKCeRXAzCp4qONx21uRl3V/UHrddK1hV0bWETVxda4rJON1/NOipQ6n
6aDK5pSRNRNErWfaVIASQoEItuniDbiCEy2wA07yu6iLB7qzO/0Q0QiNGsEXk9+KSTuVKoHjRX5J
odOFBIwpOoDsddewqB6tQyjdba4U+0ASrtLAdJ6noCS5FqcerXiqcFXiG0KE70lbIwN4uCZ29Uw5
5Y+pbHu/OHUDYgJZF09ICI6y5HuT5TYC0lXv0hitfocZOhoxBJB9xucBfnBHIx6P2XQG7nVQsQNr
jXs0lB9+Z931kBVs9zl/DBOJNFZGjnIvUDNQo4Oa47eal6jOFnHernckC+OvRq13YXyivraPjWmr
V+FGyrPZsWpUI49oxxVIBU8XwVplcTI2GduuYF8CAS1ZeiSIMEsw6u2U0eLYfIL93yYTe4BiOks9
8UJ8LX3ASm50dpUg1EfEOwPzEvqoleFie+hIR6CU2drjLuhDz6mffXZXSdxsC5YwIW/RKeYB7xhZ
wfTmyZ+2h2fiovZYR55bo6NUn3rjxN42FPeY1Pp559imOh8SH3lHgH2TY/VW28cA66Eo/I0N/lJU
tE4mWlpG61ldvzeKetW64A1ysUsopZWAi0LwrDEroIRGqwpSfcKVhH5/nVKhTPJ8G/LndUUF5oPe
k28BpXgjKYTMECpmWGqS8JmMbVLvdl3uer3ubsKh87JLfKCKDHlKW4FIWo9jyii6j5RHozdW7Bm8
KPuMzHcr/UPw71ojJC0DVOPbXpPkW6stt52q7Uu9Ja9LehE6N7+i+AwOw8+qjdpnAEoLEEu9h4bI
s6t7IVO0zT2gOsAFU8C+OV4PxE2C/1th3MOzpMB+TLwiKE+ahmUIAyUEE65h6eWmhbftSpcwxMmL
m+GW+9UPYPa7hjeL/Q4wjL0xEvNjKmh+zIpwhyxUX1thDJ2TNLyIKSWgpCenj4pyk03vy0KEIAgK
hENZUBcP4mdqCEpIWoxL5xLrSxK4K6U3KCKk1JlrL3AJHzPoiysmQtOMCiNuCNmuM0LJVCBzdmj/
YvOGFE0h/K98tUmil05wNDu6BKWGvjNdkxiGMYtdOzpARZJsgddDAddf2UTZBUBTdvHnGIe0Cy7w
ajapP23KUNKkvDhhsomBv6ZmTU0O9Q+ou6w4R0Hi9b7GFN3v8tHdws270Y/b6ECbeXNovPwR8RlF
5t7BrRRi30sRZiaoX1t2SLL7rfOiIyDhkAqoXtZH4EjHMFbXwEHWdtuQ187iu8METzpR5wOpPAuM
xTaUEbcGX4SJMIPcb/ZcbcgkEoAKCh2Kpje3/eivqct5XVZRIfhS5a9MyJXDW3d8bDI9ZMYxICBG
jDENENVLqYS2QbmHe4u3TO6nqD3UJesQG3iA/2esAcYIlcqZCWGI7xTeCYKH6WEaofIlLbbsZGPT
UR7gp5GDs2moFRsmyyjG45h6UZr+kX75ONB8JHh4H7KfkH5zhMLRYbXWUgQolDHDLD2WuXsN7Hd9
AFxoKPyqSqKoXk3M4A0V95KmXogiN2XKMDtr5cP5sRT4LWhWCjvfGTbYYIbKxjXQuZMxp3SYB7KD
z+alSl182dMxGAEMlL8zkKm4flZSNrO2Z4XGVFYwNyicZKfWVJ9D1aTuDRi6crYGrVQ5BEfRtKx1
H/zYvAubbkRVPjUWxlNZNaBn9NXo0Cw+ZVSviDnZBZhiwYaWUfRaqOZWcQnGAfg0D56+m+wFKZpd
iSK9wgFI7HrWrMlXonU/roVLoDaOdIo0jLnF2uH/bmHGrTNC9UznNFrdGizjWlAQtLFnZwy8aahz
DTi7CTVsRMunx48+EpuWQzliH1oFFo6l+F4x0sN/oGygep3mXKtYh0HnUgI12AbA4EH54zaEakGE
tSY04yRuZlpABVPclcjchRJcY+v/CUlXGZ904rzXjT03oEwMnvqrqbebrAsOBp90lA6QXHAkahfi
5A+CEUSpx/dSRi9Dm990oyCgLvypw4qObRyEifNOe3ZdEOu2Utl9zDtiCx+9QcO6y8Qq4Q8ztGsR
0ktjSseOf+oQO5XiNg3KQeTyEmVPmttd4mh8Ct3uBwSJz6lmF1SYL3XARryEFzhN5jnU1MdGsfBZ
ZOsInlzN7k6/J9CEDBmzsGHB1A3s8JS1Ofq7shCXwI2efGE+1H7wo1CUZ0cwt+Tyucnjs4zsvRZJ
LKQrCtPbDNSX3UoKVAGwFgweCBBQXj5NW9PXbj1BiFWBoZlU+CIvPD1Ktn41bNhyej4F8wIwRh+H
O8c/lw5Tt6F4dUFxV7inMVaP88egjYdQpV7R8zBffqTFtJ3Ri9d3Z9IPnX0IJCsEoioTZO7hyGTR
xRfXMC4Mh/PPfpuFBsPDjTrYWqelEgzjXpH2g0kjMogS1FnKIdHaY1VQNLEu1Dpfak075659yktx
7CGbydi5xjhwa5CDANPJWvd31fRz8F3w+/EhIorKcSguBsx2urOpKYf3FL6TGE9xc46Vnz0xhgPe
grQNYdayumDXIxPytozfuIFWnd6sgvI3tK2xuNniNWOFnqdI1DaqgRKpfrfEs5huGbpEuUJ3AykB
XC0UR9++F92fybhVeyW8SfmVsf9irwmoIua5z3q/w9bpalz399x+1RUkTYfxVfgrJsz6mUC91Dyo
X0SLPBTv0YDWyGuQPGNR/GV8uJCfVtmaRL70Wl7NdXUwVsMzmgAWGRVfG432J8lQaaxaZyvpfaxC
ue7/QJ3UqZ8nzE9soq24Zr7r21tiY62XXWKcJsJZroUiYR2SXv8sk/4p6mu62mrOGFO0j5SKq6M5
ZEhRLdGsokCz6OQgt+ON8AOOYQCQ3JaYLXCDiCoEQB2mcr2YQ9IoHvdwbAx8HPBDpcROWqhPxE4T
R2d31W/YH6y8iHbpN+OAOd8QhXIcLKfjx9BuerNUTlUfXDK3l8TGalrrGYrJIjWP7G2csLQlQjqn
KeGE/jbpIBwMs+8nH2ioG+NwM22D8LQ8raCUkcoipBK/upN2TlVqbv0UOhuna0F9Mqa9JCPecgZo
cXZDrEqFmoEInZ1L4X8H0GF7LRPsWfwRlbrlFl5kTjaLLQzLy7kkz5q9LycwNKDdz4RA26BJtPGn
BkiimTIupEE8F2DQ7ouuRnMFyHROJaL0RsCs/IxoVKtz8CEW9OIaoYtlJlROGrXL63IwwgSapolU
iLyWMijO2M3Hax0H0xXayXglqZcqSmX8XE7RFWYfm0VXcPv6w6RQwJ2/qOXbYj/J3jXhxx9MWJNn
G43K2tTDBhbsh1YZnuJRIM2knxY59FyWf7kcyvgDjKF+9xOzWclRdbeicuqzb6fNebllKvXZGtJr
ZSXiuLwyIhSqDEKSWKmWXwrAqSfZVnQDi7D1MtaNF9hAD/Fs3yPRergATI3WGl9uhw/8aLiTfeox
IWyVsojvpar46xIs0ZsNPG8VO6zgOjfj2cSHYRhS24gu7pRNH0n4YVij8qNSpwkeiAsSv+z9F9QO
pLBnmzDLykeVKJFLbQAiSbVBf8syGuR99IWaZRUQaBitJm4BTLlQkbcMKlXuXR2EuWf70DyxyQph
yU7Z797xHw3NZBHnCAUmWXdU6kw/xx01+wpjzC3R+WWBDXa3zXzXHfND2anGzbfjdWi2zTWl9rNi
VZh4mWGM70ToUrfuKzhwMozflPSnWycayfMgxtQgtQ7AsUjy64N+ExR2TI6CJ4S0PmVFTlwVg0bC
a5LxmdQG4U0iCi8g9sfJTM6BqtzUtilXmtKVJ/hr8bXwezImie7btL2KeiYabgjz9T86gEWDNszn
EI7UuBV+W1GsHIF4lXAmGiveBabyh0bKJTAr/RPv86VQkcLWkqJWtrfbMLw4eR1eJpKryiyl4Y/z
CDu8BABSu+YO9HB/Mi2gDeArol8lwWLs9Wjya6Q5z5dJZW3dIU6fDNnxKx8AbydjHl4oMASXRNXM
bfRIzb/YuAi3zzXV+HMS1smmqMKfllHLAyCwpIfn2yNGo4iWFClvD+iQxryIb9bASOZ3+kvfp+PT
3PEm0EruBgP4n085yjJA2oZC21FKsj+stvJXOVkq3kTtwFuu7GAfxw7y6kbTX6iR91n/GOgFGGro
YgV14iHyzdcag9o1cN0AB3lvvoaahniq6+hEGxVRmfBCmaxz2twG/LFMiu45yH3zgVSxk+2G/XNL
B2glRoJmqnjqnllh3tAYmVdii7tnrMMkzhR2QEEgAdUWDf4peEwYQMJVGecXOwj7j0FomOoyWb3o
OV20Oh+YgNKOWRFCxNoNuIIbda9OMv4s5iuykWp/sxoEZmZZJGuCUmPEBUnwbKhoh5Ohsz4NdgtU
vsNfdc00lTU5WW1K4tC96yMKuSIlVTuPLvlA+O7UqM3TlPFXaAg0WuLrSfIzSfdm3XLBLYspRjYP
RZC0DzKDytsSqXswrHzYuCjeqLXWfbiuCxu1zGxdleOIAAOFsYSQdR1TJbtZInDo3I3qKp5NEctB
DUS5aqwWILGDMEyvO2onfE+xG5PPMf96JttZxSMAAWwQAWtm1M1OlYVwvGfjoR+X9wClS1BKAiOW
d7a1zvAKVSt+Zi6iCq03ceFU9Ct6wmUSfcaQYYMnWnrEaeo2xbVpww5mZa4/A8Nf+3M00XIw1Dwn
IVAhEC5yQcPNFkWgY/G9n7S3YuiD/RQ3zaabe6GqpHkXgc24aA0risXPgZE2gYnFtprR/L3qTePN
sIOCZDmbTN6g6fdOuv0eAbTWxyc5mZg9urA4UexBuyCNazzBiNRqSpiL8Sol95VNR7Z1Zu/Vcmo5
dI4AkKmqZ9v0k2NuyN+wD1ht06BlpRkd85xxkMrJSUfHX4O+r/zTqLAJ9HUp152Tdi00pKHw6LCw
KiHvDTFrVB1Dy0/JtiVWiEuqfUujAJUSyZmxNH500vr49hlnmhKsa8MKnxwybC+Qem+WLsOn5cBA
HqwxOSr7FrnhPrQsmChpclNVA81p7NAQsMzmkWLVLhsT4wq9DCVhLOJtoY1FibWUJEHfmoyNRWiZ
XPngQfeuEZ8xwTPAuVZP02yxYoqRz4qE0vG6HMg2oQxk4jsrx7+nBikwVPWsw1nxbex0rH+aBgkP
XWNllxQJ6Jn3tTw8Mi5NWF/s0ZESU/+TWCsJIE4jSSYoxp+ohCrEo9Ig+ZVLTMuPpj/i56nbXYyi
xqyH9KLS3b8EfZ6COOHucovuCVk1rLn/nZJYTTxMPsbsIBDngaSs70yJJVhC0QEQD6GdbxXDHkGr
NbP+dRDVeGyS2CORND+X80EojbMzFee+nLJwRnyfX279PaftHDfJjqT4ME8S54IoxvEy3awuKJTA
PJRmV9Ga5j4UKtwtqY8wrAZCX9XNQzLRH14OrsvQ3hVko/x3ankG4OHwUvD85bxe582hLyCfElTX
PZWY/5PI7KGJcU/TqXeQZNFte5lGj471K8u06sFhBzkSZv+0HJj9DDJPFfF9LpmfAZ5m12Er9/Bl
EeldsuQotYz1HTkJP8BY0gHAZXuzutx6qFzILNH8QCA7IB1d9mXVirGToUqaz1ijyRvC9CGw6zPC
HHtPZCLjN0vJxyYR6mM/L6idsu2O03yOuOB8droHCa3JgPIZwji2SRP1T8us0rOekFmbC/1mNMI5
IJcEGdAhMw8GDcbw5N/B4Ph36cTdwQ7pZi3nQictz6U7XpYVbCIqcU5qnR+xOn5itZbE/A2BpmzJ
WxousRa/4iQw4Kj4G9b31ESQvXv9YDgNYSKv3TA0ZHO2AX2pVuBNTZKNS23kZEe1cjPVbiBoy5C/
oni614HavriTke2N31pi1nurS7WHerQJG+pq402NnXebOejoNDXQtLbMoWmxF0WRpL+4fvTf3cgz
ioEsnoyY1azorovPzRXEwopA/zbMqlH+FQuq2dPkY6UKs2ctpVe3cpJRYbjR5DqeJEM8G2nU1GCj
h0bTVmynKZ2w2HkNjJ79kqqFuw4dHivYzD9AJFn0Os3FTrViS8msoZLJgoFo5+kl61YaLr5Vb+bu
bwAn0H9ZIUSm/pAY/fAD/fQEJGhikdpLuswy7o5pKfML/EDeUsaPcI6LtwKC5MpJc/8UzXeTxt8R
3Yt82J8IYpha7UWbbnnZT8+LZZs7oaG96nbq39PMR+GYkzpfod95jcb4ks6VIL+Q9jGK1PgR6WOz
GnR25LSu0T44T7Sg7Vwfv1/M9W9jKZwdO7tqG4Lz22h5Xl6Vqk73fWT52Dsy0K6qmuzxypfXFHX6
pnHd6HHKKZyGcqI+TfbLxSnLJ6VzQB8pZv9SEmew/G1J4VxAUpHKLVnP1iR1vbVVruymnjxJxWr4
c5OfSG21bTJSdrVVlYW7lSfag5guaLCideXSz7G1rLhWrZNfl1tBMNHCcZE4xm0HX0CTqD+hpO5j
5juYPe5wQk9HTgNAw1NV5ppXBUiSVZeEsXY+V7tlWa7iDsNRHT8RX1md/h0cLAXfd0VFMomSgT9a
Hi0lNGs2Gca2z0Rf7MoYNK6a4ZHJex9MQRFpWwdg72mZFYJC6Y9VUxPbwUShVm2pAfUSD/0QZHvT
N81TJXr6PgWVz8bAY2vP50RZ41NRCXGx/afFVt/mtVgPjuih6wzilCjHkZXYXjOtfCfNxHmT9kTP
uQl/OcZGqVTfoyZb7ESd6y+l1oGT6nnmcumktIHXoYK02lIpW04GpZOi+3uwnNQ/mXW2MegaKO3a
btD4NWUwomoIygrLi6Rcb7YusO2MwtqrW7RK/FxqanYwJyPH/RTF1043twC/iR4VcXOvVCO6tv/n
FGk5B7vkiuis4mpMvX+PlcS/6wBp98YAlHY5txz44J+1ibWXkhPuFM2bp2Q+AADtDir5OTww6jfT
n9RT5aqXNNf7C+ws7Vw7155G7IXNwfB9ekzQjEuJ1jCmvjNahV9vArUcdtiQmesLEn0w8ph4Kvu8
308qCEYMJdUTnbtHx6GxJBxKO8U8PtYuFey+NMg5buyvNKzSN7pQYCKLKLsp+my/sP2I4mD0NaFT
2Ru2Ft1hY+CqElEBK/tZTTAgDW4CitHNnn2FYGMsCjECNT2/a7PSUfTGpSnz/Te9obQbJN+KDmgl
S12S+eyCTleil6vBpBEUzlpZdTassjmsYaXz65OsZexGsz7Je8bEMeW/ptY9CUykVLOn6kj3Jnq3
O0qjxIo8Mx73iMjUPw0Qq3f+HdZiQtSMvZWGsTeE+iOvYO1VKzOZkSykhn6TfwHP54roGV9PlqXf
uxZhxHKPxU+2m1LrY4HBZGhXbjquml3UGFDyZnrDcg5YXHfK6+hRBD/UOsgew1B2T9Bse08dJme7
3J1A/iMTCu/sBlzIJG8loOodDewOQb8e/EhS4260tnyEoFs9xKaer1LbaU/4LUgRquDoGCAz4T2C
wVgO49jlnms4cHEbCtDLFtCHB4IJTXHogpBoQnV23iy7OqUmbRjsN3PwD8EAZXNcHqCCBB0mLPAW
JP50W27FVanehhBMfVEF78TfWnub3dWxqLAXFWFqXJw6+kJO/twsqe6JFXpTK/jJ+RnbFPgInlPk
3ZXsd9JuZks4kwCA8rJS6k1RPlqtUG9NFLM7VZvzcm8wBVo3GdhrvesFkDcs5JXe5TcN0zjuGfzf
IG7rvTMS5YyWionc9OFMJ20NZrxeZ71m30wjdG5Dbe8MkkAvy6nlAIcErXgJRYdweYJBq+mF6jIW
pBAoZTiRMBF0vbMf4qq/2E6dEYyl9hTJE2bqJItfZe7OpQnydFjSPtRF09yNjEZBngkXQ/NIzH3Q
hNfCyPyNqZbmHeAd+PbKV150g4qqcHvtZ86ePx4t+6vXyGkeYOkISPyPZow2vMySPwEhbeFY9D/7
TiMKzcrli5WyMvSbjonNMXtsCto+YPsLJLnMd0PbGayQ+3wHYfvvrWk+F86PgnY3Lv/v84piDV1d
7LGb6G+inh6puOV3KKj0E0us/kFiRGzwywnn+RQRPy6mpyKTf2+F/51bHv33vMJqzGNh4dxcnjLN
L/B9a+ziR6MDh52Hfxq7Y/JWNZUUhJoqe1kXyWOv+wwVxCdsZW58kDRhnhYgDF0D80z78KkXJe1w
NEueTFloF3h99suQU+oISqXv6Ci6rPIJT9hU1PXFNSmBgtbRX5a79ny3ncEFyB1YsibR4HU+vomQ
Hcy7AmDfi8k8PfbMmO+B+VRLxzxUs1FPYRFBgmtXECg2BKqEJw8KeVxITMthoJpdU9orgJEf8yn6
s9QSsQgDyG7QOlKXTKxxtgGZ6QaQwPa7pAfjzyBcCfAchKKfEGhc5K6x/pQNDYxyJ9MvSiYlIJje
RsrmyGta9Dh+Za8+lxUcT7Vw/I8aaa7vh0+0bIqXFoT/qoxM/4kBgnVnQbNUOol5atQCeRbj4lM4
hBo+0LZ7Jev8NX1QMjP4obR5cZxAWXnL3b7ir+7qVlyJ0c6fNNO8UL8OtwN02n07xtO2E924K5O6
+iFgUDOnjy/9aOXn2qUqH2Ru+QM6oLuKLTnREHKFV6khJlfiU8+DPUzbSRAGbrSddZ4olnYrQ8Wj
oAYgDVsoP+Z8qACGgRxMsAiUjX1JS0VuZaqVEAnTsnkIkoGuoFkcKmkxsDFSI0cv1YJVP46N74Jm
bVurQKOoDGoULcdclCbZCpYvUNjtUp42idDaSzehBx6m464XdBT+VvYMqE+DTpcPJCEj7lzu6yfd
33TNiLJ6rbUNeRZ9W51gvVQn/gyXVLv5Zk2awU5rFK3C+a5F+BioILMjas5odl7yXqq75dRy+FdZ
1vSQ8Le0DVYl6+1qFemJeop7Gzu436qn7lN3Y3mieNRVq+XM8oTlgLJ4XGlTQptwyoyzToONBqMe
CSbiFkhYmpGSbmWzVTqbb7qOo5+X+33AviJDzT05khBc1QUTi07e6/pUuzDKOSuK9OYmSPRoNn0Y
AHrs+ilpXv3Ql+E6iEV+4953EcsMq+VeMmTNfXSydtsXkeEpY0fhBULbdyUePEC2rWNiYZt5WwQ7
9u+jterAt5ofXZ5ca/QYSDfsdu7MacJvBa6zLR+y+dWXU41Skp8WE0I/P2Ghb8zPirUBZW093QuC
Va6hoCvWBzL8kfhV6tF6JaY1d+V7NngwTZrbkGi/0kAzUQeDwaShqtIab5MDa9/cG7VRfTWqDkea
2wt+QfOjFL5XNoYCDKH9Mc6V6N2fLPZkivMMtq94UCnpADmez1v8IxR9FK6DzfeHpDRFulnuL/9h
ZxQ20n7qCJWKnT8Gd/z3icv9Ro02oP7IZyxV67wczMD/e+vfuVoPPRXiEuGCQYCswEDfUxssHAX2
puZnJbOtCMb1EA0a9Rgisvs5XKWgf6XaWoibmuKnm+9UQT05JyMOJ/ArbNKdE4lyo0h3WuXTYahZ
fgckdci2R6LRsFkW1sytAxJF/Zc0zN+sL+l+trBf/PpUGPE2a6YdoqRmM9XiJhVJflONDcodGmdt
OdVVlvo9LZ2YtMz8rEuSbvO4eoNjh/TM388FdSQ2bPHQOLmK/sDUj+OU1TuDsEjLD6xVzVnVNJpK
lfYiYVmvlFLSRISMXiDfdX2f5nV4dwyGG7hOdKiw0KiIcEnyRLmZfOCUeaSRvNV80gh5SdyA8Vz/
QPmO5nZw+3Om4YvMnPzRdJG6BJF5MdEU8nXRn4mKlv1WTKyRRR0mpEqfOS8q+C5+bc5TmA3nMKZq
4fdQrxv0wRFDzaqu3B9+UR+iVrzMY8lO9V0va4s3a4Dl1CX53eTyM3Vy/pJfTR7chkD+mr/SWNdZ
RRaYw1VURXQAg9V7a/F77i1qGeNkX+NewfshtfPouDRZMcAmWPbc2H+dOvGc5u4DPTZsI8nAAtEK
f2lV9854RviGMtzxRhe7TBeepH9dGdqXHlqfSvFeBOO4yiqJR5EkTT/Gb9WsKe999oX8rJT0XNZs
LN0JR4TTtlveaWsFlFOU5NB0MRdTGhBqifwIBjEsfhOMr06L20DeSKjErGveaE1tHfs0Xs+WZ59+
eEpmn5r0CJ7rZptZ6WMx6U9+bl2pmcVri9pVVWH8aofouaq1t8gdyA43xmNnI6Nul+SgzLppubKq
gjTb6iAJ4x4wcK8+OPHw4Lr6Q1o0qKr6ioil9DTiLkCsg9fCeaUD54ztBxFLX6VhmghxcJrj+hK2
apOvTvsU84IM9F+OgheSvOBKHxXcyYmFDq90VppfjywC2301FA+UjD7MEFUl6kqmOQHMfEg/Aw3c
UdUGN+pjEtUNwXtx916azpvmKlTYzPREKxnYrhMfRNnCvq2wwWTQwBO2bMOsRyt9AmOkDDwCVFdF
iYbaKXdBZQWeHTBRTqo4FSrRx2m1McZ05w4ZHBGipyUht7sQof2qM4s7641z5FPnq1tiIexkalak
f17wRAa0nCUyLo+laDtrVzqNkmZ5a0X67JoROR4NdAlKbGuzMJxTMPWQjCzcnVaCq0fwrYFVx5EI
9c/kWi8q5HxD8FWaWx/ZtMfsUVIhI5+loScC0+vIb7lk8GDT0lSPqhNV2zIpWN+7uHXdbt1nmLZR
xmB7T2PQB+QsQN84819j+Jk7gAmCzLINkOjX5MVlwT2u7d9p1BDpPrkXMfDKOSW1fPp00bChsMCR
HEJDaCiob4GnI+SrN3rClnLEyahhYR7EfjQxmw0VtOIRqXuVPfhloK8LuwHuX385NFxnzEOPnjHv
inw9CeVLsZT3HBFKEaCJsurjSLEMpL4crFMB9B1cSkqoAVHqCI+sVZ0bP8yE0TDVxl+B4+sYE1Vz
hceg2oiQrbltkFHuqwp/3MSES9xWRO2K1S+FySnpdnoMIN+wWgbVsXmq0vaNxdMXxsNHO/Q/WfnO
yS/M+BjjjQEeclUScGH9wh/1mLTxi4Kbq+7+UL5kj6WYAqkJxhLiTPUCqY2moFgKAqy/ROdsQr2Y
2x3NT0nk9bYv+VLUCtJ3JPgDwwmXYvLLyJqP0YUQgqnalCSIwuz6iRmXa6FLUYsY4gDUc1fUn6ad
iXWeRXffCLck8a1tC0VnEjrjVgNwrRtte6Z19SFtMLVOeMqrMd0SYobAKyfHLvkMypbutdW86Yku
KRHoX4AhzHWOIZdYjS2R4/tgmsSly4YnwqkwEkOF6fW9mzTZavQtfRPbMYwg0AKqXTNjYz2Fd6eQ
TTzkq8gPT26CDBB+hW7Ba8zNL2UY3+b8Ei8VPMMBblc1obOaOv8hy+VhkixWA9rpHXoOpZ8ImmrX
ieGlBFI4P6QOVYVm3wNLzqNum6gMITaQ7B49C5/XLFwBbDT11ypoAifWPoVAlBXO2RVzubyKhxef
/KRjH9Afz2NcHAEKT3BerUuikPM/XJ3HcuPAlkS/CBEwBVNb0BtRlDcbhFrqhveugK+fA/bM6xez
QVAUKdEAZe7NPGkZaCeGJfFldr9tRyGqaboXgoU3XtORxiM6wgX7595ZtSmdRGVVL3UxhVijkp3h
dsTNeVInBib+9hxpb7TIhwxDPm0g925v/ngtet0ljgCLslpN8Jp85u9XzevuG8P7Ey75N32RQ3ay
rQFii2VgEh2uQzb+GSmUe4JhM8ryd5Yar5w9/da0mocJvZ8x6zoe9f63SRVzVRkjbru0Wnl6hhQz
Q8lHt+mIoP5ujINLgfYya1CaGuVRcwY4b820xhT+28y0dj2WZGJV2jZivZEVmK8Ca8kK7O37MdzE
CkhRXRMRXLefgq48sQXGK+RBMje4MHzV9b90wtwYj6ZzMyb3YY9h2PUqMnGQB8TbXgJURKvVkCtG
BlZeUPTPnEdXi/pL0QfFZqIC64N1w4uMZRYClEIP7yECtkF3se5BrYPsA4RICFN3zoqLSczCJknV
TNmufx4QRBwQa42z4DXI4q5qc5zgpNOtIoD2K0Lq3zg9YYxae9M03VVXUVpKYv0t7Um3Ro5JG7Ya
2TfoE/68aEZeDSaiA7tPzEjkd26gUM633nOdOuvRNqOLm9Xf0YJkLjSJ9q2dyeleAM3LgWbOvEOQ
0fkJEPwLNCWPNe9FV8X32KrmOSQLSyR6AuRm33UULZJc+wZ0lYdlT/FthihUMpnHtcUeV5dso7oo
YeeQbo25+iEGpCIck7jvOSmR1kAUaEviD6oypofMhzfESGLBbzlR/yWVoFPTODQpyXMex4tZc4aS
kcaAW8kToiMwGAyqacY6sJXJsQ2sa+4yHntVtk8RescWYVyVne0cOyJGGvUxqsKO3BsKCl5eplus
v+SzldmvjJHbtMEnFc64t4Wr7/Rm/tVG9W9vwgBisiv2K2ksjCTcn2lkUniPuhrxXsbpDFSLUMDp
FDI5R934xXYO4zc5Jkyh9ovwOmdTmRkCWerrY6g914mXUQ2vWQP0PxkSB/IbiCKPgK7Z7YdqtZ8G
0XhYWcVKeBDF3CS+Hw7k3zB7K499TUc9eRzUWxJ7TADSJAtjiK9da/2Bppa5w0cql6pgO29lGpvo
BBtmeXI2+Hwd6u0MEAISjivNfcHOJphyZ9t6LNQzfZtX8VNYazsvhERRKtVAQHNXsY53cBiK+Tgh
BkdVBIix1MXKqOmCwNyPZs51gHW8Y5TtKznM9BBn7xu0l7eZNZIT+hIRbaUH3qZV0acWj4v6eq2C
2Xe1cbjkyXyZqqrdaBoCBBYbFZEa24rETx+I85fH84ZZ6cfMLa+qwrVc1A+kFf7orNC62f2yK+PH
Efp9hRcJS/S2UqyC7YltdUOmaAHizAnIxiZtKoLTfaSRs48oX5CmRMArnophk0eDt5eB9+qOs7Zi
uXYlSTFZzU71E00UuE3ZwCahzhFtPa8/yh5skpEHXzYJQP6o/SH2PNjobXcPuLtcjAusSIOkXJHU
NLwIbKhjMr0VlE0AKcM47uuvKoqGdTDcicgutqrzLbQfO0NDmGwriuFpiFpH5+S2TDoHJoV+X9TU
6EzS5DUnuBdtQ0OBS8vXlianQ8gD3nagdeWDrDqCvdL8bEQhU7A3vMFL2E6hA3MpBWzV2JkHDgE9
Z6FeR8K1Fs7HTBnBQAzpGLnviOSNGKOzLYS1EVlD5tNUK9wTGH0N/nfZsuIlE8UZKzifFbhzXS7h
P8GqZ7u4InTqNd4UHfUInBEhOo+THfEvq56WRC8yjGwuAOXBoEbqNvg87FaXG1Mwz8E1wqPrzHg0
Y+AVaYujYjjYJQrl0maQZYjEDwAJqrNM2kD4xIeBbRl47sXFg5zWnYB81EV8LnWrWbXWsK0S54TB
NT/mJe9Yi1sC5piXwnKmTsRwvfHCF7qJoGVTXKVeWe1VZPtRKNoTsjS2e6RNsOEtNnqduOyhoRnr
fb0NKmGB+dHvkzm+m13T3RduPvrU6bZNj6GbWiZyxIGd8MCy39Xr6mDiZ/M7m2Id2oTziFSdKved
M5bI5FtGsVzG64lx7YG5GoUu7JHAYq0athQP6fuO/lBjCnapWR+8iTPZ7tCOywhmG8pQd9VcBx0i
Ibvdkr4kmz1Ovf6BEQd5Snv0GhPBrcnqKu/2cCzANPfBJwBAZdq/DCpEK71TzZUQ0HDnOHDlndL8
YIMCzD3Dz1vWwRaVEGFqPaklVld8tfqsNlPKwr/PqRxa4mBmtsSIBkuqlXSgsqS+Krv6ESMAqYrg
wUjhflli4jU0X5lD2hMoWE4Ljaq5InXT7zQThxMgBm1ZnxVjl611uIyG53wJBrDtEIpTqrKVYTfp
TtecCyE39dFCyEt6JPgGi6CUKR0YWIELpa6+j9Hzss52/KR39RW0kJ2RYxwYjfA9pJGz7nKP2qye
v4GIfnYHcbF7NkNwaKjz2juHaqMvU5DCmSxxjunGW5YpvBE2AjyZEPZRLqsi6FWEJKAltkgf8RDG
a0jRmdJf6S0+1bFXbOCz4DCYUS+35OAF4Z9kcu8CiK5RJy02KILCEes6w7YqzGkG+m1Ie/Hc3mlW
/sdTCQbhnEUuNYd3lOj3qLKaDctUEn1cxkyuSAwNaYQxKYwYh/eBzglTDuI33I3D1NBCqKaOXgWX
8DDAbBlgIpVc9gTQWKZv66Tx6oqmG4Vn2jYmgDI7e7BxU7TKRkDoej8ZcYMqdO/bSoBy8w5lKPFa
VSgMlYtdar4vhPfoFtkZr1oBgBnNEXgIJb1XRnvh0JlK2p52pMVZaQh5FyDNCNJLL803b9QdGqbx
mRbiIZ1qDI0t6Y3S/PYC9zt2oVgS80tSHFxIr0ZGX1zkgLuGwgwXE4J1bBxw90W/KoLgl4smDSAd
nOnR+F0t/y7E1e13cfaR6pAd9ZYhtKd9z9rB+PLcCS928Mc2Bsn5NB4Sh33p0IFzZBv/lcXd09hM
uxZFHE1VFunsNXaidV7b3GAN0QuuCfCAEseyZ/Xa3hROiWscj6DnflZunq4aOR1cV0G0z7EkSxEj
fFHveUSVyc1Luqwd/OyiMu+8LKY50pK4lgZ/Qi3fT0Q5Pd4OCf2EXYjicHX7sWWnhVfHQ8g7SYKH
A2OXe6CEohRTHVgQcqPywTjOvMZjPYGeSewJzSsjKeb5hbOj4Atk0ZFs5ftaz7tDN0T3ZZTLPRS7
52oRl6baN1p3tkrMEdTI6UgEyZ6I0nnVdUqyCbRGNAWksOlY00HEzWtp6W+VW2mXYmLCjfXwrE+Y
9zQdY7qE+jVMdrppDTxZoaTFb4TNGZ+y7kPy7Q+D7X441Rkkzbso5mDtEa6sqCod6KQ8Z3H+rShI
DZ16MnSr2sMxbljpj5E/FvGTpAq7kTCp5rHaQSlhLlMsRigwf+Qif8qs+mS3Jp54cNt9RFegdPN7
ze0u3ji/D663c7LkIiQAmKTBO2l5mAnTApkM61/Gqfo9zsorIK61yF4NNI53M9Z3S7Mif0Jhycwj
kWQ1x6wFJhvTu8gUaDDXheTiDW67NiLsCgNeo57MoQY64+wRGtn0+RH5wcXTSDbPSXInUmtVt5hV
gmIBTVGrM11YOdmbQxM9CTB+RKa6r8vyszLTL62xTxryKGKoFRB/XgmC2bAKd/TKAgi+wlrro4tM
JBlWljsUq6703moTc6NpgfktEYXCXqQWlz/lSPVPrnLBaHB6wz1w65PbzN12eVO9m9tbk4JZYOQP
uZkENOyTXw1hE4jUswYy6Ri/qwLUjWGwlgW/KPDqW1jdCLm/I56C5s54Bnr9ESSdYLQkIAIpXdai
TLKLmA549Bla5oYh4Jjk+QKqK6N1qMFE7E3GJBOTSFcR7MxGHd+hDlR8qCg4SjF8DtiQ06pFOWY4
X30QfrE5forb/i4t+0s7FqvSanAaFiCmZ2N4I4LrsycAwa8KaghjEx5MO3wawvaQiOl7JoJnXY/m
JWQyZSgdzJULk4zsjsELny3wkEQkP+c2s4m2uB9H6zFJ7wkQiPwmYIucyv5MtN6FCwkH66mN7U0c
FLT7rV8o7iFbUDvbDLTg0pTSkGF+cdaDAZXDsa2zA3IntQK6fpniXej24ZZqebWOPRydbWf+1HG0
ha14pA1BZTT7bkrysYfaMjYQyX5PCQUJvWFHEPJF93lj+yJ3Woxu4oRc/Ekm9hpfCjUTMTyMdfML
DeUROanuD0Up9yZ1vyJo7wwdJ/niZfWQ6aPYZhiuR/lKa2Abju13W7FSj5v6zPlDTT48aw19VUJa
P6I5yHDLSd/jTG36i2EOB2+OcfAlfNqNMSIWxoCqjzFwXmbmobN/6dX0XntqP1oZsvXmLZ+OGaBP
qskTmuzwLmBkcSLnybbN104H5Nq3r6ETfFU/02Q9qcBZs5w6iwD8I9cIV68F/9UdznMUX6dEkDut
dc+1l0OsbrEO1NM71FUoYvg6oShQ0w27BzEb554Pqxab+ncQhQ+g3a59yXhQLNtDQdPCY8pRDbNT
AMGBDtg6qlAqLraZ0BbPRLvyMXTevLGXEyTBKKlq4z1hw712e+MB6IvrT3ED0rzW+CCsV4jjn+Kj
aZxtrCLUsSzffLMcPuwapFqKI9Q4dQHzj6R8u/Di2KRiZy/C/jkejTeVvvXRD9SLB9tMA/+aNGLX
hgqao1Qv4JEPxUxdGBuR3yIuEdXErpPxAAFswqZQ615tnVksiqdfEZqyrU3/dGNM43me4JJONpYA
6m4IA1kdNeKrshryV9xqNeNO5fpWpz61XyvckSg479hzDn7fFJdAa/8gatomU/rlmKACZP/pXdtI
7jtL3esU/GtP46oN2XtPngY3pwS3MvVfwxT/UM204RpWP7PMOWfwreE02YfW9KkYaHczn7HJnljN
P/SIXfYRFCILq94P1rL/bmnfpjmUxSLIzlH8k5LttNY0SM8iaGjmCNBEDsXMggKvWZAOMxFj6ld6
DtZzSyme06YjFy+zWIBmbrwJSslHZ43ldipG8Ez1t1GxUo0YZ6JJ7rNx/hVpA84lO962IbvAvLjU
VMxRTn6ryjsaBaJXKgOwrUFTlny7lJAgSE7sljGWxS/UFi6tu4OTm8oR4b4HVa2dTCpN1AWkR+1E
RyKHb69/txOYgkATmzZlJlySJ00IyLA+NsQvanM/HYKht5gxsGrLlt5hr73pefSTMyqspCXf3ZLw
Pb0F8Fhi7g2HWK7wBq6gK1VUGvdLQKQxYHSnXuayBQuznbGpaxPzZoPduP4OF6lpQR0Pvxfq7pIR
OSpMjB3JkYD798wEDEBtQCyMmbFiFAwrhHaHJKIoiQcvxz4wxaz0WD/XVWRtIDEynLOU60x55IvF
onDXLnFhTb+zo5jCrHUs7GIda57GWXAbW5ITU4IigC/nJTqa5bvyEbTzez8kAUAJGiGj/SB1fSBi
dHjU+7LY9rl8CcT4gmwUP0kxIiWKTpZp38fkBJKc2WxYunR+aoszsTZ3hhuscYnibJ9Zugcoa3Z5
/Fhr+rNlVRF6e/kRDixSoDvczUl+F1NB9N3YfmhT88kj57tti1WOZ39LZAu+O2ILykgKsJDzJ0lb
pJk2nKzdN1XtD4wOD2NEpdHI8bpNmvMtyx8kZ+8FBTi2wtwXaFvRzsuKFdiJXhIe1GBklJF9LDo+
Lpm/NCXakSST9xY2aS2vDuxz3nVJUGvJEmk12A3b8mzcWzaFf6knO2oHCErtbu3ZJrDPlGYKUk2D
FeEqRqK0TkzjESCuXJkQ5seuODgJGA1JMFVR6F8QreA8u4tSnCHKySiYBsb8EBM5tGKpC0HGA1lo
N7/pRMDlSK0/fRzhwgL1EsFz6hp6wpU2yY2DBYH1FVCAyUUeiWYsQQVF5ufUPXFBQSCJrF8iaj9M
9oKnGuRHMSO28bQtvjMGLnR0Ws0gLDCz0njCbqA9ucSfoPPYWu2pjLv3MqHDHKpg1aX2m133d40K
mYRwqvmRyu/sUVx6A5FyUNWAUVx2aUHdvujqmDjqk87Xbmhpx1Eyz3AQyin+k4mYwlZUjQSZ5Bca
UudQjc8jFBMWBgtdKYF/p5tfDUUMrcP3G7tQEvG6r+oC77hITnSyYr9hKex1Bb2HKniphUsWDqhR
o6G72ggNkP5QfepWeaS4Rhx1wjBSf4BChzs+hNeFRDvjwaPVN60TBW8DB540j0He/tZyl9gV+y4Y
E96zt9LtEFZpTv8jiKi+FhV7zhpPTATk0LGUn5TpoVf2Fy00r5F3sVFnKyeta8AXQ71yo/CX6RUv
bG6YezVswGTFIpgbV24u7xPwTDtvHH+5VNCdMLmGSlUHt7/SS5lX89LSsjEbUjIYN6YaXwIbnqxT
LsutrD01G4pav10oheyyiepyMgZE+jMMPDPNSsCVZs3p49RvYZQQs2WLh5GSC4b3L9NTayn7VeYN
6jLbRefrpvp2QhKBpcNmOXCKV5ZlrynLGEeyI5DYfxF/OyMOShTRgVvc5Z6zrRGQoaZAlBG5M5WX
4hcl8UtmvWCbCVceXXqfPd6fQTRnM893XV+CnzU7dx3VSDtTFApz0t/bWrkrk/jsJPhYi4mvu0vv
qD/9VMxBPmV9vBFvxTx4hz6HuKjrOVKSkMhAys8NpahVqWv7KqHw2XoMHBEtcAnUY4SaRc3LOQ0Z
koSx/2RKJk++I0WY6XQekf60onmm3m7vbbtFwpf25+AnmEfvIaec6XTP7K0d7IaPZBIt0EUYMDlz
YPE0JmOOMRB782DSUSsMatjg9mauwzGGxWSBawFNIEPCYosUjv/QvgkNXVGGoZ/SbBafuax6jHJr
wUnjtcOdm9dbpiBiXzsMRJSQREvbqAyH0xyh5fQsRZVbl49tpB8Su8/2jexfTJPkYnI1OSGc7Dd6
/GePBG7f6UPYIwmzRBeioMk8zomOAszwBrKa5YDDZRpBfsdXRjQHehFQT4dm6nZsNxFXqU3DApOF
bPRGPJbj6w6LX4Hms4MbSJZrOrC7cgChRsnHIKMCCUERLh34T6/HXUMV3pLd1eFLn7PqjZ0vgT3z
cBwT73c46aPfEYKRQ97xs7J8muTZaCeHgBOEzJ7M9gNegnjiY1SuF38mg6Z8Rql+ldYsK7ux2FJm
KwNyNdRexEtQcU+tIrwMvXtmrGLgTAdCQ7STMWWvSZVSGKneWJn1h0wf3/UR9RiOcjc9NRVFPzvo
Kezh1g0AGTZZD18bzFocx1sXkqRvjOmSQsOaI/Yowc0F+x+/q7WDLeXOnEd7k4ULlrWvHvogPzeF
TmIXVSx4MuyIkToMXcobIY+UZm1LKG/n/i49MpSqwkk2Ud8/dF7LH2ObhbYnM6x+Xc3ohG2K+zty
0p5ABUOTiTVkEsiOcr18nJEtrgaRP+tDfBhDizooOJV6/i1qEKdJ9tLl6Xcfmx+dx8XmZdpL1FKW
nTv1KUL7U5qAW5PRgXYwoRxry9G37Gz/LRoN0LbWrLPKhExO+l4+Ue+k+s72mhU9WzJpzO1WZ3vK
Pv6DKtE+1cdXykS+W3HdhNlzPDef05fejBTZtHXi7PTSNei5tweW+S6BXFQPQVwh8/YwKNaI2eBN
0GLeuCGGPRAh2xEESDk9oCF6M0Lzu5z653mmWlnY2Wsjk+eubXHNej57hlwlx5FpetLdy1xnH3qG
CMk2MiB7ChR5Vb1gFKAJIHZel4udTdrKTKetd2J3Z0/jScTWxsACswN6edYs7Tt0CkV2AjlmdCEZ
J0Z8k0vlEzspCuqR/fK6bwC9ewD1xwB0bNBBQjJY/EPmRTCS5Wtan9curjZN7XwVlnswZf2nzsqL
17rKb3PaTfJgsKleVXUCfy51oGjRZq2I7qlDdcCXeWVxDe+bhBxdr+5ZzsCD6qjLoFqmeMesPBJq
JloweTK36PLO5zgHdJrUFzVxLWEwo8oaw1oI3yWyYj8xqLlLMP2snAmzAk29G5jRaGeDLevw2geW
+K609Cd1xM8E0i7ucPc4lJq7t1HheXAT86HTqNEsQQEtOm6fxA368sZMTjqCbqeb1tngWKuuzd9Y
mcCxQmZIUbMHNp4R1VosL5gUJ1fhO5/lCwQO1izRDAcot4MH5CJxW+LScr1zIyKYJbtYGPWqVoQV
hFgVibs1GHsHA11L8mV5LXk1sYB01Yxrs+g3zVAQ7zZjddDAXAOOwaxIV4al/tropqvZFxC7rPFz
TsvnmFyRX5jzoj1BbFRtCGtlyCWjFJDtXDAOuuCGhM5XQuDmHbYhUuczeS4z9Wbp1qXXnY8y09du
YP5JS3qX09S7qzZc9ehh1oYzyK8ATPSybjIgHLXFSdbRCyYtTPXMD1n0rZvpyK7+HWn4j2lRXECM
85Vn05saWUO2EdOGZ4TEF1TA8oCD5Rm77kYgCkTcAHL3dayNR0doOvvyCFoju64gLEF1GUpnsKqN
FXwaLgNKXqsysK0V+aCv+gR7TtCaNzs8BKiJA7pCXcMw0qX1y9BgZDGY52o6H4P+VTTTIZxlu3Gs
+V51tA31iDxbpBwlxLVi2xIltnYSpPkxUm64Xa9zlFVbvVb9Wpduv8Xb/Z0NzEiaoO+psdOKAYzO
BuDSaHhGPrXWO/5gkOgPgjcA88eKD56kdGyymhH7oJ50rBXze6XgWoUmdXOWID9gnRge2Hcow0JM
NKx7JCOreUChoIdfdUaxX6+9X7PBZhbI3cNQs8rt7btBwd8qu3mg9EQfCCeI+JwpJQdFDKfFodwe
pybrie7Nyc2GeZJGOBFRmI1EqoEhzrd226p167AxSlvAeRT1bD0RZPywjZ8mQnXNcQGoUJteNeCG
V5XZf/eaG1wa8Vm2VNEd081Ylsy/GU26O3pX21YBU6e8G2t/en7J99zjMw1pQg+hYfkictlYVluj
QKDgATuZlu6BbA39PMWsRDPvISrktLdEwW54GquN3WWgy41xhy2t2daak3K/l+875ueNF6SfgxkS
BpIH1FgBcwoYTo9lugOxrWJz9oMA0KIXX/Ou/elqvcSwDXZ6cqdXqSCmK0GNLRFA5EIsvr0ZLXqd
qtvTogUUAc5ZZxGWor5eoX6am+gtt9B7W4MeERain9m8K6yICdXIjNF/ShOaj/KsaYnhy0F+dC4Q
s2xQfzpvohjLSaXhS9ArapXQR1dwW4CCd9Ze1aJmTyDirYHQn3PbWCZafA4J+LyiSUtKBP2Z3ZYR
lSXip0U2EeIrqbr+7ECJMmnUbyryeLbNWB+TVnxkgD0oxDd3QmQHclJftIRWjWltCfxcCpxg5WzT
cFaRkdxXHQBtk2JIiHpuN0PL8PFtMSCFW7U0YdCZ0mFqOnyp7ptwWGHrI9tGzzH31MT1h0mnhYrQ
8mCnXfBg4n1BzA6ZzCkAtMvaXhcGOkI1UV7DskcmGmNmwgdTzlV0xnNN9xtYhR+lTJWcQrMR8Gb0
wvbzkU6YS9XBrCSopkw9F4b+U5p6sDM84jOAoU3Ml3x2fckicibDC/QRCbpaQju7dQeCS9gBtBqr
t5PJKZnGSbER7VQfGwH59Ha4/ehUTbXk4j161JHhTVs0ve0lYufvTZxbDSr1EhnPgIEAmx2q1GaY
OM6hh18zsNm8t12JPLE9I5DTtklo4mZd7rodkI6zZRP2yemR/YslLuffIVoycZJbOg75y3tsr6t+
QYfigAYMeru1IEL//VguoCsLTjMzoMqPFVdo+vemvtBGp+UQ5AHdb4yX7FJBo94OWvx/t24/egs4
lRjRDojdQSuZb6oceCCLZ27eDoRBkO8hyqtY2LXpks2TMLn5FC3J9F16qbdDFxTN31u5Jwdjc7sT
k12LkHd5UGaYNS9o+syXi66JnBEWufrfgxAxm+rxbOWRhtHH/JYZgEOXV8g2w1i5FMVYIEigkYGm
N7wIZ+CryhRpU3RGRF5SbW0RPQYjTazGAUlljjPBAcsnc3vDt1ssdfgQuuRe12ywBlhC5zADCndM
sW0fUbRuHVud8uXbHcRL0yIai0KUeJOzcq2yguGfWmABQkGbhnBE6PinUeNT12OSL/59M7dv63Zo
l+8t6Ih0QHxEhM/n7TyIJyE3vSE+kxYdfnHSfouQWoTiQ3KMpwkp6zova/pz7MUt44eC6G+y6zS8
5hhdO/7KrPXtEfwUvq56oT4n/+9zEbTPSNXd3z6rv7+mv82kZUsWgXWn6MUvkN5Gt+HH3W6OqQno
ts7HluhE5/vvfQM6nb+/7m83w9opj7fDmC/s59pBWHCjCcdu56VcZMsJu5ymtjm7RLylb2bLxvPv
yfT/z6vbyRWkebCFYHdmjgzq99sp2Q0GyNsS4ouhkgTBVXQIETjsbh+pdyPw3j5s9Z9L4+/18Z8f
izZHqooIw+FrzUEFHG+3ynCmbNfQZ0QYQUm0bpvj34Mu//fW7ROjm0C7t6GDH9XdfMxYOB0nlaJj
Wg6prXVIBFmSFOhi2HEDJRzqOn7olgNthX7lQcjZCjdg3zgJogjrgnkSXFP0IKeEL9esExrZlHXj
mtKIULOLlVI6V3pI9nmMp2OXW9aql1GHmgncS3M7UN+PaEdf/j3eQKfmm13SHm5Pv/3CjDziIQrK
BLdn3X5RTXG3T2YSp43YsE62Ja+BHspr7Zq0aSkM5wV3kYSGqsYF+mq5+XB/e0QUNPIqrP4TGfgS
ofR/z8x7WOFhxWg9mdm6ouz8YGte+ODUo76hJNT9vW80VPigeQUxL3VpovXmx9uBOFx1suDP3J51
ez7Wo/Z+YpLo//Oovw/FY1RUeX+J8vjq6aVzSupeXEm2xJiALZp9ciKu0XLfhA96k9P0Xs8ii2Dj
sBJnIGw+bg/59zgnPkGA1O5vf2ic2RxzAswbNB/od9U1rmzz7z+5PQAXjiAlcWYDh0+SUZB/p9uV
t9OykPBUBJPoAiI08XoZUGuPnU2mk1flZ3ZqX4XWH+s5sM7T8lzGd/uqkQGwyjHj7m733Q5MvzZL
HAoB/+4zpiQ7L+vBKa6Dg6rVH2qR8UPlptO1qjaKuteDB3HTQX53AWdrXh1nekpSvTh1XWRdb3f1
E11Bl5SotYbU43bX7ZcJyvWDY7IZuN13O0hravmy//serWbPF7KlEibxOP8eWowtdKdK0cNfHnL7
RWKTRdU54u3ff7/dD9PITxuXEJP/vCrJ4ouSNH352yOm5cXnXddse0cDD1S59RXqcuHZwX21HBoP
Xq0geW6YMQB54WhfjdK1rzoj8qp0phrpIfeBf7KvMM7VQiqlE7bcdztISBGnJRscdMS/0yvR7Ozi
CEnD7TRSmPLTunc32gyktB5Ih0Qu/6KcJDkp1PN0hREP9C79YcVKFLb3eO3qJxHNT03Hen121RrT
31fbpdq1Xg5Fo6JtZAbRUjoPrrdf6CV5y6aLbMdGR4ujQWXpnVLD4faQv/c1walmz3/9+1OiGQ/k
XJxGU5g74tKjfaURtIHdeL4gC/DnkviZpdMVl+M5bOwvZqzXtiViK2CblagY5X1LOz292GgxfKUZ
8Vq2IzHvzWaOjedkMKVf1vRileG9VGawbwGmtgEvmFHDtxvHd1yUJK28G/EnTTjdOhX+VBJWY1y5
8botHb8mY6fNA7mNs+4nGPtDYmAYq+Og8XszbXxZZt8qJWQUV29hqt9OnemAwA9hYVH1cgbS1YPq
S0jD2lthTPQH4m2u6DuGavs4s1iv+DN3uZp/hRp5pFz7pwkNR41Jl5u3g9N5Ouu70dVWt5ti+fn2
GzsrQQtBfu7S+7lVDBu3B8gsCf73sbefKyMzgJryrOY/t4Jino5z/kM+CXFjt1/+v8f+/c3tGV7S
Eh6f64da06Cu/3v033/aQ6FGTbP8bd7Na1Z1wfb2vP/647ff/n1hM+AGt0uIK15eEoVNy28mU6wn
L/i/l3179H/92b9PTKyuWjdVjPdpeea/12v8e+9//+W/dyyjpMGyK7//3fVfb+z/f1K2Pnl7QVoY
Wm2+g3/PUdDBVpjvAGlO6qm27WQHyt2uhHooq2p41GIl9+EUuD5pBAtjVyBZheeWHKzEGB6FPlYP
A9WY5YfbPYnbqF3lReTJxxgp6VUf3GxAl9AygtxNQz+dqnK8WtOuJ6zjVTlac0FMTyBwotxHkQ0U
IRaf7Mmem4kuUDrZNENjqqYW2/CpkUiPePxaE/PweLsVFuh36T4nJ/TtDVV22W91S2sfHXZ4lLcA
z7DRMNh2Fc7wJFGRLvHeTWZgw6qIMja8Ua5mpKS727NuBy0v1mkrDl4NIdUh/u5sCroz0rWPdjqk
Z5tr2a8NjyQY26a+XaAHiwSBQoNU86EGOnH7ifSEmQYCWpOixagWAh+4j2F0b4upwOS83NLKMDmM
9IsCenuepL3UP2aEdT2B9zSIfFpwhXqPKQ8LBlPn9FkF40eU8+a9gg2+riMXrew2OCEJIQrQbNzX
vHB3uFdJq4sV4U6jdUfLNVxB13E/PIs+MX3g/CJSR3vQCvk+0ln4qCvvkpvZa+AF06dIkAHR3niS
bAtOmW1WVBoreUH/gFGp1F4p6boP9TzV9zwZn0pGEYf9AGU2e343wxwbUFBbby4j0KSJ+FFqBYnY
Rb9AbQ3QDt7it9Zoxt6VGVF3BMjUlE+6FHhlf7Jv50AW07rnNKSYiOX93mZVuq8o6wH1iba3VwkR
ZzWbJtE4/bzXlEYdn5IXatkWS0ehB88VqIKlSTfehQSTHp1JD1ciN35Su5iu1HzV30OdUpkjMn03
qvYPNKzGQq+u3L2rU4IpCM0O5qkHXI77wtWmXa0r+vium/wPXWeyHDeyZNEvgllgBrbMeSaTo7SB
iZSEITDPwNf3CbD6Vb9Fb9ISSZaKTCIjPNzvPRd8b9PiT0AIpKG394mWuv77oKnLemgesyJddQpj
1gIswY0SM1pQl3UrLO4of3wEgklToXxNs9D6i9vpFSZF88EQFH57XrbbICYRoXB2UBrcZhWNHiZy
wmjPBvb9h3ZiTEtwD7Z7nZPYKXDM4NT2XfD9TFqfST5o50hOpbmukLERcaSXd1uh6JB5v9aB5j9V
zFj4CCHp0zoHsmc16tgcEmrLIPBsqDUIavvEy45GFgwXGhANXrpgi2agPaAUKt95w+BeE6RoWOyb
pbRgriH/HrS0emrM8subZPQOVXFcI4tObl2A0M4uGYOZ5fgVo3EgkgDASuQYW2soK5rnAFeHiE6i
0TAfsHTMMHFDH2SSnX8bTM5ZcqZsE+pyeQ3sydEvK6IyFI8kZt+wmvbH4AO4TynwtpKKijUliuia
1QQlYUIbCB56/D8PaX0LvdI7WT69yWy0INqqZaSK+YTls3hMnaS89FV4J0KAYEjBmOs0mUDFTdJg
bwQju0eGxPG2h+r0psXFk4wRI0N7DEANdR+6pTvvnVXm67IyzFvd2oQPhBK2gwGItgy6c52MnIIZ
AW2JdSY22ozsZy8qwguOHTw30yH3ox9mkCpLTzoxzKmscXmtE+ZFb2FMbKk5vadQQ2xsY0Ae8Tac
fZO+lWV7xjH0iAVPFeImCv4wd/GurUWJAiIpohJy3Rb+GM16S2vt58Cu642HFH/L2c49l1H8hda7
OGLCA82iRXygQSP+8sYAOSatjyezRnHLoT78KQaADkVg0qh0slNUsisKR/wiwRfnlxa1T731XM4e
t62VSsQmbjNwuuOvhmUE06/uHBJTtmpRpK5t+1ddBhOFv/c1ka5BpKneIa7h0+sUJMqzZcnD8ome
eqPeYz7rH0bF1TQyeAUZPNqCWf16ilUBJ/r6yVM4gSLraZP2AXokdYnzw75yKrj5aeBeYi0sX1mm
2WN6ilg3FAdA0Pycuf3czK71bAbVX4KKckvq50ZxDWwbVrZe9vmlUpeuuoxEPK4wWBBLVDjxFUwS
pq5YZl92vpPtVH9OCo0aoberdMf/gfr7upBrIVWvNCCxzxpvPi0qwZLW5cVf9CtK/IcQ/yG2E3oI
WNbOgd/F26hv9Gd/liZxwWG3CpqR8DGFDCxHM6ZR7xfcplzGaA5Pgiw2MOZ8vDV9pYt65dm2IkYK
N94FYvxteg7Gy7phzms5KgWWXRsiR0qk/GDJi/ODLa2qN4IfYaW7dXEFMjFu3RjBMfz6ceif4xak
Syl8YOBcRQ3jTy3E/zxwG8W1fP5e3xNg7AcYayEgT6f9UdnlxbUkFHrJ/DfPe35r7vwVn0e0tssK
nC2P/kD0xEBn9Hs1xLSBWjs1n+aJ+YdJqNqmwer4FJruucKi+kZOGdaqDEfucomzR3tAXQkVK+GT
uyyDlQWkM/WNQxIX3pVE3WwfTVGGt6I/40UTP8Bl+PxfLOc2pzazALOxJWrK2X7J8Twws1btXuV+
cIx/nmnhNK4w/4FgVQgpD2bSvnYYTyRTyZB+eZG0qvdYRDtJut5gN91WFxFV7zjqqyjEYh3lbr5p
zC57yZEJQwd2fg8euUB6WOobFBXtY4leCSWK8bpcicpnhrzVRl28DlmdnR2bjmShMC6tho9nMHA/
D0gBb7MzrdB8TR9tjVITkXR5iC0RPSfCJYB1SrbJKHZW3yADX3ZUjSNrX9CfWF6zmhKw4DDVT72M
/G09kQmigSkcquxL752XwhrSo0U0xTYXGGmq2oFg6Tjm4/IAOYYoEZpNqKZ4LRoxMnhkNS9FmbBM
d2/oUb2akg6nvE4uXtSnRGZgzN6M6kcenAKJYUohhb9RfzRDTPfcM85vZwJF2YdfrXxNO8AEhe5F
n51JBKo+x8XdmEf7CPEFb+CyYwbMHUh08+sn6KX+dvnNlktdwBBtXR9EKaJSwRny2YzMd9vC3ZPD
Xt5pQGqfXN2j4YReeRXzUXkhC7htB+c5ru3+hf/pb6Otg/OgEbUcy9jr74OMyUQJveZS+rjQ8lJz
X3yDqIc2zqsbYbZoet3unuf+cDM4lb/qVnPv7Wm8LX/gNhjuhT7XpyqtHkHWxo9dKCl1ejf9CiI6
o1au/zCcCH+bH+enUPAdtQaAlrBxkE8dgwSN1YxsvL47hWaqf7YuZ/dI83okHU7+EZRw5EevkHut
bvKPhl3ftagMpJ+JJzfV75YZZB9sIv4uq9Kt6aAKi5E4EmjXbAqLZTbOy9NsF9tBCwheLPqv3kEX
1PZwrvJ8ICWtCq2rwP5ITwYfYlw190nkP32fBh9iBmiQQSGvMIzfaH3oL4AroxfQS5q6cPBe3SAa
wQdOT6gN2+e+yrsbGp8EHcLjUNfpnyp9CjAd/TH4Zyi3De8ViunasQZlWYrL9zAWhItkPhMnddlQ
BYCPaJl5Vdhg7bYCFVb58uy4M7GHKT7P72UntnyH2Q2s/FInn7tMOIssl8vDws8n/xLzpVc7oD7B
Qrf16F600veOM1ViiFgdloV6jWxQdhc22ktfG3iVpNSgJtXkR+JBX3sTJNwHTXuGy+Le8L9yZXbT
a2q56cmltfDY4fw46vr8SSsTL01Zw6dWW92y3zEMzCAJljhQ2PjKOmlOZhW+CpF352xQCl21NRn/
ffnvV7XoQo3ztx+T8d7MXn3QZyY8JZo6uunQ9Zbb0B0Fg/5EJ9w3jt2zo80kmcXG1SgZWxXLlt5E
JVulMxUb06IHltVT8hYkpEPD/EhaF0moaCL6cEggejspruZcGtSvnUFNSt/7QRZgnb7RdaJAcl97
oqdzwDqlM2j7kP3Ur1HaioOpLvvQ3pPdPd9zeSNeyL3lNqcQzofTRzbIR7a+ktnsaD9bhvk+IkbD
wRf+QaFfIQgFS9bEdYEkGepJvVDLWgmHomFW2E9u+SMWEr6J2b/btuEds4iheTbm1WZ0257it9Au
tM93QB7qJych8L7JtyEJbte4ciFQOXNDTcHBED0qunUL8KdehPrFFUzUtTxMXiKWKQJ5vC2IUbEa
G8K8GIdw3SSlWDkKA6hl3HfLG1t0ESJZUidWDhbZdVjU48XViC6hw/SJcAA9sftTS4I//3miaeNn
ZVfWefmXJl2852IsTsv61aC+wvabiouUVojjHs8UwRotbIJy+IlOmVX4LsE6rlFiA/Dyatb1pH6p
S/nCQZ0IX/XS4NIqq2wTr4n64tiUHTwabKTLVxPP+0WSQrotQ2SqUhEQM4HYYtB99zzDJHklzWuz
vG6rRR6Stf99GYb2u6BtQOe5I0MSwenyXd5sFZsCUCZtzbba1rFNrHNvfYRAVn9nM8d+XW3AJHfV
uY1cA3P3PnYy+6vo5FeS6fIHE2t6h0MdrdNksg5jUqMfCX1c6F1/TQ3eCiZDW4vceVxtANT9sfM/
e/JKE8t9ll7kffWDv8k0N0cKBxo5MJLuj68BwUha+4Mkh5LAMASttDUoiIdw1zpagpWxG84K/gQt
isF1ijYBdFBF3Ae8G5BpgBZ5cNdAZEPOkUH5MrwbsUnjzfWam691aOFry6PjWDSXogS3EemVRwKt
a2wVUS4FRRlJXX/xneEHGfL6ZSIR5GWCeLDizB7shVtuZ+5taL64rZyR21M2o/MmpMYx3EqeA4nB
KJslenvb4nhrm8QvLd9CDvmVEWeIprExjmk1Rs+4jSlBnelpuQI7gn/Fo5vZk1WzvGRVfvRsjX9D
9U2eFPNjMxsIov/3eMqvALpV14H/qtPqjPx5W9ooilNZkktlOhRZReD8ooHKVEIx/oTrORutdnA4
qsupQg/kwUKVWS5/RG7x0pEDET6EwGko8P76RfiBP+Q8B/54zmQhX8elw5IaTU291Tl4+IH6fn+w
0t67jBWBcqzCwUfTfUZxp79TCnLw5k/syyr+bDvt1md5+xoYpthXZfcy9A6OuipHszin4pZnkVi1
o7mWbWo/Qwiw+Yvw44Ri1DjFZMZqJv/uEe8UxH9uO3AsWy9scYSBWfjlVF9JxSEAIJi+LdnycKjL
+M2KhpXW6peZyh2VILE2CP/Ni2cymyBIl/wiZAmw1iKFVCDDZCbyLO7DHNFyCENLhPG+zxCFwwl1
idIpx0tQkHnVdqW/TUfNvZaaRy/HMF7L2sEGYLHWa67SPGV194j7CcGhGzL+xdnPPAClk6yMHXXv
+KhRqz+Ofi/3Y05qjyhNaxOEHsWG3fVs79oe55si+c19K/bj3H+VjsNBOpwNkNHL/4k8uY0VhKRa
xG0Q7U1uN3BReOXHICI42syLD/gnRW8ilG7abcZSwC1qF1e9HUwmxu2z0Mv2AAXM3npF4hzpDFmI
45rmqReKcWErG+j8jK+12UAh02DQ2M39+wHgO6ZaAxzQYFX1tkjWVkzsRN/G7X15GNOSAEnZzrso
Tz9DmdX3UKZQl8zyD5io7yfqlVBCLJ2NOEBOX0xbDonFXuAkfS+GfeH5nL88+BxhyXBCr3k2ck8V
VXtrare49TJroXAF4nPg99iTlUqoWhKeF/AsARrQxRxjhnDQxVfQIRfy+iKVtEdDSuOtAuld67cY
eZnTB9r1u3valiJdw3FBC9FDI+PcGg1b1HI7IqEU2Nps6CuOBR6NITx8/ynwPk+bOIQ90kpKFy/T
z9y36WGgGoF6SPUbdo/0CqanJsuLu/rNcF6Eg3C+1JPCm9yvUA700yAVjl3/4jhC9R9ba2eWrv8W
mdNBNPnvfk7MR11vs13jQwJKm8xbfdMytZD9x83LW9WgZFignWbpQw3L7FP0hbhyvKIEROmv/OLf
t08u0ksVaxqpAuW1i3RJzmcnT1CA/VMc4jJc0mjKAJxjl/rRCXI8Oo4c/Y0ceoAgekGW5lhLQjaD
aXoUf9KKioBxFfm0ldD3y20wTcAUEBhFG0Q29D3ojCwPOtwbtNw4u8wcnjDznW1ojvJuqto9CGt8
wi17m2EbBEhN61BBM42s9nYxVKVtSujJBVQf0my03X5aRfx/eWtGRClMQZ4iaQd/2uEvxqzod64h
wyobZFjfGSIJut0aR3C27mRS7Ek9ehp1vvrvD2dmNO8JeP1eBiAHCrEaYnpOsumbE4hJzvV2HH96
+snUUObVEg5oK+I7Hlz9zox87dtDdvW88aXL+v4lMuP+RRI9BH/5OfDN+lgUnIYIoUipQE2jeakF
O5/uYFCJow6NpPoYMS7XmYgBb7IaJQy3jn0xEgVYYTTomoylQiDvDb1OXL9/MbMzox3uRhe1lz/u
KmQuu9RH8JdITBtF6ng7S5XudEMqEsAz69IS4IPcrnDkRQz72oWKCvLP3huprb13I6Ypji6HqVL0
4y4FBPNfX5SF/8uchXddMLI15celQjG8AC7TgS4qiqSz27f1qgDrBRIpRcs5iZQ8gtB4XP7SCQjW
VsiIoVttTKeoqIajnnA4HePhz/LJyU1mTEmSH5rQ8y+VlXgQaDyJIKv7aLNC2xO5hdc80B470AA/
UhYlXLWR/4gHy9hZmvlYdtG8NtUxvxJEffoBY2BDEbQrmq4LVJ4iFvLKsnRBMiXRwPWPjUbH2B9t
vFB5N1cH2uN50ykmAx2LflA4EV4J5VOUudyxGMvXmmtNpzEMcR5KXOc05OdfHp2qh25Gta55Kcbj
1tBOVlvOG883qkeglvwJ8VvEWHIAEheFznroyT//PpGbKDCYNMryIwlkuCmtGeO4L36PeTxtEmQC
B/r3FUtc1u1pETX35fSeqFCl2WggEHX00SBaItcCsv6QYtD4NMJ465uD9Zd77Og7abFzgORtbD+b
LviuwodGT71fFNtE3uA7OkVeae2pKAqm0T4jRnY83UKX6bfd7nv9AQVIsEFmd28uyZ6JkPPPwCES
wRolXdVgDBjaC/z4lm3SBPSJi8gNDE6m/9zWmCcG1Uig/9qhppwOpWqOkJCxriswELKeAU8a3Mdu
nD0ti30Vh09Fo9tXQruUJbjOvpLxjxCi+VWiI1/DhV71YzBBLKSSGnTu35J4GBBJzXr5bAEka+9D
Skqq7sYdwht0eAp0zHHDWKdDMpN3qBEcSRC6Zcd0EyYRMVyHj+Xa+nZZKVy1lg3zjMEd+e13WMw8
jn8F6+KTJcavKu2nn0ABh1UQTTsw/9Q7WpG+d/5bn3nzHl4G5E8jGI+Fga2tzSfjAvAA96E2vGbO
rL8jNtLXlhdWVwibHTSr6tKhWcI3Aj4Px3pVA78Kg9U4ODP2tuLFARH/t9Y/6dfZW3imxWYEgXuh
qb62VerSWE7ZxezRmA6kFi0PzeT6Jzq/ZPraKxAF8a2xs6/vdzmqjMtSDzQm+tWhBRBBB+g3dbm2
KrpRsch7/Tw5Kel5IYEjcNGPscEepGrMnrn7pUEWLwQAmbLUxGNPnsJR9tbJmXq610UZD89w8G2U
qll9ybCXPhChMz26AhRgRuB24abuby8yEWeVI2T0LIBgEZbPASmHuKNASk5oqVB0weTV636F+zok
cgfSjYGtZjfmmFznISXYMMch7GGY76ZWHNtohNELqgmr3ciKWbW7ZVVNQkhhhj1f/LjRweO4iL9D
E86ON/vPM4EraNKHZ83x491yF9VWNx6lOyCHZAJ8/d5XC1bKyygZQgCW8q+zVv72qcsplgdwkXlD
+z6zjy4BWs+yMJ6X7B+7wOuY+vKp9tOnxGRYE7mN//j9D9Yx3ZEwrrc60aTr2KF7RnPD3NhOTVO2
TRjglD+TODx5od4dctcKL3SuTFS6FCuYxB6kkzS3znPGh7YLMAmRB+TePH+eaZa+lV1FIsFcOO4a
hAdzNFVMeQPrFxUMqYBOBpQkiEqdLq6LLbiq3qO+IMAmjqc1qBPxg7PqV2IxSy1SSFFY/e5e0Pgc
2iARp118HHV7QOyF166o4g7vGs8Ss//nWfSfZzNik1EU1uv//70DKHq8Y7i0ahakcS6gBahwA6ZI
GtZg+s1LqAGtZJiI3nOTm7uxy4wDXv5ia1hC/ogJEcPH23/mnYG4vre0S+WZ5I80INjoy5iBLn+2
qTwkIydTdONPuZmGH46LnjfCH3ghDy/Y0ii8BBjXD4jnmJ1m3Xy1W+jjsknaFysqlBAEnNWkEXVK
A2GbK63UUvcvD4AXGZfQHYXG8hVUBX/ZlKQfO4H9YGkgh9GtcLht8LtMliDVS+lwIpEOG3qq9UaS
HUQYNA/VXA4HpzK9ahcldgXcGU57ps6YWQcfqq1nXPdZCQ82psEyGTSJmAMbDxFnSSCpuIZ0kLXH
NMtxdGFFeesn1M9YV8LdcgkDCiETf/eY0yshWgHEaJexsTCn+FOGlL+e9vs7tgATVL13C2Og7Y+H
cMKodLIHLziVgRr6o1Ff+GbCM4vL8mx5CGiSEm5OZlhUWfHGMIHimbMljgaW2OVXXB6m7I2xWfGR
6PPJVfuWiaA5h2P8aYGRmkJADtvcGKy16E120CA9CILL8NaHxqlXD8vrTfZPilwemc6WiOKZhiuD
W+6gkcMHt9US0LaU70HZfYwNwc82HA1bWukj7i0bnHGHe02GOBAMuBERU7Qi8NHnFE6xz2kWn8cK
HbnUsBqA2SJ3QW00y2IxRv7b909q1sQ8kRPoQWxAnNvVyWmyM/bLkS54nRoQunjAXaefmrIUmxSM
PtBdaT9pWPCYr2tvUUg4KPBuCOTqEi9lsGacbW/GwBgxcMUmtrgZZdr+e+oDJP8QoysHsNLAAnKX
mRXBVTFxyRnApBbWZ0F34F8Fh8WWwA/6cxEiGOCzMZQAzYrGMnsaLYmMYqLsJDs7kW72onl2tI6m
FIV6S8Jb7FvNOm+8J21Ix6//fhJSOs1aFJwtMi0Y+GK8XJpThoH7QCm6r67DJCAU2amvHaXg12GZ
2QJnibbM1buoiXdmWE8fNd6C0/ciWRnp923lChP9VyK4P/IgGr/vunwexlVbY88as/Q0VmX2mvNG
ceK1XKILvCciPFT/gmm1W1XJPiyxTESRxeGDqNCHGA/mNvfG8rb0KLUi1q96wdBONgcLTcdmEZZQ
5G3M2tPeAo7QhwSw+wp0XgGpSqfNTj8wOIBX4hxV5c46cd13faamX6Y4JsX4Y9w4sN78YdzY6lJG
4iiawj6ms9lsvK/chSZsqvLJ9TXjnhCHV+XmYdZ4eYr0+plx4X5MSvPdb/LpGNFZRD31RWhJcDIa
FdBH1hFP8RuCY47papAkSQcpLciU6FD7LUqPSpkl+HgTS++BJMqFF26dPG4vQUmfuqGfFKo6CfRh
d9AqRokcQoCUGAqtakS4/kFqHZn+FVcR499gwjvQzo0NYnC1aUuPkQZ97m20gREtplNaZd/5Z2bM
Mqgxzynn3LwZeJKot9Q6oubO3+fyqMxc3BtJ/hJ2cty2neAIVJkZETt5uEZdz9+obRjrT8KM9qPj
n+2qoR4hFLJUSSk299aFReOUN0kBodmMA/zH8GtM8F0QKfppS+it8bpc1pFrbFIwBkFdlcEKsMc5
Zy6/R1lY7fKmERe6g/884yb/51l+GU1olL4mmesKVCdYJX5YtoZvUT3kfgVhKlUSrbjKz8SalLe0
ki9CSIVmayfc71EwbAa1Y2LLBRsnSMf9focqvmnl6ugjgK5oa8uPonM+hBankSKu+TkTebFUkbds
92lE770ssfd2AFKkpXfPOIALpdxK+Fjcbd3b0WOT6t35fovyyDpb/XDqy/RjSibtlnpa8ybtwzLu
QT3WXY3THDS/9S4OsA0gJGKCX+grvKprkiwhfGiFgDGRxb+8TD47/dYt9ejTrjn8Ix7PTsMozScc
yTv040yjKNqFaV1LsL0cP+LZpLkl5YtmMF2zsxb/W+f2xc7VTetAnnaANzN2Vq06KVRd7u2bIMNz
uVR8jPsvUCiqXWsbFBd9or12ZbvCbkl3d64ZOPkO7zT7ojNG1hFlBHKxkc4KbLKhwo0qxaciW0Xh
JnQN8Zl0+Y9FxdGag/lMtIJna5fvw2DhDzTkg1w7+9hifZyyDaQjv4/Mu+877Z5aPNlzrstp/DAA
6jWCLYNuXOv5aplak+yYPS7Pcgh5nr5pZ4d6W7KvlDVHbNp/9jWMy1cc9fabISzwRZmFPsunKw7S
oGMZ3/ZkTb2Gnv4HneohNNkL0voRoig9PDPn7lpOtZ0Xt8cwTZpNS9VxwBhTYTeUu0UqotN1XdHH
3lFfpHedyIFV7KTTj2SW99YN6QUnEzWF7DaM3v0DKga5Gw2MuInPjNMf1HmAJs92+ZwsH5vl0vNo
rk9WvrXHXLvh24xu3RAhRYFaBKWUdqQ62tVq5O0VQbr7no/XE2bB0LoFeWXsl9b74I7WFhOT3CyX
XlS5xxYIB/Hm7A3d9Jv8JiKylW7OTxIU3WFs3ZLAaJ6E8H+UKULdrNZ+sQOchpqhpnoyzd70SMiC
XM3CCtQMnHATdehfHuQaJO4+QYf9Gdbeq5NP+ttYO8aG/D7nJM1yuLT5bGA9hYxuloyqNN3115qh
xZfAHvIzMKd7JnCHS7rQLxrJgDQ1crKDg/IwNpHqrqOCqNH8EDZRo/EaaGRK6ZJslvTNk2H0CDUM
mpXgu+jA8q/sQARnx7a1npZNWBYodRqz1TmgYsfMi6IHos8HutGaE9rs9GYxYoO+bftrQ+WGx8S5
XFFiwq+fq2jDJzM/WFGNxEvwsRXwrW96Qx6ZGEX7PuV0NA1xrnrNO9hW4ZKCqGSn6D9oComOVCkr
OnlmFV2XfXLOkEZhVnlvRqisywfKriA8Ntgb3kLXJGUIq2s0A9OUy8dTfVBr1U75XgBp/8d32+j0
HcfJcbX8DbzR8Ne5kvTNQAE3RAPmiIwc4xURu32mIL/pLWnNozeal8GmRMa2IN4YafrcYb6FOFtd
zpx9Qx3hFb9WTJBz263JlJvpHLp0qdWp3WDZ39Vmh9Nb9dlay3yfhBUdUqXx0+s6O3pm16ylwZJZ
udp8I401vSWC+2/58CxfAKoNE3SCIGkwPLm0GrSI2fJp+XAz9EPivrYaG0aWwRfxan5YN7To9isN
BgFxJ72DaBh5HcZ9FxmdqSwWJWLFDoPlpaMsZjiWHXxySR88va6I22ZggOxverQ7GDSzm5JsYYCx
Q2rAV5VKJph5mHJG5EX3I/SlgAw+aI+taysNB+LVUXvTteK+vAd54djPHYD5JEiqw+QE0MHxuB4C
Yfnn0EVZ2yZ6c+9K2iMxPdWPJrHfCU9QOq3OBRPu0Ey2psq7IOtx6goUiVpU6xFzAWVq+og50Nz3
8WTuhV5H1zEqNkPSiQc7okQyid/bqX4gNKUyfDdNv1mzbccHkfTWmgyZZFOTY33VQnxjvjccvitW
eJaYxFL5e+rMFjs4jltTH6Lbvw9+yUR70rrf/76EyWpbxX119lLQqUupVgyMMUUKBTWknFnnXtzv
4sXLq56Fy7MpZ5KSJHjZuD2GogYp0TWQ84buqaQjjWHa6l902um+brj3xmvkIe69eq05+HgHD/k0
AeAX14YurK7IICPAo8ds19UXwHnzr8bGlO2CmjvmsiZ7PtfebeJxLwHWopU9uCW/6WiskVNgWcBp
eRo6CiK86/qLNfgeZIGaGDPNeyg5/a5GghwfvusXl8Y/NK2/3zqradDjjdT/NwZ2MEbv0JvN3lTT
pZzCfw/cuoBnz6VuMzmsaPtwkConTk08TP95NlszK38n9knrozBy9Q8qQLJ5iAoB22omyS5BAv0x
pQ42CxF9NnRXUOh5a7P1u3fd0d9a+Hh/EGOtxnQix1TP0Wt7zMZM/NEXejTlu0fzcab59eq4NNZt
26+wR2i7bxFPGxpPYR3uM+7WS9qy9ih1XaUegsl0yEXpd8vSJW1DrI2AoJwkqpFv1BhGPF+1B0I8
zwz30H6hc2T2Yl17dRUTcPmYGiAfyN9ilKMuly+Eif9A3u+wiSSxY8uP4TGq3i6XuuoiK6IHXdLk
ltUKkqFOQ5Cr0kvWGj+XK5v1lQM0+qWc9vVWC+f+9u8zLVF9dbJx12WTQAgs3QDP1PxR0A+8h330
PrVtsuJzVyHF4xm9Z7Zx9SxWr2nD+M9X455fLR/K7+9dXl++Y/nePIZSLUf3T0PrYm97s9zofmq9
m4lFDzGFMjsUzuOibEgGG/Hn9DaYYOl1or+3S+FUkVe7FUwjUunNKiMKUK5qcAb+dOs0Ah9dNy4O
y7e2TVfRNO8knykCCwOjj07xVMqTa4C/SDVOQxMHgNe+LbR1hlf4CsSDfS+DKxOJ5tOOm+Z9NFmA
lV5/6lVQeGnJAwGiManA87PfArzM+ih9jOqpP3tVTpyPcLO3utCPGrpjW7TVvbSS5o0RlZv62msa
m+GzRztkeTXsQfF6U/fq6Eb9lg5yPiN56R8mssBfZ+sa0oLYFrNSZzu9e9c9VlDi5LxPmA+vTRKn
r8BrtB1UJ223XI5t8rp8Q+srSZXtumTy8J8v/9BQDTMiewVj673P0cNvFnp1uPW9CLmgrgdnbSyR
pZC38iv2/cdxjtuXPCqa49gioyyBl/5CWwDAJYw+fCyIe1fDbUmmX/VmR3SjEjRL7fDDhG5/ILaU
sbC61GT7QpRKe8/bsbt2ZEpCvOT1KGgmaA1Vdp7or77qGU0ypLs0XsNLpaa/3WxohyOuWyrikqmX
gVrj0OVxt68Bkp0tJ9ulhcF7gxJvvSyPY0c9WGskJlrIizjbtfcptYEM6UL+7okIMUT7h/dWkQD6
9sWJR9KGoqJdjYkAVdXS30g7P9j6R4SfjFW6sG6fARKKc55Rqn1fayGehwCOeNmNr1pV0sqn+n8U
0eRy0tDqcy4D7cAva+9JAnAu00wxVo3haakt0qJOHkMaL8sVDjLcX23vnsgvRTdCkT4YeBWcYqrv
jVvre+58bzfMrGAl58Yd5Zi7a7zeOxiWlV/HAuZVOmj6W26OXx1Ejr8JkS4c3v9MaFoeYJBE6RC9
DlaPyL5i8zH4O59qdyQqI09JZC7Yi2arE3/8H6Ow5k0vK+1MFUAt24n6qWM5PuekZ61r06x/Zbp+
GIgAeYsxoO3po8KIhnKBJDXkcM9toZMWrARCsWcjyzFKNtE2jX4wnCcZi8eziBNGZTY5Yg0GEMSM
yQs+RhVKZUW/4bLCW48b0kjM19Cm4WlXWErAm44PVsuEL2au0aIX6+DEnJjsN7BHuKQVMK4DRG4H
krpatBsE23YBfDdMPePeUbWWbtPjqhxkO0vZsbxWTW+eD9EhKux0qwsvuQ+jmA8W3lOihxkiL6/V
VfWzjFN0fjl++J5BSrSBvqEz9OIazqiStCnNfpeXH4urqDPa6OAN2l6LdLxPdabkYIZKzKGI6QC5
Fau2TE9V5UxXgog0plN+dQTbg+Guy97KXkBCTypz60KS/2ECDSqacrwVia9EyxRnsvKs3aIIhgO3
AVsTvDqOyl5wme6GgOuLJn/KXKk9OZXRnZGW3GsFxVkeOqvGO54G1xHs1Bs30CVnOPyZexxZ4zAt
sdla7imyNVAkuZ+dtWwi8mUo/AcDYZTKIhV3M0oKXJaw8yqp3xki63cpUR0h6sWD51c/5fNSoVI/
k1l9Se9zGc5bI5Pme25CYgykJ0jIattdO0bMPrBqTjvCISMdGU7pnckoRgGU5UQnJ7FSDO5JR6zO
3ErMQ9paa46ItV+pQZArTuV0lS01Xzh67t7CS/GYSAP0YcjWOhRGeiSrvriGpfkR9XHw0JvSfVv+
A/SH7hsnseCBEZz3YJb/w9yZ7biNZGn4VQxfD7PJCG4x6C5gnJtSuS92lX1DyGk1RXHfKb7NXPbF
XM0j1IvNR0p2pdLumupmoyHAkEWKGZJCwRNn+c//dyayKrAI+ev4WZLDOnYaWd26YUWOtVydFb1v
X0HSrJ9SN4uPbaXe1866u0bauXmqtMcCtsr3azy/eRokzVXkm/cyc4tLPg4dMHAkNScFqIqTeJTu
pjJ6jDfa3udiEUsPvqvO1+aj/2NC1lFZIJMDwYYUon924kQrE/4N91y0Emyoo5fnhu89BAXeuXBR
SlynAIb6ZtDili0UlCAcT4wuyD/WGUQKXiPi22jYSf3QuM5iYBb3eRAN+JOoaenmAltptdkiDGx5
ZZXofSDEuJo1rQ3rZuq8D/GlZ2mJKtn4LCAHQjeDk583dLWdr+h6+QSgJa3bY9WbK9g39d1LtYa1
KAD44SWO9g3CvBCmL1nfNam/mmvCENCFbcInGOFW4dxKHmLRb24jLUpAVXTQNvf6Jwc88bUJRHLW
K+sB4cx45oIffgeMxnif2vnSz8N6aQkqVFYpP/cJ5UuE2bP7EH7GmYM3UiKpdc49nd3rKYhrHfXt
L6I/SVNpf+k0YG3C37gAbMGjhzBspfAxn+rQly6KJSRR2QJJQf9M9G17IeqBernxknkg4cV0sjhZ
1CYsykNBIF2bZ6AxP1Fk3jzEZoPUGnQ0iMGozS8rUJJp2WpPwgJMaW/6D+Bry6t1aQC8H1IIWYHv
zFZVXyuY0lDzsogFHTCXDm2DZ0ELnfExkjPvXaOdkWfTb3Sh3OtsA2UDDUjB5zwCvZrq95Wo5WOS
18Ep7X7mrB5KU6KpbkyM14PpggSPY/uebXN1TOtjOh+j90gjV0kzWWji8DaSfqLQakPaQkhkDt1Z
MRAMugDgwkoQm4Yct/+g+a2PxmChf0h8kIVaumDOwQrbPeokEhR4Y9BjnSlr/WBYQ1ZL3Nt9hFmV
hTePOhIFeYAjmbikWCNxTF584C20o1+I4/zL0Ms+KD2yrgAG4A8PdcKkRGh5DZgCFRH/fU6W7brw
ULKG9OHE1J2rMSOgYDwj2VjcZF1RPWQ9Zs3uRXuCt45P3ymsL9kH6COsDcmcrNdnSewBde0MNWyl
3na+Cm51DTDgg/Lt7N7I5GOqKf1+3YYPtiixvohGnAV1QCdD5Cz1LvbvCjexHjzPu6YP8qMfD15x
ThMX4cfHMCctEIaWvKup87/LBWCSGGgRnXyEnVmAWgmMvApu3SEohUeCruxEuyyj+7ot5G1Vu2CP
+FXfA6mD5t41zc915JCuLJJPY6YQ2sp7Y1WivYHK061XePK8CeLVZRwBu243UXlee5vVnSkg3O8a
lIlySNTOxLqLn/ArSEz69ECOh6TU+KgS1hgbIr8xkhOSa3871IdDsyhjWHZMdV73lQbRvIdULE1+
p+NiCsgSk15V0GFVxsV20g2Bv9enG+18bNQpe/rWfCQfx96dgr0k81NY6AdVr2zQcXEaHelozarp
LBlO6nTFU0rI0JAcDoVmr29JDV8XMvN2mSJYPNFWF/MxFDOzNrwqUXDLEEu40/L1eyZW+4D6jZg3
Hrp4uUVfkV+jOOlGzWeyXbSJ9HrxWGWlflP10ZWJF5odNwJNstLWkzlp4OLRx5eaiwJ2SB1leQFy
+iYnT+DAOBXEcK2Hm9n2GI0wgDFIVR1nFrI+6xo4uoDMwzwrEvh2ICmRc49N1qT7CihHFp1qqWY+
iszVbnxEtBSkomMAuH0INUJBJ/5oa85Q2CIwHONHN+28s1jR6dh38CgguhSdBbSFBXUF11itlAPi
iuRe6CAoK4PA/UhhcOYEASz8A4pQONzVqnFofGxOVwlVfCwomQMHKdAyKu2LVaQXJ6MJ8VOyDNEq
yC7LwaIYjY79XScPQDzJ9Xo5mKa1Xc9cs/ROxmR951BUa1GivmiU0905lfySrjbHtV1aP1OxdWdr
ENxn20wIO8cqX7mXXtknIBbAFKMBZM5GyHsQP21Y0icwslgfchO1kMRWxsV4WFKJgcZvyOyIwP5Q
rKzTQq8vM6sL5gZu+rXAKHaAUE+zgv0gqBCiMgNMhcsCB0mrmSntGUUSzcf8l9qAXoEt9HI8MoZs
mAu/8YlHlypkiuZ8dH/GB0ht502WFTfjEcJx1bwnKoKGPqrYPXGV1oZMSdTq+m0aex2a8EV+kZeG
dlEU8tHUh4LnAN9rk5K7y/V+Dr0yBiiQQ1A11GbytQbjM/XhexuWtTmVCfrOhsPxAXiWiRwghHHm
BsFgJajzjbdSVG6u1+h/32xvs1bxzradbF8cr6gp6DvURm7GIz8kuNjUKCoEPTVZXSS01nUrZDda
gqKC2mR9CsTu0usoU4h8t/jGFZjS5kQ9tk9AYHzNXqCFSyMJwh2hTpObFSfqeFW5/kOEtsiVk0E+
CUD3YTzlN2V9TnmKn364YnzB1BIdhFOfno/nxgfQEXcmjbOw3GYR5J+iUrMYMrwuF1QwISc76enN
lEipxd4NmmDJJctvrtE4RcjmIh/SoDbTUuB5D9E4jXKQu71PdFpRxgJaszGvx1z3gDATm3VxacEn
TMdgvrCUgNx2aCEBfRWdBMXamzfdqv45Yf+oc/QSgsR9GIH/cdJeegXFA26l5kkVFm6klNUpnIqP
TgPhMD4vkEDYaVLYZkBeQ888jz27n+V2AWSeNDZslcPDuql3z0pI0y4g5Kdx0jsvPNECF2cnHpul
FZId895qPwRlnM9c1EXe5WnbXW+rp0Oz/PhM5PGD7lOlsnAIt6eCCJHZnmDttDJzcTN8Klhxvbtk
ZCKyKu9Oz5rTSqjgZjw/PmiaERCB4sFmhgchSEAJQjcCRXJffFiFqXZBoVL/rKVdc454OjDDdRd9
HJ8hVxFvn23PCSwviZp3elKU91ZAlrvE2Tujcyv4hVbki1waxYwSjw7WsTnXNkn9sQ+UN0ChN1eJ
KJpr6bj1SWiW+okV5iAXvP6TTOiwGA16swYDA3c3MV10H2RAOFtnHhueO29rS17Xw8P4jCae+NrO
zrcH3dq8hh4IIaIAiJsYu2cDM1OIcdBlOWbzik34ySna9Npy0+ocbu7mFDVAyjO9YZ2Q+Muo10v9
w8ZWzjsvrazLdedqV3FWGKQWEJHYRPWHft3KCxmUWIghqbRKLPI7EpR9SqLfA5U4a2yqW6ty5dFF
8LloXBL5tNDQT+OrCzO4xTBnP1sA3hXVk22bvh3Z930f+Q9tUZ8hh2dctrhq+ZnYsCuU+oJIAKkQ
RYAUwh7wzqgcwMPDg0kAfTkeQmbKKuscOC+Gem2XhJ/8tRmeKZWDWhe0h0I7i2jxMLhOtfCybur2
oqHC89spqRBlHANhPbdpsBvcPmDm8qINyAiOjt94rg1dNFIhrgCMg94YDUO1n8qLOMjWN02EZCqZ
Ix1iP9ucexbN8h1q2u+2BbrxGMNFplbnp0pWK2tmKNlfWY6/JplLTcOJ2HPiTVvOzTRqbyyYsovT
0qvCY98CfZhX7R0cYNE1QOc7dxPJa7Mxj184uFQZ12f9XdGhtLYKFBwqQw1qTPCOzxJXbmiTAHUj
hocNytUnlq4G7Fc2oH/i3CeI8QLnkR5a8d51hu5ESz1aiS7f99nuKB1KSqbedFd2+oXKFcwLjuPf
GH6fQEzEIV7KbbwxnAd9COHi1LqkG8B7lGnuz8MEYGHiDYSR+do9B5dSHIdFK069qKeFpBGDAJoe
WGdGpNFIYacGjl5MT5pZ27tjF7/lzMqs5tioQ/fOjQn4Ys2rTzpymnfjOfg+2wudVAqyYMO51O/w
6SGP1NcpmHW2TKb0wexzWppN3Z+Fmto9a1tt6VKgmFENKk9ICaqPK4rRRoKAAY5Dc+uvs8usNdPF
JnZc9sugfwzcHn6YTd2caUBlyUM0+i2AV6ACuQC9asL3HCn7LoxD0JhgvRFRstcWokE5qOx6fQZ8
EH6bJkMNCXjJpRoexsPxoQ9K2PF77w5S2/ZKVV4DrzTPUM2EuSmT3aWX0K7K6ZXetVea5wAqGbkz
NEQwwhIhbT0H0596JZoo3x6qUGrXAcRoVxXVJsQkYYsc6O+SrIN4HjgzhN/Gydby2qv0qifXtnW4
aA1ij9VpExtdrgr93NlmABTi3xvHIMjs+QihyQ0cAoNozkTY775En248HTYJ0RpRhqo3i01OXKI5
qXGfsb6OU9elidDq9PvxBXtgyjPzyrn47Vxn93em69dkKhFyA2AkjtPOKW4lzHTvgrXhzUFAlMdh
iqQi+nLy55VHhTmM2yc2o+rOjlGzHU4XqCHT5UNHOMDqM8lu+jMMvBcCioDPlUXCaCNd/w4fygHu
kzgnoH/Cz2UJeogtdLUGAdXBC+MO5CIu0e15ntbuvLAHM+8OCUrUXx81mWNN7Y27MCsfSV26wmyK
lW6MNNKq7ShuWyal5xDh8C4nBPRNusBlHt4ZzlAIkokGDQ+efUkH7Jc0fFpVlVhSYATjGa8K0MGZ
fWpXJKFhzsmuckK0UxS+2vdUN4ceQiWWffMR8hT/izBc2lay8hcvJuqOqGTS5hT29xLR4tOVSTjb
UV055y5SV15vi1kFE+Oc6mw3h5xFmyEm2gFStvPztYfQA6GYS/Gji+6dhuhuVW6G3cy4p3oNweeq
1D8WUlDVDqulWqOdCUXO6p0JUTx4OrGMo/wDcgDuRz3wyIhRCX4K3EqcJJ5a3ZE9AyWB83rlwKA3
p+FazJzmOkk171JbAwncbDLzanyGGy6vfESDzsdnv50L9s/5oWXPSWaig9slFw0ZrJm1trubTecg
Z9Mb8fsVFW7AAF74DPk6hZIOFsgechk/7IzPBL3dO6F16W0u7ds1/XgnYMqaW7mmIC4dulm4adSc
fLk/g17ERUMakvjNSq1ucxqONxYd8W5ZdXNSXRAMO/ipLeAW1r9OtxCdRlWm/Ac9Z+nCzhBv635E
Pa0WaPdv3/zppz8/d//pL9O7NNoQZb5J6viOHF1V/uWtJd++ybanL75waMEjSZuw65iWKRBCMU1e
f148BLA//+Wt8R8WBMmF3dCHZToVtABa1N3D4Il0ATLjn6RtXitS838VAn2gWpTPtovQhrL87Mlq
CU7cDPGpVd5WJ3GTcBg4yVNTrGAisuLymaLASd3l0cmq9rNrmwI0YlY1WY5Id25TrR/IuKtyUea0
bpZpzgZr0gxFRqo9lkOAB2NPtUhTAZuq7y2BJd51wXpNadgve4Bn0Gy79M9vW8jXwPfAan89hKBe
XnZAdLavWk5J8+bYsRynLTz0A0JrhGk1AZT9IO3ejfP6p72JLceJfkb+BLQ4qYr9w5+uA9TQyvSv
1Z+HP/t22aurntKYf797yd8daG9c3n738U4W1WLvALXboNrc18ti87As66j6/Ve3X4QFNAw0rpyn
9Lsh/tBFX1fijwd6sxw/19MmW/7l7eJLHCCxVFZF8Fy93b00rFEhaB19saq/jTV+n98bI1rwtesv
DC6MIxdQl+MKeioMS5fq7ZsoTZBRGF/WDN08ck1dGQpEi81tZ7z8ub+94w+m4fe/4dfZ3i6bH4/z
e99gO0HDLBhSSWfqLOhHpqMs28WnNfG+DbE/C8o9whLotqBF27Gk0u1DmwXpmLo+dRbkEQZPWcRV
BiASxdraXwriiEZQy4b9ibWiG4c3CVjc7Yd6taz+gRvCcI5YTzbBm2UifSZfrwRxZCnuBynFga4E
QQZ8qlUw7CNlS2UaFstK2ba7vxKUfQSzjwEOQerCkabkdfbWF0b279nGf5dRcBS/27ft/pt5+QfW
gRBHOplH6UgWumQeXi0EQxdH0sYs2mhwKguc/6HNgcCBsabPgkUJH2onTCMKVIoB920ClpM6vmHQ
CWAPpvPQZoEfUE61CUI/ckzbtB1L6dz4umQTfDkLrnsEwQoTRTuRDrfFsH0c1v2AAzt5EtgDdb6i
gO5F2JYtvlsKWAVb6YaD2RyuxJM4rEkwJDv4xBuC7QFzOMyDcoXNdvjKLCg1LAXWCtaR/76+4QGZ
RmHzwabOghqMo25b0nZtS8ghOHp5Qyg2UdqflRyIXgwp3IPzGh3L+RdMggHrjSQva+M/4w/sTwKq
NUeAcZVjQDkG1drh7RBSV8O2Nm2fNI8oLsL+KW3cJpzHV7bR0B18a/ZjVp1hCwibDs0sSH6eyQ6T
OpJ8RRenyDJpzxnusL0bAtuIuzRso8I5SI/JlYZl21MDKcNlpyRKcn8cQmAddYfpxq+C++IQraOU
ljHVaTLUkSlciwBK6uSNRv9jbzG4R4YNTyt3gyTWOsBoEuq+qXaBlUDegFwp9CjEjLb5yi4ofXCf
dYiMh9B1u4UclrtAxZttbZpxdI4EJtGVOMYSrMLrSRiCCJYIAQRZBbIwanv/HZC3oCy1De7++Yha
sEOI4be2XUdYeMk/SDGhOyEVuVaBj+0cXDQ5fLqJKwGbIJxhAmz5w0AKy0giy+TFXQJqa4QOaCXI
wY+bOAtCHdlDOgHbSP7oBzGEQaSliCFcVolrf33DA5qFwZ+bukkSTir60m2dtMIQQrx2FpiaI90Q
1B0cwVXq8NIrUrCDT10LJncEvpKjxjTbd0E1OVfbwWck36gPRuPwZgHM3BD+Tdsh9CM8AcYZs8qv
Y2qsgssOqSsFiSZ75AHOgS22Dv2E/cEi40pAbUi+KWnV7+Iog02SzigcCWUQb+2s0CEZBZJfk28H
/YivTxFilzwZfuqXTuMQTRJKG0CSxijqIJfC1P1Bkk3kZhhiKGEa22BxbxIMi8QDjMtKN4ViOz24
XRJNyKllGJLvpmubBNU707i/EJQgzeayjVKHENI9wNwKCWE11SgM/pLuGKTYDMeUZNJehQ/DHkmQ
STRpA9VS7JKjIT4go0BAbdvWVF+BeSCxrrNFkmUykCl4ZRbYIZgAzCe+M2xFB3c/CJzayXukdURA
SpHFIlED/crggL20CswBtoA8G/SspmmQVji0tYCnMDmWZCXYgi4pCm9knlkKr8IoihBsD9TjuMh2
mJCtMf733xHQsyfVgKfwgzR5iVfgfvhj3tKrEV6gFciokqFRBmk0ik5yyFe9XAlDPE1mHuOIRTBN
tcti/KE5+AMXfUN2AAmNvozAj2BJg/I39Mj/e8HX+uf3A7zAdQzztHfhgAPZDv0bLuSnPVjIWHt9
8eLXWuz4Prs/333B7996772+fquvJ2fBslgUz6vN+MJm9zFvFjHgkf/y60X5vIgC3nlZvvypx/rr
b5/nOxDLN5/594Z/t1gv3hwz/F/pbwoWL8cXQFG+Hv8QJfPPvMGbx7r4OuiIrxl926nf4ngRZ8vn
1fLlyNv82uSRV8EiW+zN+9b9+BcMvKoX/Hv5mbclxMlDp4wbRHsjbxNt00eG7np/3LHGM3Xc62UX
PKdv4OPcvJyObU5o6uAIMS5omtwbeMy4TR34vF4ki3W9qPbG3mUvpg++LIplsT/0trg6dehZ8GUR
7U/IDuA1deQ5hqR83v/M27ht6sg3i82iCH4EzZs8cr1s0jdXy1//d28j3TlVU0e/XXSL5707Zocd
mjrwXb38vH+L74rOUwcettpf/1Yt9pfeLg8zfXCQwNw1bx7SvVWyc96mDv+4SN5c1UH55i6FafvX
/3l5z++gOpPfIkgWUbr3i+5KvJNHTpO02B94m4iZOvDT4jMuxN58yy2Kb/rI8aKOglcb5C5zOXnw
aNHh+OzPyLZ0OHXoD/hbz0Xdv1wfuxL11KE/1s+L6tf/3rMlO3zU1KE/YUmq5fO+N7IDpU4dG5T3
Kl08v/rguyzD5MHTYhmle07Ut1L45LF//dvgO7z8Jb9lBX5/7B/56t8Alt978F/R1D/6s/3wZLji
OVouip/+DwAA//8=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../media/image17.jpeg"/><Relationship Id="rId10" Type="http://schemas.openxmlformats.org/officeDocument/2006/relationships/image" Target="../media/image13.jpg"/><Relationship Id="rId4" Type="http://schemas.openxmlformats.org/officeDocument/2006/relationships/image" Target="../media/image8.jpg"/><Relationship Id="rId9" Type="http://schemas.microsoft.com/office/2007/relationships/hdphoto" Target="../media/hdphoto2.wdp"/><Relationship Id="rId14" Type="http://schemas.openxmlformats.org/officeDocument/2006/relationships/image" Target="../media/image16.jpeg"/></Relationships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image" Target="../media/image13.jpg"/><Relationship Id="rId6" Type="http://schemas.openxmlformats.org/officeDocument/2006/relationships/image" Target="../media/image11.png"/><Relationship Id="rId5" Type="http://schemas.openxmlformats.org/officeDocument/2006/relationships/image" Target="../media/image8.jpg"/><Relationship Id="rId4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0.07077</cdr:x>
      <cdr:y>0.03738</cdr:y>
    </cdr:from>
    <cdr:to>
      <cdr:x>0.13685</cdr:x>
      <cdr:y>0.07187</cdr:y>
    </cdr:to>
    <cdr:pic>
      <cdr:nvPicPr>
        <cdr:cNvPr id="2" name="Google Shape;1209;p73" descr="Sustitución del Cristal Lateral del Coche">
          <a:extLst xmlns:a="http://schemas.openxmlformats.org/drawingml/2006/main">
            <a:ext uri="{FF2B5EF4-FFF2-40B4-BE49-F238E27FC236}">
              <a16:creationId xmlns:a16="http://schemas.microsoft.com/office/drawing/2014/main" id="{3BAA1A0C-076A-F54F-9CCC-15065012ADA4}"/>
            </a:ext>
          </a:extLst>
        </cdr:cNvPr>
        <cdr:cNvPicPr preferRelativeResize="0"/>
      </cdr:nvPicPr>
      <cdr:blipFill rotWithShape="1">
        <a:blip xmlns:a="http://schemas.openxmlformats.org/drawingml/2006/main" xmlns:r="http://schemas.openxmlformats.org/officeDocument/2006/relationships" r:embed="rId1">
          <a:alphaModFix/>
        </a:blip>
        <a:srcRect xmlns:a="http://schemas.openxmlformats.org/drawingml/2006/main"/>
        <a:stretch xmlns:a="http://schemas.openxmlformats.org/drawingml/2006/main"/>
      </cdr:blipFill>
      <cdr:spPr>
        <a:xfrm xmlns:a="http://schemas.openxmlformats.org/drawingml/2006/main" flipH="1">
          <a:off x="575257" y="202562"/>
          <a:ext cx="537042" cy="1868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0.06198</cdr:x>
      <cdr:y>0.09624</cdr:y>
    </cdr:from>
    <cdr:to>
      <cdr:x>0.14167</cdr:x>
      <cdr:y>0.14705</cdr:y>
    </cdr:to>
    <cdr:pic>
      <cdr:nvPicPr>
        <cdr:cNvPr id="4" name="Picture 2" descr="furgoneta para el transporte de pasajeros vector illustration 492539 Vector  en Vecteezy">
          <a:extLst xmlns:a="http://schemas.openxmlformats.org/drawingml/2006/main">
            <a:ext uri="{FF2B5EF4-FFF2-40B4-BE49-F238E27FC236}">
              <a16:creationId xmlns:a16="http://schemas.microsoft.com/office/drawing/2014/main" id="{F91D867E-1C62-474B-867A-5C3023D4618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2">
          <a:extLst>
            <a:ext uri="{BEBA8EAE-BF5A-486C-A8C5-ECC9F3942E4B}">
              <a14:imgProps xmlns:a14="http://schemas.microsoft.com/office/drawing/2010/main">
                <a14:imgLayer r:embed="rId3">
                  <a14:imgEffect>
                    <a14:backgroundRemoval t="17347" b="65918" l="6508" r="94127">
                      <a14:foregroundMark x1="21270" y1="30204" x2="21270" y2="30204"/>
                      <a14:foregroundMark x1="10476" y1="23469" x2="57619" y2="32041"/>
                      <a14:foregroundMark x1="91111" y1="45510" x2="31111" y2="41224"/>
                      <a14:foregroundMark x1="31111" y1="41224" x2="19048" y2="43673"/>
                      <a14:foregroundMark x1="19048" y1="43673" x2="11270" y2="51429"/>
                      <a14:foregroundMark x1="8095" y1="23265" x2="8571" y2="56531"/>
                      <a14:foregroundMark x1="8571" y1="56531" x2="8730" y2="56939"/>
                      <a14:foregroundMark x1="7937" y1="22041" x2="33651" y2="20204"/>
                      <a14:foregroundMark x1="33651" y1="20204" x2="33651" y2="20204"/>
                      <a14:foregroundMark x1="7302" y1="19592" x2="13492" y2="19796"/>
                      <a14:foregroundMark x1="13492" y1="19796" x2="30000" y2="19388"/>
                      <a14:foregroundMark x1="30000" y1="19388" x2="38889" y2="19592"/>
                      <a14:foregroundMark x1="38889" y1="19592" x2="52857" y2="18980"/>
                      <a14:foregroundMark x1="52857" y1="18980" x2="61587" y2="18980"/>
                      <a14:foregroundMark x1="61587" y1="18980" x2="62381" y2="19388"/>
                      <a14:foregroundMark x1="63968" y1="20612" x2="8413" y2="19184"/>
                      <a14:foregroundMark x1="9524" y1="18776" x2="20476" y2="18980"/>
                      <a14:foregroundMark x1="20476" y1="18980" x2="36667" y2="17959"/>
                      <a14:foregroundMark x1="36667" y1="17959" x2="43492" y2="18571"/>
                      <a14:foregroundMark x1="57778" y1="17959" x2="7937" y2="18571"/>
                      <a14:foregroundMark x1="7937" y1="18571" x2="7778" y2="18776"/>
                      <a14:foregroundMark x1="93175" y1="44082" x2="93492" y2="54490"/>
                      <a14:foregroundMark x1="69365" y1="35306" x2="58413" y2="28163"/>
                      <a14:foregroundMark x1="58413" y1="28163" x2="57937" y2="25306"/>
                      <a14:foregroundMark x1="76984" y1="36327" x2="74127" y2="32449"/>
                      <a14:foregroundMark x1="64762" y1="21633" x2="59048" y2="18571"/>
                      <a14:foregroundMark x1="59048" y1="18571" x2="64603" y2="20204"/>
                      <a14:foregroundMark x1="64603" y1="20204" x2="58571" y2="17347"/>
                      <a14:foregroundMark x1="58571" y1="17347" x2="58413" y2="17551"/>
                      <a14:foregroundMark x1="57302" y1="17347" x2="10000" y2="18367"/>
                      <a14:foregroundMark x1="22857" y1="66122" x2="17778" y2="65918"/>
                      <a14:foregroundMark x1="91746" y1="42449" x2="93175" y2="44898"/>
                      <a14:foregroundMark x1="94127" y1="45510" x2="94127" y2="47143"/>
                      <a14:foregroundMark x1="6508" y1="45714" x2="6667" y2="47143"/>
                      <a14:foregroundMark x1="11746" y1="31837" x2="62222" y2="36327"/>
                      <a14:foregroundMark x1="6667" y1="38571" x2="7460" y2="43878"/>
                      <a14:foregroundMark x1="81746" y1="65510" x2="86667" y2="65918"/>
                      <a14:foregroundMark x1="12540" y1="39388" x2="36190" y2="40204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16215" b="29124"/>
        <a:stretch xmlns:a="http://schemas.openxmlformats.org/drawingml/2006/main"/>
      </cdr:blipFill>
      <cdr:spPr bwMode="auto">
        <a:xfrm xmlns:a="http://schemas.openxmlformats.org/drawingml/2006/main">
          <a:off x="503772" y="521477"/>
          <a:ext cx="647700" cy="27536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0.06225</cdr:x>
      <cdr:y>0.15198</cdr:y>
    </cdr:from>
    <cdr:to>
      <cdr:x>0.13892</cdr:x>
      <cdr:y>0.21405</cdr:y>
    </cdr:to>
    <cdr:pic>
      <cdr:nvPicPr>
        <cdr:cNvPr id="5" name="Google Shape;1212;p73" descr="Imágenes de Motocicleta | Vectores, fotos de stock y PSD gratuitos">
          <a:extLst xmlns:a="http://schemas.openxmlformats.org/drawingml/2006/main">
            <a:ext uri="{FF2B5EF4-FFF2-40B4-BE49-F238E27FC236}">
              <a16:creationId xmlns:a16="http://schemas.microsoft.com/office/drawing/2014/main" id="{4AA8F25A-EC79-2E42-85C0-C080B67B06B0}"/>
            </a:ext>
          </a:extLst>
        </cdr:cNvPr>
        <cdr:cNvPicPr preferRelativeResize="0"/>
      </cdr:nvPicPr>
      <cdr:blipFill rotWithShape="1">
        <a:blip xmlns:a="http://schemas.openxmlformats.org/drawingml/2006/main" xmlns:r="http://schemas.openxmlformats.org/officeDocument/2006/relationships" r:embed="rId4">
          <a:alphaModFix/>
        </a:blip>
        <a:srcRect xmlns:a="http://schemas.openxmlformats.org/drawingml/2006/main" l="5611" t="20533" r="5479" b="19235"/>
        <a:stretch xmlns:a="http://schemas.openxmlformats.org/drawingml/2006/main"/>
      </cdr:blipFill>
      <cdr:spPr>
        <a:xfrm xmlns:a="http://schemas.openxmlformats.org/drawingml/2006/main">
          <a:off x="506000" y="823545"/>
          <a:ext cx="623170" cy="3363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0.05474</cdr:x>
      <cdr:y>0.2428</cdr:y>
    </cdr:from>
    <cdr:to>
      <cdr:x>0.14299</cdr:x>
      <cdr:y>0.28829</cdr:y>
    </cdr:to>
    <cdr:pic>
      <cdr:nvPicPr>
        <cdr:cNvPr id="6" name="Picture 4" descr="Camioneta pickup vector Vector Premium | Premium Vector #Freepik #vector  #coche #viajes #carretera #camion | Camionetas, Coches modernos, Camiones  viejos">
          <a:extLst xmlns:a="http://schemas.openxmlformats.org/drawingml/2006/main">
            <a:ext uri="{FF2B5EF4-FFF2-40B4-BE49-F238E27FC236}">
              <a16:creationId xmlns:a16="http://schemas.microsoft.com/office/drawing/2014/main" id="{19BC2C8B-EF26-1541-A797-ACB3033F57D7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619" t="56655" r="35158" b="13547"/>
        <a:stretch xmlns:a="http://schemas.openxmlformats.org/drawingml/2006/main"/>
      </cdr:blipFill>
      <cdr:spPr bwMode="auto">
        <a:xfrm xmlns:a="http://schemas.openxmlformats.org/drawingml/2006/main">
          <a:off x="444891" y="1315658"/>
          <a:ext cx="717327" cy="24651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0.05474</cdr:x>
      <cdr:y>0.30236</cdr:y>
    </cdr:from>
    <cdr:to>
      <cdr:x>0.14848</cdr:x>
      <cdr:y>0.36037</cdr:y>
    </cdr:to>
    <cdr:pic>
      <cdr:nvPicPr>
        <cdr:cNvPr id="7" name="Picture 6" descr="Maqueta Urbana Del Microbús Del Pasajero Del Vector Ilustración del Vector  - Ilustración de turista, ciudad: 112764318">
          <a:extLst xmlns:a="http://schemas.openxmlformats.org/drawingml/2006/main">
            <a:ext uri="{FF2B5EF4-FFF2-40B4-BE49-F238E27FC236}">
              <a16:creationId xmlns:a16="http://schemas.microsoft.com/office/drawing/2014/main" id="{94C2313D-01FD-6345-8AAD-42366284028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4535" t="13497" r="26374" b="55121"/>
        <a:stretch xmlns:a="http://schemas.openxmlformats.org/drawingml/2006/main"/>
      </cdr:blipFill>
      <cdr:spPr bwMode="auto">
        <a:xfrm xmlns:a="http://schemas.openxmlformats.org/drawingml/2006/main">
          <a:off x="444893" y="1638369"/>
          <a:ext cx="761932" cy="31434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0.05107</cdr:x>
      <cdr:y>0.37344</cdr:y>
    </cdr:from>
    <cdr:to>
      <cdr:x>0.14985</cdr:x>
      <cdr:y>0.44449</cdr:y>
    </cdr:to>
    <cdr:pic>
      <cdr:nvPicPr>
        <cdr:cNvPr id="8" name="Google Shape;1207;p73">
          <a:extLst xmlns:a="http://schemas.openxmlformats.org/drawingml/2006/main">
            <a:ext uri="{FF2B5EF4-FFF2-40B4-BE49-F238E27FC236}">
              <a16:creationId xmlns:a16="http://schemas.microsoft.com/office/drawing/2014/main" id="{F357A2E9-4EB1-694B-8310-595BEB071F12}"/>
            </a:ext>
          </a:extLst>
        </cdr:cNvPr>
        <cdr:cNvPicPr preferRelativeResize="0"/>
      </cdr:nvPicPr>
      <cdr:blipFill rotWithShape="1">
        <a:blip xmlns:a="http://schemas.openxmlformats.org/drawingml/2006/main" xmlns:r="http://schemas.openxmlformats.org/officeDocument/2006/relationships" r:embed="rId7">
          <a:alphaModFix/>
        </a:blip>
        <a:srcRect xmlns:a="http://schemas.openxmlformats.org/drawingml/2006/main"/>
        <a:stretch xmlns:a="http://schemas.openxmlformats.org/drawingml/2006/main"/>
      </cdr:blipFill>
      <cdr:spPr>
        <a:xfrm xmlns:a="http://schemas.openxmlformats.org/drawingml/2006/main" flipH="1">
          <a:off x="415086" y="1947894"/>
          <a:ext cx="802931" cy="370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0.05696</cdr:x>
      <cdr:y>0.4375</cdr:y>
    </cdr:from>
    <cdr:to>
      <cdr:x>0.14666</cdr:x>
      <cdr:y>0.50006</cdr:y>
    </cdr:to>
    <cdr:pic>
      <cdr:nvPicPr>
        <cdr:cNvPr id="10" name="Picture 10" descr="Camión De Ruedas Green 18 - Sin Remolque - Vista Lateral Fotos, Retratos,  Imágenes Y Fotografía De Archivo Libres De Derecho. Image 91110522.">
          <a:extLst xmlns:a="http://schemas.openxmlformats.org/drawingml/2006/main">
            <a:ext uri="{FF2B5EF4-FFF2-40B4-BE49-F238E27FC236}">
              <a16:creationId xmlns:a16="http://schemas.microsoft.com/office/drawing/2014/main" id="{D146AEB1-0F6E-AE4E-B97F-B9E73CB243F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8">
          <a:extLst>
            <a:ext uri="{BEBA8EAE-BF5A-486C-A8C5-ECC9F3942E4B}">
              <a14:imgProps xmlns:a14="http://schemas.microsoft.com/office/drawing/2010/main">
                <a14:imgLayer r:embed="rId9">
                  <a14:imgEffect>
                    <a14:backgroundRemoval t="30462" b="78564" l="7538" r="85462">
                      <a14:foregroundMark x1="10692" y1="68821" x2="23000" y2="69333"/>
                      <a14:foregroundMark x1="23000" y1="69333" x2="33385" y2="66974"/>
                      <a14:foregroundMark x1="26846" y1="77744" x2="23231" y2="76923"/>
                      <a14:foregroundMark x1="42846" y1="69333" x2="50538" y2="69538"/>
                      <a14:foregroundMark x1="50923" y1="69231" x2="55000" y2="69333"/>
                      <a14:foregroundMark x1="79692" y1="60308" x2="82308" y2="65231"/>
                      <a14:foregroundMark x1="82308" y1="65231" x2="78154" y2="75385"/>
                      <a14:foregroundMark x1="78154" y1="75385" x2="74923" y2="75385"/>
                      <a14:foregroundMark x1="84846" y1="58256" x2="85538" y2="70974"/>
                      <a14:foregroundMark x1="64231" y1="54256" x2="60692" y2="54359"/>
                      <a14:foregroundMark x1="64231" y1="46256" x2="64538" y2="46256"/>
                      <a14:foregroundMark x1="57692" y1="30564" x2="57692" y2="32615"/>
                      <a14:foregroundMark x1="71538" y1="74769" x2="71538" y2="75487"/>
                      <a14:foregroundMark x1="37308" y1="73128" x2="37308" y2="73128"/>
                      <a14:foregroundMark x1="36615" y1="75179" x2="36615" y2="75179"/>
                      <a14:foregroundMark x1="37462" y1="74769" x2="37462" y2="74769"/>
                      <a14:foregroundMark x1="67769" y1="52513" x2="67769" y2="52513"/>
                      <a14:foregroundMark x1="84769" y1="56718" x2="84769" y2="56718"/>
                      <a14:foregroundMark x1="7615" y1="70051" x2="7615" y2="70051"/>
                      <a14:foregroundMark x1="85308" y1="64308" x2="85308" y2="64308"/>
                      <a14:foregroundMark x1="85077" y1="57026" x2="85077" y2="57026"/>
                      <a14:foregroundMark x1="80231" y1="78564" x2="80231" y2="78564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528" t="28455" r="12642" b="20813"/>
        <a:stretch xmlns:a="http://schemas.openxmlformats.org/drawingml/2006/main"/>
      </cdr:blipFill>
      <cdr:spPr bwMode="auto">
        <a:xfrm xmlns:a="http://schemas.openxmlformats.org/drawingml/2006/main">
          <a:off x="462939" y="2282048"/>
          <a:ext cx="729083" cy="32633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0.07798</cdr:x>
      <cdr:y>0.58349</cdr:y>
    </cdr:from>
    <cdr:to>
      <cdr:x>0.14148</cdr:x>
      <cdr:y>0.6396</cdr:y>
    </cdr:to>
    <cdr:pic>
      <cdr:nvPicPr>
        <cdr:cNvPr id="11" name="Google Shape;1213;p73" descr="Bicicleta de carretera con ilustración de vector de silueta negra ...">
          <a:extLst xmlns:a="http://schemas.openxmlformats.org/drawingml/2006/main">
            <a:ext uri="{FF2B5EF4-FFF2-40B4-BE49-F238E27FC236}">
              <a16:creationId xmlns:a16="http://schemas.microsoft.com/office/drawing/2014/main" id="{90FE5A7B-37EB-3A4E-9CCB-C7A4CF4B21F8}"/>
            </a:ext>
          </a:extLst>
        </cdr:cNvPr>
        <cdr:cNvPicPr preferRelativeResize="0"/>
      </cdr:nvPicPr>
      <cdr:blipFill rotWithShape="1">
        <a:blip xmlns:a="http://schemas.openxmlformats.org/drawingml/2006/main" xmlns:r="http://schemas.openxmlformats.org/officeDocument/2006/relationships" r:embed="rId10">
          <a:alphaModFix/>
        </a:blip>
        <a:srcRect xmlns:a="http://schemas.openxmlformats.org/drawingml/2006/main" t="12693" r="2644" b="15419"/>
        <a:stretch xmlns:a="http://schemas.openxmlformats.org/drawingml/2006/main"/>
      </cdr:blipFill>
      <cdr:spPr>
        <a:xfrm xmlns:a="http://schemas.openxmlformats.org/drawingml/2006/main">
          <a:off x="633852" y="3161720"/>
          <a:ext cx="516090" cy="304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0.02744</cdr:x>
      <cdr:y>0.657</cdr:y>
    </cdr:from>
    <cdr:to>
      <cdr:x>0.15539</cdr:x>
      <cdr:y>0.72227</cdr:y>
    </cdr:to>
    <cdr:pic>
      <cdr:nvPicPr>
        <cdr:cNvPr id="12" name="Picture 12" descr="Imágenes de Autobus | Vectores, fotos de stock y PSD gratuitos">
          <a:extLst xmlns:a="http://schemas.openxmlformats.org/drawingml/2006/main">
            <a:ext uri="{FF2B5EF4-FFF2-40B4-BE49-F238E27FC236}">
              <a16:creationId xmlns:a16="http://schemas.microsoft.com/office/drawing/2014/main" id="{DE6C94D8-2373-5849-B3F6-64C5CC15C38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0341" t="9084" r="12504" b="64678"/>
        <a:stretch xmlns:a="http://schemas.openxmlformats.org/drawingml/2006/main"/>
      </cdr:blipFill>
      <cdr:spPr bwMode="auto">
        <a:xfrm xmlns:a="http://schemas.openxmlformats.org/drawingml/2006/main">
          <a:off x="223026" y="3560091"/>
          <a:ext cx="1039960" cy="35365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0.04675</cdr:x>
      <cdr:y>0.73587</cdr:y>
    </cdr:from>
    <cdr:to>
      <cdr:x>0.14716</cdr:x>
      <cdr:y>0.79114</cdr:y>
    </cdr:to>
    <cdr:pic>
      <cdr:nvPicPr>
        <cdr:cNvPr id="13" name="Picture 14" descr="DIBUJOS DE BUSES: 2016">
          <a:extLst xmlns:a="http://schemas.openxmlformats.org/drawingml/2006/main">
            <a:ext uri="{FF2B5EF4-FFF2-40B4-BE49-F238E27FC236}">
              <a16:creationId xmlns:a16="http://schemas.microsoft.com/office/drawing/2014/main" id="{ABD24BE7-F452-754B-A5DD-02F19C90FBC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2">
          <a:extLst>
            <a:ext uri="{BEBA8EAE-BF5A-486C-A8C5-ECC9F3942E4B}">
              <a14:imgProps xmlns:a14="http://schemas.microsoft.com/office/drawing/2010/main">
                <a14:imgLayer r:embed="rId13">
                  <a14:imgEffect>
                    <a14:backgroundRemoval t="1781" b="41644" l="2991" r="69915">
                      <a14:foregroundMark x1="4615" y1="4110" x2="15299" y2="17808"/>
                      <a14:foregroundMark x1="15299" y1="17808" x2="65983" y2="24110"/>
                      <a14:foregroundMark x1="58547" y1="3699" x2="34444" y2="3288"/>
                      <a14:foregroundMark x1="33675" y1="3699" x2="7607" y2="18219"/>
                      <a14:foregroundMark x1="7607" y1="18219" x2="7607" y2="18493"/>
                      <a14:foregroundMark x1="5470" y1="24658" x2="5385" y2="33562"/>
                      <a14:foregroundMark x1="25470" y1="25205" x2="9658" y2="25342"/>
                      <a14:foregroundMark x1="9658" y1="25342" x2="5128" y2="22329"/>
                      <a14:foregroundMark x1="5128" y1="22329" x2="4103" y2="6027"/>
                      <a14:foregroundMark x1="4103" y1="6027" x2="4786" y2="6986"/>
                      <a14:foregroundMark x1="7350" y1="3562" x2="24359" y2="3699"/>
                      <a14:foregroundMark x1="21453" y1="1918" x2="21453" y2="1918"/>
                      <a14:foregroundMark x1="19231" y1="1918" x2="19231" y2="1918"/>
                      <a14:foregroundMark x1="51026" y1="2466" x2="51026" y2="2466"/>
                      <a14:foregroundMark x1="49231" y1="1781" x2="49231" y2="1781"/>
                      <a14:foregroundMark x1="24530" y1="36712" x2="24530" y2="36712"/>
                      <a14:foregroundMark x1="24274" y1="41644" x2="24274" y2="41644"/>
                      <a14:foregroundMark x1="69915" y1="26712" x2="69915" y2="26712"/>
                      <a14:foregroundMark x1="2991" y1="22466" x2="2991" y2="22466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27850" b="57561"/>
        <a:stretch xmlns:a="http://schemas.openxmlformats.org/drawingml/2006/main"/>
      </cdr:blipFill>
      <cdr:spPr bwMode="auto">
        <a:xfrm xmlns:a="http://schemas.openxmlformats.org/drawingml/2006/main">
          <a:off x="379947" y="3987434"/>
          <a:ext cx="816130" cy="29951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0.06651</cdr:x>
      <cdr:y>0.80635</cdr:y>
    </cdr:from>
    <cdr:to>
      <cdr:x>0.1499</cdr:x>
      <cdr:y>0.85179</cdr:y>
    </cdr:to>
    <cdr:pic>
      <cdr:nvPicPr>
        <cdr:cNvPr id="14" name="Picture 16" descr="Vector aisló trenes siluetas fijadas. Vector aisló trenes, iconos,  transporte ferroviario. | CanStock">
          <a:extLst xmlns:a="http://schemas.openxmlformats.org/drawingml/2006/main">
            <a:ext uri="{FF2B5EF4-FFF2-40B4-BE49-F238E27FC236}">
              <a16:creationId xmlns:a16="http://schemas.microsoft.com/office/drawing/2014/main" id="{6925196B-ABA2-714E-B797-533462369C9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62749" r="47794" b="19014"/>
        <a:stretch xmlns:a="http://schemas.openxmlformats.org/drawingml/2006/main"/>
      </cdr:blipFill>
      <cdr:spPr bwMode="auto">
        <a:xfrm xmlns:a="http://schemas.openxmlformats.org/drawingml/2006/main">
          <a:off x="540631" y="4369347"/>
          <a:ext cx="677749" cy="24622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0.01696</cdr:x>
      <cdr:y>0.86677</cdr:y>
    </cdr:from>
    <cdr:to>
      <cdr:x>0.15648</cdr:x>
      <cdr:y>0.91645</cdr:y>
    </cdr:to>
    <cdr:pic>
      <cdr:nvPicPr>
        <cdr:cNvPr id="15" name="Picture 18" descr="Icono perfil trolebús: vectores, gráficos, imágenes vectoriales |  Depositphotos®">
          <a:extLst xmlns:a="http://schemas.openxmlformats.org/drawingml/2006/main">
            <a:ext uri="{FF2B5EF4-FFF2-40B4-BE49-F238E27FC236}">
              <a16:creationId xmlns:a16="http://schemas.microsoft.com/office/drawing/2014/main" id="{D9C33EEB-B953-9E4F-8AEF-8F8E8508EDE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38049" b="38211"/>
        <a:stretch xmlns:a="http://schemas.openxmlformats.org/drawingml/2006/main"/>
      </cdr:blipFill>
      <cdr:spPr bwMode="auto">
        <a:xfrm xmlns:a="http://schemas.openxmlformats.org/drawingml/2006/main">
          <a:off x="137856" y="4696731"/>
          <a:ext cx="1134017" cy="26921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0.06989</cdr:x>
      <cdr:y>0.51404</cdr:y>
    </cdr:from>
    <cdr:to>
      <cdr:x>0.14959</cdr:x>
      <cdr:y>0.57652</cdr:y>
    </cdr:to>
    <cdr:sp macro="" textlink="">
      <cdr:nvSpPr>
        <cdr:cNvPr id="16" name="CuadroTexto 2">
          <a:extLst xmlns:a="http://schemas.openxmlformats.org/drawingml/2006/main">
            <a:ext uri="{FF2B5EF4-FFF2-40B4-BE49-F238E27FC236}">
              <a16:creationId xmlns:a16="http://schemas.microsoft.com/office/drawing/2014/main" id="{9F54C178-4260-6B43-9BE2-5526CBD6D5E5}"/>
            </a:ext>
          </a:extLst>
        </cdr:cNvPr>
        <cdr:cNvSpPr txBox="1"/>
      </cdr:nvSpPr>
      <cdr:spPr>
        <a:xfrm xmlns:a="http://schemas.openxmlformats.org/drawingml/2006/main">
          <a:off x="568077" y="2785406"/>
          <a:ext cx="64780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600" dirty="0"/>
            <a:t>Otros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0.04575</cdr:y>
    </cdr:from>
    <cdr:to>
      <cdr:x>0.32605</cdr:x>
      <cdr:y>0.949</cdr:y>
    </cdr:to>
    <cdr:grpSp>
      <cdr:nvGrpSpPr>
        <cdr:cNvPr id="11" name="Grupo 10">
          <a:extLst xmlns:a="http://schemas.openxmlformats.org/drawingml/2006/main">
            <a:ext uri="{FF2B5EF4-FFF2-40B4-BE49-F238E27FC236}">
              <a16:creationId xmlns:a16="http://schemas.microsoft.com/office/drawing/2014/main" id="{6FC379EB-3B57-EC47-86F9-D9B6DF806A0E}"/>
            </a:ext>
          </a:extLst>
        </cdr:cNvPr>
        <cdr:cNvGrpSpPr/>
      </cdr:nvGrpSpPr>
      <cdr:grpSpPr>
        <a:xfrm xmlns:a="http://schemas.openxmlformats.org/drawingml/2006/main">
          <a:off x="0" y="141157"/>
          <a:ext cx="1150132" cy="2786845"/>
          <a:chOff x="0" y="141157"/>
          <a:chExt cx="946273" cy="2786845"/>
        </a:xfrm>
      </cdr:grpSpPr>
      <cdr:pic>
        <cdr:nvPicPr>
          <cdr:cNvPr id="2" name="Google Shape;1213;p73" descr="Bicicleta de carretera con ilustración de vector de silueta negra ...">
            <a:extLst xmlns:a="http://schemas.openxmlformats.org/drawingml/2006/main">
              <a:ext uri="{FF2B5EF4-FFF2-40B4-BE49-F238E27FC236}">
                <a16:creationId xmlns:a16="http://schemas.microsoft.com/office/drawing/2014/main" id="{06ED6BE3-4FBD-104F-B6D7-319D39C325F2}"/>
              </a:ext>
            </a:extLst>
          </cdr:cNvPr>
          <cdr:cNvPicPr preferRelativeResize="0"/>
        </cdr:nvPicPr>
        <cdr:blipFill rotWithShape="1">
          <a:blip xmlns:a="http://schemas.openxmlformats.org/drawingml/2006/main" xmlns:r="http://schemas.openxmlformats.org/officeDocument/2006/relationships" r:embed="rId1">
            <a:alphaModFix/>
          </a:blip>
          <a:srcRect xmlns:a="http://schemas.openxmlformats.org/drawingml/2006/main" t="12693" r="2644" b="15419"/>
          <a:stretch xmlns:a="http://schemas.openxmlformats.org/drawingml/2006/main"/>
        </cdr:blipFill>
        <cdr:spPr>
          <a:xfrm xmlns:a="http://schemas.openxmlformats.org/drawingml/2006/main">
            <a:off x="551210" y="2636179"/>
            <a:ext cx="313602" cy="29182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</cdr:pic>
      <cdr:pic>
        <cdr:nvPicPr>
          <cdr:cNvPr id="3" name="Google Shape;1210;p73" descr="Autobuses grandes y pequeños para transporte de pasajeros ...">
            <a:extLst xmlns:a="http://schemas.openxmlformats.org/drawingml/2006/main">
              <a:ext uri="{FF2B5EF4-FFF2-40B4-BE49-F238E27FC236}">
                <a16:creationId xmlns:a16="http://schemas.microsoft.com/office/drawing/2014/main" id="{7F50A9E0-4E25-654F-AEAB-3712FA06CBC7}"/>
              </a:ext>
            </a:extLst>
          </cdr:cNvPr>
          <cdr:cNvPicPr preferRelativeResize="0"/>
        </cdr:nvPicPr>
        <cdr:blipFill rotWithShape="1">
          <a:blip xmlns:a="http://schemas.openxmlformats.org/drawingml/2006/main" xmlns:r="http://schemas.openxmlformats.org/officeDocument/2006/relationships" r:embed="rId2">
            <a:alphaModFix/>
          </a:blip>
          <a:srcRect xmlns:a="http://schemas.openxmlformats.org/drawingml/2006/main" l="5916" t="28621" r="14714" b="45659"/>
          <a:stretch xmlns:a="http://schemas.openxmlformats.org/drawingml/2006/main"/>
        </cdr:blipFill>
        <cdr:spPr>
          <a:xfrm xmlns:a="http://schemas.openxmlformats.org/drawingml/2006/main">
            <a:off x="453509" y="2320350"/>
            <a:ext cx="460106" cy="25318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</cdr:pic>
      <cdr:pic>
        <cdr:nvPicPr>
          <cdr:cNvPr id="4" name="Google Shape;1211;p73" descr="Side View Bus: Imágenes, fotos de stock y vectores | Shutterstock">
            <a:extLst xmlns:a="http://schemas.openxmlformats.org/drawingml/2006/main">
              <a:ext uri="{FF2B5EF4-FFF2-40B4-BE49-F238E27FC236}">
                <a16:creationId xmlns:a16="http://schemas.microsoft.com/office/drawing/2014/main" id="{8AC808BE-C674-634C-BD4D-81387469841D}"/>
              </a:ext>
            </a:extLst>
          </cdr:cNvPr>
          <cdr:cNvPicPr preferRelativeResize="0"/>
        </cdr:nvPicPr>
        <cdr:blipFill rotWithShape="1">
          <a:blip xmlns:a="http://schemas.openxmlformats.org/drawingml/2006/main" xmlns:r="http://schemas.openxmlformats.org/officeDocument/2006/relationships" r:embed="rId3">
            <a:alphaModFix/>
          </a:blip>
          <a:srcRect xmlns:a="http://schemas.openxmlformats.org/drawingml/2006/main" t="14320" b="31437"/>
          <a:stretch xmlns:a="http://schemas.openxmlformats.org/drawingml/2006/main"/>
        </cdr:blipFill>
        <cdr:spPr>
          <a:xfrm xmlns:a="http://schemas.openxmlformats.org/drawingml/2006/main">
            <a:off x="277347" y="2019308"/>
            <a:ext cx="648679" cy="25376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</cdr:pic>
      <cdr:pic>
        <cdr:nvPicPr>
          <cdr:cNvPr id="5" name="Google Shape;1215;p73">
            <a:extLst xmlns:a="http://schemas.openxmlformats.org/drawingml/2006/main">
              <a:ext uri="{FF2B5EF4-FFF2-40B4-BE49-F238E27FC236}">
                <a16:creationId xmlns:a16="http://schemas.microsoft.com/office/drawing/2014/main" id="{76652EDC-044E-5A4A-AD9E-DD9780881DBE}"/>
              </a:ext>
            </a:extLst>
          </cdr:cNvPr>
          <cdr:cNvPicPr preferRelativeResize="0"/>
        </cdr:nvPicPr>
        <cdr:blipFill rotWithShape="1">
          <a:blip xmlns:a="http://schemas.openxmlformats.org/drawingml/2006/main" xmlns:r="http://schemas.openxmlformats.org/officeDocument/2006/relationships" r:embed="rId4">
            <a:alphaModFix/>
          </a:blip>
          <a:srcRect xmlns:a="http://schemas.openxmlformats.org/drawingml/2006/main"/>
          <a:stretch xmlns:a="http://schemas.openxmlformats.org/drawingml/2006/main"/>
        </cdr:blipFill>
        <cdr:spPr>
          <a:xfrm xmlns:a="http://schemas.openxmlformats.org/drawingml/2006/main" flipH="1">
            <a:off x="0" y="1662081"/>
            <a:ext cx="946273" cy="33647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</cdr:pic>
      <cdr:sp macro="" textlink="">
        <cdr:nvSpPr>
          <cdr:cNvPr id="6" name="CuadroTexto 25">
            <a:extLst xmlns:a="http://schemas.openxmlformats.org/drawingml/2006/main">
              <a:ext uri="{FF2B5EF4-FFF2-40B4-BE49-F238E27FC236}">
                <a16:creationId xmlns:a16="http://schemas.microsoft.com/office/drawing/2014/main" id="{6FDAC541-5858-4A45-883D-F526180E43D4}"/>
              </a:ext>
            </a:extLst>
          </cdr:cNvPr>
          <cdr:cNvSpPr txBox="1"/>
        </cdr:nvSpPr>
        <cdr:spPr>
          <a:xfrm xmlns:a="http://schemas.openxmlformats.org/drawingml/2006/main">
            <a:off x="465485" y="1369597"/>
            <a:ext cx="480110" cy="34616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r>
              <a:rPr lang="es-MX" dirty="0"/>
              <a:t>Otros</a:t>
            </a:r>
          </a:p>
        </cdr:txBody>
      </cdr:sp>
      <cdr:pic>
        <cdr:nvPicPr>
          <cdr:cNvPr id="7" name="Google Shape;1212;p73" descr="Imágenes de Motocicleta | Vectores, fotos de stock y PSD gratuitos">
            <a:extLst xmlns:a="http://schemas.openxmlformats.org/drawingml/2006/main">
              <a:ext uri="{FF2B5EF4-FFF2-40B4-BE49-F238E27FC236}">
                <a16:creationId xmlns:a16="http://schemas.microsoft.com/office/drawing/2014/main" id="{9AE38399-E167-FD42-A85E-0E67F4341CB9}"/>
              </a:ext>
            </a:extLst>
          </cdr:cNvPr>
          <cdr:cNvPicPr preferRelativeResize="0"/>
        </cdr:nvPicPr>
        <cdr:blipFill rotWithShape="1">
          <a:blip xmlns:a="http://schemas.openxmlformats.org/drawingml/2006/main" xmlns:r="http://schemas.openxmlformats.org/officeDocument/2006/relationships" r:embed="rId5">
            <a:alphaModFix/>
          </a:blip>
          <a:srcRect xmlns:a="http://schemas.openxmlformats.org/drawingml/2006/main" l="5611" t="20533" r="5479" b="19235"/>
          <a:stretch xmlns:a="http://schemas.openxmlformats.org/drawingml/2006/main"/>
        </cdr:blipFill>
        <cdr:spPr>
          <a:xfrm xmlns:a="http://schemas.openxmlformats.org/drawingml/2006/main">
            <a:off x="502640" y="1107566"/>
            <a:ext cx="326874" cy="25324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</cdr:pic>
      <cdr:pic>
        <cdr:nvPicPr>
          <cdr:cNvPr id="8" name="Google Shape;1207;p73">
            <a:extLst xmlns:a="http://schemas.openxmlformats.org/drawingml/2006/main">
              <a:ext uri="{FF2B5EF4-FFF2-40B4-BE49-F238E27FC236}">
                <a16:creationId xmlns:a16="http://schemas.microsoft.com/office/drawing/2014/main" id="{276F4F80-ABBB-D248-8EE4-4C20C2198213}"/>
              </a:ext>
            </a:extLst>
          </cdr:cNvPr>
          <cdr:cNvPicPr preferRelativeResize="0"/>
        </cdr:nvPicPr>
        <cdr:blipFill rotWithShape="1">
          <a:blip xmlns:a="http://schemas.openxmlformats.org/drawingml/2006/main" xmlns:r="http://schemas.openxmlformats.org/officeDocument/2006/relationships" r:embed="rId6">
            <a:alphaModFix/>
          </a:blip>
          <a:srcRect xmlns:a="http://schemas.openxmlformats.org/drawingml/2006/main"/>
          <a:stretch xmlns:a="http://schemas.openxmlformats.org/drawingml/2006/main"/>
        </cdr:blipFill>
        <cdr:spPr>
          <a:xfrm xmlns:a="http://schemas.openxmlformats.org/drawingml/2006/main" flipH="1">
            <a:off x="334496" y="741017"/>
            <a:ext cx="548538" cy="29376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</cdr:pic>
      <cdr:pic>
        <cdr:nvPicPr>
          <cdr:cNvPr id="9" name="Google Shape;1214;p73">
            <a:extLst xmlns:a="http://schemas.openxmlformats.org/drawingml/2006/main">
              <a:ext uri="{FF2B5EF4-FFF2-40B4-BE49-F238E27FC236}">
                <a16:creationId xmlns:a16="http://schemas.microsoft.com/office/drawing/2014/main" id="{52BB3760-75B5-0842-8CD0-108FEA48DCBA}"/>
              </a:ext>
            </a:extLst>
          </cdr:cNvPr>
          <cdr:cNvPicPr preferRelativeResize="0"/>
        </cdr:nvPicPr>
        <cdr:blipFill rotWithShape="1">
          <a:blip xmlns:a="http://schemas.openxmlformats.org/drawingml/2006/main" xmlns:r="http://schemas.openxmlformats.org/officeDocument/2006/relationships" r:embed="rId7">
            <a:alphaModFix/>
          </a:blip>
          <a:srcRect xmlns:a="http://schemas.openxmlformats.org/drawingml/2006/main"/>
          <a:stretch xmlns:a="http://schemas.openxmlformats.org/drawingml/2006/main"/>
        </cdr:blipFill>
        <cdr:spPr>
          <a:xfrm xmlns:a="http://schemas.openxmlformats.org/drawingml/2006/main" flipH="1">
            <a:off x="133370" y="411196"/>
            <a:ext cx="749793" cy="32656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</cdr:pic>
      <cdr:pic>
        <cdr:nvPicPr>
          <cdr:cNvPr id="10" name="Google Shape;1209;p73" descr="Sustitución del Cristal Lateral del Coche">
            <a:extLst xmlns:a="http://schemas.openxmlformats.org/drawingml/2006/main">
              <a:ext uri="{FF2B5EF4-FFF2-40B4-BE49-F238E27FC236}">
                <a16:creationId xmlns:a16="http://schemas.microsoft.com/office/drawing/2014/main" id="{580FB579-637B-6848-AEA4-ABB81142AB0F}"/>
              </a:ext>
            </a:extLst>
          </cdr:cNvPr>
          <cdr:cNvPicPr preferRelativeResize="0"/>
        </cdr:nvPicPr>
        <cdr:blipFill rotWithShape="1">
          <a:blip xmlns:a="http://schemas.openxmlformats.org/drawingml/2006/main" xmlns:r="http://schemas.openxmlformats.org/officeDocument/2006/relationships" r:embed="rId8">
            <a:alphaModFix/>
          </a:blip>
          <a:srcRect xmlns:a="http://schemas.openxmlformats.org/drawingml/2006/main"/>
          <a:stretch xmlns:a="http://schemas.openxmlformats.org/drawingml/2006/main"/>
        </cdr:blipFill>
        <cdr:spPr>
          <a:xfrm xmlns:a="http://schemas.openxmlformats.org/drawingml/2006/main" flipH="1">
            <a:off x="441623" y="141157"/>
            <a:ext cx="441540" cy="25547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</cdr:pic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19AA3-2F19-4C41-9851-94EDAF651A28}" type="datetimeFigureOut">
              <a:rPr lang="es-MX" smtClean="0"/>
              <a:t>22/11/21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67806-4C64-9B48-9FE6-F5794D491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29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8" name="Google Shape;1108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2" name="Google Shape;1142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5" name="Google Shape;1155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3" name="Google Shape;1183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8" name="Google Shape;1228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9" name="Google Shape;1249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83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69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54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75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Title Page">
  <p:cSld name="64_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8"/>
          <p:cNvSpPr>
            <a:spLocks noGrp="1"/>
          </p:cNvSpPr>
          <p:nvPr>
            <p:ph type="pic" idx="2"/>
          </p:nvPr>
        </p:nvSpPr>
        <p:spPr>
          <a:xfrm>
            <a:off x="3149600" y="0"/>
            <a:ext cx="8070848" cy="442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933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743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93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95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41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58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07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73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51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4026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hyperlink" Target="https://imt.mx/archivos/Publicaciones/DocumentoTecnico/dt83.pdf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chart" Target="../charts/chart5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mt.mx/archivos/Publicaciones/DocumentoTecnico/dt83.pdf" TargetMode="Externa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t.mx/archivos/Publicaciones/DocumentoTecnico/dt74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mt.mx/archivos/Publicaciones/DocumentoTecnico/dt83.pdf" TargetMode="Externa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t.mx/archivos/Publicaciones/DocumentoTecnico/dt83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hyperlink" Target="https://imt.mx/archivos/Publicaciones/DocumentoTecnico/dt74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hyperlink" Target="https://imt.mx/archivos/Publicaciones/DocumentoTecnico/dt83.pd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mt.mx/archivos/Publicaciones/DocumentoTecnico/dt74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mt.mx/archivos/Publicaciones/DocumentoTecnico/dt83.pdf" TargetMode="Externa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gi.org.mx/programas/accidentes/default.html#Tabulado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www.inegi.org.mx/programas/accidentes/default.html#Tabulado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gi.org.mx/programas/accidentes/default.html#Tabulado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gi.org.mx/programas/accidentes/default.html#Tabulado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microsoft.com/office/2014/relationships/chartEx" Target="../charts/chartEx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inegi.org.mx/programas/accidentes/default.html#Tabulado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64"/>
          <p:cNvSpPr/>
          <p:nvPr/>
        </p:nvSpPr>
        <p:spPr>
          <a:xfrm>
            <a:off x="-329674" y="1290909"/>
            <a:ext cx="9702800" cy="5573512"/>
          </a:xfrm>
          <a:custGeom>
            <a:avLst/>
            <a:gdLst/>
            <a:ahLst/>
            <a:cxnLst/>
            <a:rect l="l" t="t" r="r" b="b"/>
            <a:pathLst>
              <a:path w="2038" h="1169" extrusionOk="0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64"/>
          <p:cNvSpPr/>
          <p:nvPr/>
        </p:nvSpPr>
        <p:spPr>
          <a:xfrm>
            <a:off x="670451" y="2010741"/>
            <a:ext cx="7373938" cy="4848892"/>
          </a:xfrm>
          <a:custGeom>
            <a:avLst/>
            <a:gdLst/>
            <a:ahLst/>
            <a:cxnLst/>
            <a:rect l="l" t="t" r="r" b="b"/>
            <a:pathLst>
              <a:path w="1549" h="1017" extrusionOk="0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64"/>
          <p:cNvSpPr/>
          <p:nvPr/>
        </p:nvSpPr>
        <p:spPr>
          <a:xfrm>
            <a:off x="251351" y="1780905"/>
            <a:ext cx="8035925" cy="5083516"/>
          </a:xfrm>
          <a:custGeom>
            <a:avLst/>
            <a:gdLst/>
            <a:ahLst/>
            <a:cxnLst/>
            <a:rect l="l" t="t" r="r" b="b"/>
            <a:pathLst>
              <a:path w="1688" h="1066" extrusionOk="0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64"/>
          <p:cNvSpPr/>
          <p:nvPr/>
        </p:nvSpPr>
        <p:spPr>
          <a:xfrm>
            <a:off x="-1061" y="542347"/>
            <a:ext cx="10334625" cy="6322075"/>
          </a:xfrm>
          <a:custGeom>
            <a:avLst/>
            <a:gdLst/>
            <a:ahLst/>
            <a:cxnLst/>
            <a:rect l="l" t="t" r="r" b="b"/>
            <a:pathLst>
              <a:path w="2171" h="1326" extrusionOk="0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64"/>
          <p:cNvSpPr/>
          <p:nvPr/>
        </p:nvSpPr>
        <p:spPr>
          <a:xfrm>
            <a:off x="3701" y="6178751"/>
            <a:ext cx="504825" cy="681527"/>
          </a:xfrm>
          <a:custGeom>
            <a:avLst/>
            <a:gdLst/>
            <a:ahLst/>
            <a:cxnLst/>
            <a:rect l="l" t="t" r="r" b="b"/>
            <a:pathLst>
              <a:path w="106" h="143" extrusionOk="0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64"/>
          <p:cNvSpPr/>
          <p:nvPr/>
        </p:nvSpPr>
        <p:spPr>
          <a:xfrm>
            <a:off x="-1061" y="-59376"/>
            <a:ext cx="11091863" cy="6923796"/>
          </a:xfrm>
          <a:custGeom>
            <a:avLst/>
            <a:gdLst/>
            <a:ahLst/>
            <a:cxnLst/>
            <a:rect l="l" t="t" r="r" b="b"/>
            <a:pathLst>
              <a:path w="2330" h="1452" extrusionOk="0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64"/>
          <p:cNvSpPr/>
          <p:nvPr/>
        </p:nvSpPr>
        <p:spPr>
          <a:xfrm>
            <a:off x="-1061" y="-1916"/>
            <a:ext cx="1057275" cy="614491"/>
          </a:xfrm>
          <a:custGeom>
            <a:avLst/>
            <a:gdLst/>
            <a:ahLst/>
            <a:cxnLst/>
            <a:rect l="l" t="t" r="r" b="b"/>
            <a:pathLst>
              <a:path w="222" h="129" extrusionOk="0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64"/>
          <p:cNvSpPr/>
          <p:nvPr/>
        </p:nvSpPr>
        <p:spPr>
          <a:xfrm>
            <a:off x="3701" y="-6705"/>
            <a:ext cx="595313" cy="352734"/>
          </a:xfrm>
          <a:custGeom>
            <a:avLst/>
            <a:gdLst/>
            <a:ahLst/>
            <a:cxnLst/>
            <a:rect l="l" t="t" r="r" b="b"/>
            <a:pathLst>
              <a:path w="125" h="74" extrusionOk="0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64"/>
          <p:cNvSpPr/>
          <p:nvPr/>
        </p:nvSpPr>
        <p:spPr>
          <a:xfrm>
            <a:off x="-1061" y="-1916"/>
            <a:ext cx="357188" cy="213875"/>
          </a:xfrm>
          <a:custGeom>
            <a:avLst/>
            <a:gdLst/>
            <a:ahLst/>
            <a:cxnLst/>
            <a:rect l="l" t="t" r="r" b="b"/>
            <a:pathLst>
              <a:path w="75" h="45" extrusionOk="0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 cmpd="sng">
            <a:solidFill>
              <a:schemeClr val="dk1">
                <a:alpha val="20000"/>
              </a:schemeClr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64"/>
          <p:cNvSpPr/>
          <p:nvPr/>
        </p:nvSpPr>
        <p:spPr>
          <a:xfrm>
            <a:off x="5426601" y="-1916"/>
            <a:ext cx="5788025" cy="6847184"/>
          </a:xfrm>
          <a:custGeom>
            <a:avLst/>
            <a:gdLst/>
            <a:ahLst/>
            <a:cxnLst/>
            <a:rect l="l" t="t" r="r" b="b"/>
            <a:pathLst>
              <a:path w="1216" h="1436" extrusionOk="0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64"/>
          <p:cNvSpPr/>
          <p:nvPr/>
        </p:nvSpPr>
        <p:spPr>
          <a:xfrm>
            <a:off x="9235014" y="2872"/>
            <a:ext cx="2951163" cy="2555325"/>
          </a:xfrm>
          <a:custGeom>
            <a:avLst/>
            <a:gdLst/>
            <a:ahLst/>
            <a:cxnLst/>
            <a:rect l="l" t="t" r="r" b="b"/>
            <a:pathLst>
              <a:path w="620" h="536" extrusionOk="0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64"/>
          <p:cNvSpPr/>
          <p:nvPr/>
        </p:nvSpPr>
        <p:spPr>
          <a:xfrm>
            <a:off x="8534926" y="1481328"/>
            <a:ext cx="3233402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rgbClr val="1A76A4"/>
                </a:solidFill>
                <a:latin typeface="Calibri"/>
                <a:cs typeface="Calibri"/>
                <a:sym typeface="Calibri"/>
              </a:rPr>
              <a:t>5. Seguridad Vial</a:t>
            </a:r>
            <a:endParaRPr sz="4400" b="1" dirty="0">
              <a:solidFill>
                <a:srgbClr val="1A76A4"/>
              </a:solidFill>
              <a:latin typeface="Calibri"/>
              <a:cs typeface="Calibri"/>
            </a:endParaRPr>
          </a:p>
        </p:txBody>
      </p:sp>
      <p:sp>
        <p:nvSpPr>
          <p:cNvPr id="1100" name="Google Shape;1100;p64"/>
          <p:cNvSpPr/>
          <p:nvPr/>
        </p:nvSpPr>
        <p:spPr>
          <a:xfrm>
            <a:off x="10020826" y="-1916"/>
            <a:ext cx="2165350" cy="1358265"/>
          </a:xfrm>
          <a:custGeom>
            <a:avLst/>
            <a:gdLst/>
            <a:ahLst/>
            <a:cxnLst/>
            <a:rect l="l" t="t" r="r" b="b"/>
            <a:pathLst>
              <a:path w="455" h="285" extrusionOk="0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64"/>
          <p:cNvSpPr/>
          <p:nvPr/>
        </p:nvSpPr>
        <p:spPr>
          <a:xfrm>
            <a:off x="11290826" y="-1916"/>
            <a:ext cx="895350" cy="534687"/>
          </a:xfrm>
          <a:custGeom>
            <a:avLst/>
            <a:gdLst/>
            <a:ahLst/>
            <a:cxnLst/>
            <a:rect l="l" t="t" r="r" b="b"/>
            <a:pathLst>
              <a:path w="188" h="112" extrusionOk="0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64"/>
          <p:cNvSpPr/>
          <p:nvPr/>
        </p:nvSpPr>
        <p:spPr>
          <a:xfrm rot="-668471">
            <a:off x="752078" y="2218040"/>
            <a:ext cx="4418757" cy="4259609"/>
          </a:xfrm>
          <a:custGeom>
            <a:avLst/>
            <a:gdLst/>
            <a:ahLst/>
            <a:cxnLst/>
            <a:rect l="l" t="t" r="r" b="b"/>
            <a:pathLst>
              <a:path w="4507111" h="4344781" extrusionOk="0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103" name="Google Shape;1103;p64" descr="Tips de Seguridad Vial en Navidad: Cuidado con los excesos | Prevencionar  Colombia | Prevencionar Colombia"/>
          <p:cNvPicPr preferRelativeResize="0"/>
          <p:nvPr/>
        </p:nvPicPr>
        <p:blipFill rotWithShape="1">
          <a:blip r:embed="rId3">
            <a:alphaModFix/>
          </a:blip>
          <a:srcRect l="505" r="2823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 extrusionOk="0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04" name="Google Shape;1104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12" y="5721606"/>
            <a:ext cx="1938528" cy="59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64" descr="ANTP: 25 años promoviendo buenas prácticas en el transporte | Revista  Transportes y Turismo"/>
          <p:cNvPicPr preferRelativeResize="0"/>
          <p:nvPr/>
        </p:nvPicPr>
        <p:blipFill rotWithShape="1">
          <a:blip r:embed="rId5">
            <a:alphaModFix/>
          </a:blip>
          <a:srcRect t="21789" b="34421"/>
          <a:stretch/>
        </p:blipFill>
        <p:spPr>
          <a:xfrm>
            <a:off x="9707277" y="5721606"/>
            <a:ext cx="2484723" cy="63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CCA8F6E-D2D4-4D48-BF82-1798D6C4316C}"/>
              </a:ext>
            </a:extLst>
          </p:cNvPr>
          <p:cNvSpPr/>
          <p:nvPr/>
        </p:nvSpPr>
        <p:spPr>
          <a:xfrm>
            <a:off x="8198511" y="801701"/>
            <a:ext cx="1699847" cy="9847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Muertos</a:t>
            </a:r>
            <a:endParaRPr lang="es-MX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2,722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72195F8-748F-ED4B-9263-5348148926B9}"/>
              </a:ext>
            </a:extLst>
          </p:cNvPr>
          <p:cNvSpPr/>
          <p:nvPr/>
        </p:nvSpPr>
        <p:spPr>
          <a:xfrm>
            <a:off x="10087199" y="788421"/>
            <a:ext cx="1699847" cy="9847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Lesionados</a:t>
            </a:r>
            <a:endParaRPr lang="es-MX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6,706 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0FC223F-9338-184C-B198-778763224BCA}"/>
              </a:ext>
            </a:extLst>
          </p:cNvPr>
          <p:cNvGrpSpPr/>
          <p:nvPr/>
        </p:nvGrpSpPr>
        <p:grpSpPr>
          <a:xfrm>
            <a:off x="4379131" y="830277"/>
            <a:ext cx="3527419" cy="4174327"/>
            <a:chOff x="7123579" y="205570"/>
            <a:chExt cx="3527419" cy="417432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B455573-3804-E642-BAF4-B6E7E3A8D44E}"/>
                </a:ext>
              </a:extLst>
            </p:cNvPr>
            <p:cNvSpPr/>
            <p:nvPr/>
          </p:nvSpPr>
          <p:spPr>
            <a:xfrm>
              <a:off x="7123579" y="205570"/>
              <a:ext cx="3527419" cy="9847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Vehiculos siniestrados</a:t>
              </a:r>
              <a:endParaRPr lang="es-MX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MX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18,212 </a:t>
              </a:r>
            </a:p>
          </p:txBody>
        </p:sp>
        <p:graphicFrame>
          <p:nvGraphicFramePr>
            <p:cNvPr id="25" name="Gráfico 24">
              <a:extLst>
                <a:ext uri="{FF2B5EF4-FFF2-40B4-BE49-F238E27FC236}">
                  <a16:creationId xmlns:a16="http://schemas.microsoft.com/office/drawing/2014/main" id="{B2E657AF-0323-B84B-97CD-4374830D918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123579" y="1294535"/>
            <a:ext cx="3527419" cy="30853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30" name="Google Shape;1245;p74">
            <a:extLst>
              <a:ext uri="{FF2B5EF4-FFF2-40B4-BE49-F238E27FC236}">
                <a16:creationId xmlns:a16="http://schemas.microsoft.com/office/drawing/2014/main" id="{C21A02D1-8283-604E-A00B-671A5759DFD3}"/>
              </a:ext>
            </a:extLst>
          </p:cNvPr>
          <p:cNvSpPr/>
          <p:nvPr/>
        </p:nvSpPr>
        <p:spPr>
          <a:xfrm>
            <a:off x="206370" y="6184073"/>
            <a:ext cx="1073075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Anuario estadístico de accidentes en carreteras federales IMT (2020). 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100"/>
            </a:pPr>
            <a:r>
              <a:rPr lang="es-MX" sz="11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https://imt.mx/archivos/Publicaciones/DocumentoTecnico/dt83.pdf</a:t>
            </a:r>
            <a:endParaRPr lang="es-MX"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FD58FBD-C545-E940-A955-657BF5099783}"/>
              </a:ext>
            </a:extLst>
          </p:cNvPr>
          <p:cNvSpPr/>
          <p:nvPr/>
        </p:nvSpPr>
        <p:spPr>
          <a:xfrm>
            <a:off x="8198511" y="1957943"/>
            <a:ext cx="3588535" cy="116904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Daños materiales </a:t>
            </a:r>
          </a:p>
          <a:p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(miles de dolares)</a:t>
            </a:r>
            <a:endParaRPr lang="es-MX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51,807.5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B084093B-B002-B349-A877-9FD8265D1FED}"/>
              </a:ext>
            </a:extLst>
          </p:cNvPr>
          <p:cNvGrpSpPr/>
          <p:nvPr/>
        </p:nvGrpSpPr>
        <p:grpSpPr>
          <a:xfrm>
            <a:off x="404953" y="801701"/>
            <a:ext cx="3555630" cy="5382371"/>
            <a:chOff x="404953" y="801701"/>
            <a:chExt cx="3555630" cy="5382371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9CBEC940-A3E8-5A4A-A728-2C134B419A82}"/>
                </a:ext>
              </a:extLst>
            </p:cNvPr>
            <p:cNvGrpSpPr/>
            <p:nvPr/>
          </p:nvGrpSpPr>
          <p:grpSpPr>
            <a:xfrm>
              <a:off x="404953" y="801701"/>
              <a:ext cx="3555630" cy="4174327"/>
              <a:chOff x="328243" y="820616"/>
              <a:chExt cx="3555630" cy="4174327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CE280A9C-0C25-8F49-9240-10C63B786D4B}"/>
                  </a:ext>
                </a:extLst>
              </p:cNvPr>
              <p:cNvSpPr/>
              <p:nvPr/>
            </p:nvSpPr>
            <p:spPr>
              <a:xfrm>
                <a:off x="328244" y="820616"/>
                <a:ext cx="3555629" cy="98473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Colisiones</a:t>
                </a:r>
              </a:p>
              <a:p>
                <a:pPr algn="ctr"/>
                <a:r>
                  <a:rPr lang="es-MX" sz="3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11,449 </a:t>
                </a:r>
              </a:p>
            </p:txBody>
          </p:sp>
          <p:graphicFrame>
            <p:nvGraphicFramePr>
              <p:cNvPr id="31" name="Gráfico 30">
                <a:extLst>
                  <a:ext uri="{FF2B5EF4-FFF2-40B4-BE49-F238E27FC236}">
                    <a16:creationId xmlns:a16="http://schemas.microsoft.com/office/drawing/2014/main" id="{E019472A-A707-CF4E-BDB1-39E7E7B0EB3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28243" y="1928258"/>
              <a:ext cx="3555629" cy="306668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44FB872-73B4-8542-B1C4-0FFB256F9C44}"/>
                </a:ext>
              </a:extLst>
            </p:cNvPr>
            <p:cNvSpPr/>
            <p:nvPr/>
          </p:nvSpPr>
          <p:spPr>
            <a:xfrm>
              <a:off x="404953" y="5068270"/>
              <a:ext cx="3555629" cy="11158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Colisiones atribuibles </a:t>
              </a:r>
            </a:p>
            <a:p>
              <a:r>
                <a:rPr lang="es-MX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 conductor</a:t>
              </a:r>
              <a:endParaRPr lang="es-MX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MX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8,450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C159A5E4-69D1-024A-927A-2BCAEAC8E1B7}"/>
              </a:ext>
            </a:extLst>
          </p:cNvPr>
          <p:cNvGrpSpPr/>
          <p:nvPr/>
        </p:nvGrpSpPr>
        <p:grpSpPr>
          <a:xfrm>
            <a:off x="7998006" y="3265561"/>
            <a:ext cx="3951813" cy="2314489"/>
            <a:chOff x="7998006" y="3265561"/>
            <a:chExt cx="3951813" cy="2314489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29320D12-CF44-1A42-9638-70951AE5B4D1}"/>
                </a:ext>
              </a:extLst>
            </p:cNvPr>
            <p:cNvSpPr/>
            <p:nvPr/>
          </p:nvSpPr>
          <p:spPr>
            <a:xfrm>
              <a:off x="8198511" y="3265561"/>
              <a:ext cx="3588535" cy="98473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Causas</a:t>
              </a:r>
              <a:endParaRPr lang="es-MX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MX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15,365</a:t>
              </a:r>
            </a:p>
          </p:txBody>
        </p:sp>
        <p:pic>
          <p:nvPicPr>
            <p:cNvPr id="38" name="Gráfico 37" descr="Road con relleno sólido">
              <a:extLst>
                <a:ext uri="{FF2B5EF4-FFF2-40B4-BE49-F238E27FC236}">
                  <a16:creationId xmlns:a16="http://schemas.microsoft.com/office/drawing/2014/main" id="{FBBC5318-45D6-6C40-8DF1-B583E4319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5996" y="4331332"/>
              <a:ext cx="914400" cy="914400"/>
            </a:xfrm>
            <a:prstGeom prst="rect">
              <a:avLst/>
            </a:prstGeom>
          </p:spPr>
        </p:pic>
        <p:pic>
          <p:nvPicPr>
            <p:cNvPr id="40" name="Gráfico 39" descr="Partial sun con relleno sólido">
              <a:extLst>
                <a:ext uri="{FF2B5EF4-FFF2-40B4-BE49-F238E27FC236}">
                  <a16:creationId xmlns:a16="http://schemas.microsoft.com/office/drawing/2014/main" id="{FE9FC6BC-4C26-EE43-A08D-A985C0A5A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29574" y="4340296"/>
              <a:ext cx="914400" cy="914400"/>
            </a:xfrm>
            <a:prstGeom prst="rect">
              <a:avLst/>
            </a:prstGeom>
          </p:spPr>
        </p:pic>
        <p:pic>
          <p:nvPicPr>
            <p:cNvPr id="42" name="Gráfico 41" descr="Car con relleno sólido">
              <a:extLst>
                <a:ext uri="{FF2B5EF4-FFF2-40B4-BE49-F238E27FC236}">
                  <a16:creationId xmlns:a16="http://schemas.microsoft.com/office/drawing/2014/main" id="{434B05BD-BC70-B043-9345-1AB859882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983958" y="4483659"/>
              <a:ext cx="914400" cy="914400"/>
            </a:xfrm>
            <a:prstGeom prst="rect">
              <a:avLst/>
            </a:prstGeom>
          </p:spPr>
        </p:pic>
        <p:pic>
          <p:nvPicPr>
            <p:cNvPr id="44" name="Gráfico 43" descr="User con relleno sólido">
              <a:extLst>
                <a:ext uri="{FF2B5EF4-FFF2-40B4-BE49-F238E27FC236}">
                  <a16:creationId xmlns:a16="http://schemas.microsoft.com/office/drawing/2014/main" id="{289165AE-7131-4B4C-83DC-02588906C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998006" y="4307390"/>
              <a:ext cx="914400" cy="914400"/>
            </a:xfrm>
            <a:prstGeom prst="rect">
              <a:avLst/>
            </a:prstGeom>
          </p:spPr>
        </p:pic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1C90017C-08C9-5943-885F-A48F99C0E606}"/>
                </a:ext>
              </a:extLst>
            </p:cNvPr>
            <p:cNvSpPr/>
            <p:nvPr/>
          </p:nvSpPr>
          <p:spPr>
            <a:xfrm>
              <a:off x="7998006" y="5137431"/>
              <a:ext cx="914400" cy="4308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10,859</a:t>
              </a:r>
              <a:endParaRPr lang="es-MX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437ADBF-C381-B547-88FD-3A24A9AC1106}"/>
                </a:ext>
              </a:extLst>
            </p:cNvPr>
            <p:cNvSpPr/>
            <p:nvPr/>
          </p:nvSpPr>
          <p:spPr>
            <a:xfrm>
              <a:off x="8983958" y="5129792"/>
              <a:ext cx="914400" cy="4308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1,240</a:t>
              </a:r>
              <a:endParaRPr lang="es-MX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9ED0DDDD-8F72-594E-883F-29732672B7F5}"/>
                </a:ext>
              </a:extLst>
            </p:cNvPr>
            <p:cNvSpPr/>
            <p:nvPr/>
          </p:nvSpPr>
          <p:spPr>
            <a:xfrm>
              <a:off x="9969910" y="5149203"/>
              <a:ext cx="914400" cy="4308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2,235</a:t>
              </a:r>
              <a:endParaRPr lang="es-MX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66A1FC57-BCD5-7C4B-8163-DF1DFD20A03F}"/>
                </a:ext>
              </a:extLst>
            </p:cNvPr>
            <p:cNvSpPr/>
            <p:nvPr/>
          </p:nvSpPr>
          <p:spPr>
            <a:xfrm>
              <a:off x="11035419" y="5127547"/>
              <a:ext cx="914400" cy="4308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1,031</a:t>
              </a:r>
              <a:endParaRPr lang="es-MX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Google Shape;1225;p73">
            <a:extLst>
              <a:ext uri="{FF2B5EF4-FFF2-40B4-BE49-F238E27FC236}">
                <a16:creationId xmlns:a16="http://schemas.microsoft.com/office/drawing/2014/main" id="{9D4DC04A-4097-2342-8699-C184D448F913}"/>
              </a:ext>
            </a:extLst>
          </p:cNvPr>
          <p:cNvSpPr/>
          <p:nvPr/>
        </p:nvSpPr>
        <p:spPr>
          <a:xfrm>
            <a:off x="4722847" y="40216"/>
            <a:ext cx="747656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76A4"/>
              </a:buClr>
              <a:buSzPts val="3000"/>
              <a:buFont typeface="Calibri"/>
              <a:buNone/>
            </a:pPr>
            <a:r>
              <a:rPr lang="es-MX" sz="3000" b="1" dirty="0">
                <a:solidFill>
                  <a:srgbClr val="1A76A4"/>
                </a:solidFill>
                <a:latin typeface="Calibri"/>
                <a:ea typeface="Calibri"/>
                <a:cs typeface="Calibri"/>
                <a:sym typeface="Calibri"/>
              </a:rPr>
              <a:t>5.2.1. Saldos totales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20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" name="Google Shape;1231;p74"/>
          <p:cNvGrpSpPr/>
          <p:nvPr/>
        </p:nvGrpSpPr>
        <p:grpSpPr>
          <a:xfrm>
            <a:off x="6727679" y="1613671"/>
            <a:ext cx="5213641" cy="3860588"/>
            <a:chOff x="6596367" y="1862543"/>
            <a:chExt cx="5213641" cy="3860588"/>
          </a:xfrm>
        </p:grpSpPr>
        <p:pic>
          <p:nvPicPr>
            <p:cNvPr id="1232" name="Google Shape;1232;p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96367" y="2316521"/>
              <a:ext cx="4305300" cy="2674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3" name="Google Shape;1233;p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28851" y="3586171"/>
              <a:ext cx="2981157" cy="21369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34" name="Google Shape;1234;p74"/>
            <p:cNvGrpSpPr/>
            <p:nvPr/>
          </p:nvGrpSpPr>
          <p:grpSpPr>
            <a:xfrm>
              <a:off x="6596367" y="3711188"/>
              <a:ext cx="1533129" cy="1405531"/>
              <a:chOff x="5268225" y="4341924"/>
              <a:chExt cx="468850" cy="387276"/>
            </a:xfrm>
          </p:grpSpPr>
          <p:sp>
            <p:nvSpPr>
              <p:cNvPr id="1235" name="Google Shape;1235;p74"/>
              <p:cNvSpPr/>
              <p:nvPr/>
            </p:nvSpPr>
            <p:spPr>
              <a:xfrm>
                <a:off x="5652425" y="4676800"/>
                <a:ext cx="65775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096" fill="none" extrusionOk="0">
                    <a:moveTo>
                      <a:pt x="1" y="1"/>
                    </a:moveTo>
                    <a:lnTo>
                      <a:pt x="1" y="780"/>
                    </a:lnTo>
                    <a:lnTo>
                      <a:pt x="1" y="780"/>
                    </a:lnTo>
                    <a:lnTo>
                      <a:pt x="25" y="1048"/>
                    </a:lnTo>
                    <a:lnTo>
                      <a:pt x="122" y="1291"/>
                    </a:lnTo>
                    <a:lnTo>
                      <a:pt x="244" y="1511"/>
                    </a:lnTo>
                    <a:lnTo>
                      <a:pt x="390" y="1705"/>
                    </a:lnTo>
                    <a:lnTo>
                      <a:pt x="585" y="1852"/>
                    </a:lnTo>
                    <a:lnTo>
                      <a:pt x="804" y="1973"/>
                    </a:lnTo>
                    <a:lnTo>
                      <a:pt x="1048" y="2071"/>
                    </a:lnTo>
                    <a:lnTo>
                      <a:pt x="1316" y="2095"/>
                    </a:lnTo>
                    <a:lnTo>
                      <a:pt x="1316" y="2095"/>
                    </a:lnTo>
                    <a:lnTo>
                      <a:pt x="1584" y="2071"/>
                    </a:lnTo>
                    <a:lnTo>
                      <a:pt x="1827" y="1973"/>
                    </a:lnTo>
                    <a:lnTo>
                      <a:pt x="2046" y="1852"/>
                    </a:lnTo>
                    <a:lnTo>
                      <a:pt x="2241" y="1705"/>
                    </a:lnTo>
                    <a:lnTo>
                      <a:pt x="2412" y="1511"/>
                    </a:lnTo>
                    <a:lnTo>
                      <a:pt x="2533" y="1291"/>
                    </a:lnTo>
                    <a:lnTo>
                      <a:pt x="2607" y="1048"/>
                    </a:lnTo>
                    <a:lnTo>
                      <a:pt x="2631" y="780"/>
                    </a:lnTo>
                    <a:lnTo>
                      <a:pt x="2631" y="1"/>
                    </a:lnTo>
                  </a:path>
                </a:pathLst>
              </a:custGeom>
              <a:solidFill>
                <a:schemeClr val="lt1"/>
              </a:solidFill>
              <a:ln w="22225" cap="rnd" cmpd="sng">
                <a:solidFill>
                  <a:srgbClr val="22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74"/>
              <p:cNvSpPr/>
              <p:nvPr/>
            </p:nvSpPr>
            <p:spPr>
              <a:xfrm>
                <a:off x="5287100" y="4676800"/>
                <a:ext cx="65775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096" fill="none" extrusionOk="0">
                    <a:moveTo>
                      <a:pt x="1" y="1"/>
                    </a:moveTo>
                    <a:lnTo>
                      <a:pt x="1" y="780"/>
                    </a:lnTo>
                    <a:lnTo>
                      <a:pt x="1" y="780"/>
                    </a:lnTo>
                    <a:lnTo>
                      <a:pt x="25" y="1048"/>
                    </a:lnTo>
                    <a:lnTo>
                      <a:pt x="98" y="1291"/>
                    </a:lnTo>
                    <a:lnTo>
                      <a:pt x="220" y="1511"/>
                    </a:lnTo>
                    <a:lnTo>
                      <a:pt x="390" y="1705"/>
                    </a:lnTo>
                    <a:lnTo>
                      <a:pt x="585" y="1852"/>
                    </a:lnTo>
                    <a:lnTo>
                      <a:pt x="804" y="1973"/>
                    </a:lnTo>
                    <a:lnTo>
                      <a:pt x="1048" y="2071"/>
                    </a:lnTo>
                    <a:lnTo>
                      <a:pt x="1316" y="2095"/>
                    </a:lnTo>
                    <a:lnTo>
                      <a:pt x="1316" y="2095"/>
                    </a:lnTo>
                    <a:lnTo>
                      <a:pt x="1584" y="2071"/>
                    </a:lnTo>
                    <a:lnTo>
                      <a:pt x="1827" y="1973"/>
                    </a:lnTo>
                    <a:lnTo>
                      <a:pt x="2046" y="1852"/>
                    </a:lnTo>
                    <a:lnTo>
                      <a:pt x="2241" y="1705"/>
                    </a:lnTo>
                    <a:lnTo>
                      <a:pt x="2387" y="1511"/>
                    </a:lnTo>
                    <a:lnTo>
                      <a:pt x="2509" y="1291"/>
                    </a:lnTo>
                    <a:lnTo>
                      <a:pt x="2607" y="1048"/>
                    </a:lnTo>
                    <a:lnTo>
                      <a:pt x="2631" y="780"/>
                    </a:lnTo>
                    <a:lnTo>
                      <a:pt x="2631" y="1"/>
                    </a:lnTo>
                  </a:path>
                </a:pathLst>
              </a:custGeom>
              <a:solidFill>
                <a:schemeClr val="lt1"/>
              </a:solidFill>
              <a:ln w="22225" cap="rnd" cmpd="sng">
                <a:solidFill>
                  <a:srgbClr val="22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74"/>
              <p:cNvSpPr/>
              <p:nvPr/>
            </p:nvSpPr>
            <p:spPr>
              <a:xfrm>
                <a:off x="5268225" y="4341924"/>
                <a:ext cx="468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18754" h="13323" fill="none" extrusionOk="0">
                    <a:moveTo>
                      <a:pt x="18754" y="5553"/>
                    </a:moveTo>
                    <a:lnTo>
                      <a:pt x="18754" y="5553"/>
                    </a:lnTo>
                    <a:lnTo>
                      <a:pt x="18730" y="5334"/>
                    </a:lnTo>
                    <a:lnTo>
                      <a:pt x="18681" y="5091"/>
                    </a:lnTo>
                    <a:lnTo>
                      <a:pt x="18583" y="4847"/>
                    </a:lnTo>
                    <a:lnTo>
                      <a:pt x="18462" y="4628"/>
                    </a:lnTo>
                    <a:lnTo>
                      <a:pt x="18291" y="4433"/>
                    </a:lnTo>
                    <a:lnTo>
                      <a:pt x="18121" y="4287"/>
                    </a:lnTo>
                    <a:lnTo>
                      <a:pt x="18023" y="4214"/>
                    </a:lnTo>
                    <a:lnTo>
                      <a:pt x="17926" y="4165"/>
                    </a:lnTo>
                    <a:lnTo>
                      <a:pt x="17828" y="4141"/>
                    </a:lnTo>
                    <a:lnTo>
                      <a:pt x="17731" y="4141"/>
                    </a:lnTo>
                    <a:lnTo>
                      <a:pt x="16489" y="4141"/>
                    </a:lnTo>
                    <a:lnTo>
                      <a:pt x="15588" y="1803"/>
                    </a:lnTo>
                    <a:lnTo>
                      <a:pt x="15588" y="1803"/>
                    </a:lnTo>
                    <a:lnTo>
                      <a:pt x="15490" y="1583"/>
                    </a:lnTo>
                    <a:lnTo>
                      <a:pt x="15344" y="1364"/>
                    </a:lnTo>
                    <a:lnTo>
                      <a:pt x="15174" y="1169"/>
                    </a:lnTo>
                    <a:lnTo>
                      <a:pt x="15003" y="975"/>
                    </a:lnTo>
                    <a:lnTo>
                      <a:pt x="14784" y="804"/>
                    </a:lnTo>
                    <a:lnTo>
                      <a:pt x="14565" y="658"/>
                    </a:lnTo>
                    <a:lnTo>
                      <a:pt x="14346" y="536"/>
                    </a:lnTo>
                    <a:lnTo>
                      <a:pt x="14102" y="439"/>
                    </a:lnTo>
                    <a:lnTo>
                      <a:pt x="14102" y="439"/>
                    </a:lnTo>
                    <a:lnTo>
                      <a:pt x="13810" y="390"/>
                    </a:lnTo>
                    <a:lnTo>
                      <a:pt x="13444" y="317"/>
                    </a:lnTo>
                    <a:lnTo>
                      <a:pt x="12933" y="220"/>
                    </a:lnTo>
                    <a:lnTo>
                      <a:pt x="12275" y="147"/>
                    </a:lnTo>
                    <a:lnTo>
                      <a:pt x="11472" y="73"/>
                    </a:lnTo>
                    <a:lnTo>
                      <a:pt x="10498" y="25"/>
                    </a:lnTo>
                    <a:lnTo>
                      <a:pt x="9377" y="0"/>
                    </a:lnTo>
                    <a:lnTo>
                      <a:pt x="9377" y="0"/>
                    </a:lnTo>
                    <a:lnTo>
                      <a:pt x="8257" y="25"/>
                    </a:lnTo>
                    <a:lnTo>
                      <a:pt x="7283" y="73"/>
                    </a:lnTo>
                    <a:lnTo>
                      <a:pt x="6479" y="147"/>
                    </a:lnTo>
                    <a:lnTo>
                      <a:pt x="5821" y="220"/>
                    </a:lnTo>
                    <a:lnTo>
                      <a:pt x="5310" y="317"/>
                    </a:lnTo>
                    <a:lnTo>
                      <a:pt x="4945" y="390"/>
                    </a:lnTo>
                    <a:lnTo>
                      <a:pt x="4652" y="439"/>
                    </a:lnTo>
                    <a:lnTo>
                      <a:pt x="4652" y="439"/>
                    </a:lnTo>
                    <a:lnTo>
                      <a:pt x="4409" y="536"/>
                    </a:lnTo>
                    <a:lnTo>
                      <a:pt x="4190" y="658"/>
                    </a:lnTo>
                    <a:lnTo>
                      <a:pt x="3970" y="804"/>
                    </a:lnTo>
                    <a:lnTo>
                      <a:pt x="3751" y="975"/>
                    </a:lnTo>
                    <a:lnTo>
                      <a:pt x="3581" y="1169"/>
                    </a:lnTo>
                    <a:lnTo>
                      <a:pt x="3410" y="1364"/>
                    </a:lnTo>
                    <a:lnTo>
                      <a:pt x="3264" y="1583"/>
                    </a:lnTo>
                    <a:lnTo>
                      <a:pt x="3167" y="1803"/>
                    </a:lnTo>
                    <a:lnTo>
                      <a:pt x="2266" y="4141"/>
                    </a:lnTo>
                    <a:lnTo>
                      <a:pt x="1023" y="4141"/>
                    </a:lnTo>
                    <a:lnTo>
                      <a:pt x="1023" y="4141"/>
                    </a:lnTo>
                    <a:lnTo>
                      <a:pt x="926" y="4141"/>
                    </a:lnTo>
                    <a:lnTo>
                      <a:pt x="829" y="4165"/>
                    </a:lnTo>
                    <a:lnTo>
                      <a:pt x="731" y="4214"/>
                    </a:lnTo>
                    <a:lnTo>
                      <a:pt x="634" y="4287"/>
                    </a:lnTo>
                    <a:lnTo>
                      <a:pt x="463" y="4433"/>
                    </a:lnTo>
                    <a:lnTo>
                      <a:pt x="293" y="4628"/>
                    </a:lnTo>
                    <a:lnTo>
                      <a:pt x="171" y="4847"/>
                    </a:lnTo>
                    <a:lnTo>
                      <a:pt x="74" y="5091"/>
                    </a:lnTo>
                    <a:lnTo>
                      <a:pt x="25" y="5334"/>
                    </a:lnTo>
                    <a:lnTo>
                      <a:pt x="1" y="5553"/>
                    </a:lnTo>
                    <a:lnTo>
                      <a:pt x="1" y="5553"/>
                    </a:lnTo>
                    <a:lnTo>
                      <a:pt x="25" y="5748"/>
                    </a:lnTo>
                    <a:lnTo>
                      <a:pt x="74" y="5894"/>
                    </a:lnTo>
                    <a:lnTo>
                      <a:pt x="171" y="6016"/>
                    </a:lnTo>
                    <a:lnTo>
                      <a:pt x="293" y="6089"/>
                    </a:lnTo>
                    <a:lnTo>
                      <a:pt x="463" y="6138"/>
                    </a:lnTo>
                    <a:lnTo>
                      <a:pt x="634" y="6187"/>
                    </a:lnTo>
                    <a:lnTo>
                      <a:pt x="1023" y="6187"/>
                    </a:lnTo>
                    <a:lnTo>
                      <a:pt x="1462" y="6187"/>
                    </a:lnTo>
                    <a:lnTo>
                      <a:pt x="1145" y="7015"/>
                    </a:lnTo>
                    <a:lnTo>
                      <a:pt x="1145" y="7015"/>
                    </a:lnTo>
                    <a:lnTo>
                      <a:pt x="999" y="7526"/>
                    </a:lnTo>
                    <a:lnTo>
                      <a:pt x="877" y="8086"/>
                    </a:lnTo>
                    <a:lnTo>
                      <a:pt x="780" y="8671"/>
                    </a:lnTo>
                    <a:lnTo>
                      <a:pt x="756" y="9207"/>
                    </a:lnTo>
                    <a:lnTo>
                      <a:pt x="756" y="13323"/>
                    </a:lnTo>
                    <a:lnTo>
                      <a:pt x="17999" y="13323"/>
                    </a:lnTo>
                    <a:lnTo>
                      <a:pt x="17999" y="9207"/>
                    </a:lnTo>
                    <a:lnTo>
                      <a:pt x="17999" y="9207"/>
                    </a:lnTo>
                    <a:lnTo>
                      <a:pt x="17975" y="8671"/>
                    </a:lnTo>
                    <a:lnTo>
                      <a:pt x="17877" y="8086"/>
                    </a:lnTo>
                    <a:lnTo>
                      <a:pt x="17755" y="7526"/>
                    </a:lnTo>
                    <a:lnTo>
                      <a:pt x="17609" y="7015"/>
                    </a:lnTo>
                    <a:lnTo>
                      <a:pt x="17293" y="6187"/>
                    </a:lnTo>
                    <a:lnTo>
                      <a:pt x="17731" y="6187"/>
                    </a:lnTo>
                    <a:lnTo>
                      <a:pt x="17731" y="6187"/>
                    </a:lnTo>
                    <a:lnTo>
                      <a:pt x="18121" y="6187"/>
                    </a:lnTo>
                    <a:lnTo>
                      <a:pt x="18291" y="6138"/>
                    </a:lnTo>
                    <a:lnTo>
                      <a:pt x="18462" y="6089"/>
                    </a:lnTo>
                    <a:lnTo>
                      <a:pt x="18583" y="6016"/>
                    </a:lnTo>
                    <a:lnTo>
                      <a:pt x="18681" y="5894"/>
                    </a:lnTo>
                    <a:lnTo>
                      <a:pt x="18730" y="5748"/>
                    </a:lnTo>
                    <a:lnTo>
                      <a:pt x="18754" y="5553"/>
                    </a:lnTo>
                    <a:lnTo>
                      <a:pt x="18754" y="5553"/>
                    </a:lnTo>
                  </a:path>
                </a:pathLst>
              </a:custGeom>
              <a:solidFill>
                <a:schemeClr val="lt1"/>
              </a:solidFill>
              <a:ln w="22225" cap="rnd" cmpd="sng">
                <a:solidFill>
                  <a:srgbClr val="22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74"/>
              <p:cNvSpPr/>
              <p:nvPr/>
            </p:nvSpPr>
            <p:spPr>
              <a:xfrm>
                <a:off x="5351025" y="4375400"/>
                <a:ext cx="3032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5993" fill="none" extrusionOk="0">
                    <a:moveTo>
                      <a:pt x="1" y="4628"/>
                    </a:moveTo>
                    <a:lnTo>
                      <a:pt x="1" y="4628"/>
                    </a:lnTo>
                    <a:lnTo>
                      <a:pt x="171" y="4019"/>
                    </a:lnTo>
                    <a:lnTo>
                      <a:pt x="585" y="2656"/>
                    </a:lnTo>
                    <a:lnTo>
                      <a:pt x="805" y="1925"/>
                    </a:lnTo>
                    <a:lnTo>
                      <a:pt x="1024" y="1292"/>
                    </a:lnTo>
                    <a:lnTo>
                      <a:pt x="1194" y="829"/>
                    </a:lnTo>
                    <a:lnTo>
                      <a:pt x="1267" y="707"/>
                    </a:lnTo>
                    <a:lnTo>
                      <a:pt x="1316" y="658"/>
                    </a:lnTo>
                    <a:lnTo>
                      <a:pt x="1316" y="658"/>
                    </a:lnTo>
                    <a:lnTo>
                      <a:pt x="1535" y="561"/>
                    </a:lnTo>
                    <a:lnTo>
                      <a:pt x="1852" y="464"/>
                    </a:lnTo>
                    <a:lnTo>
                      <a:pt x="2315" y="342"/>
                    </a:lnTo>
                    <a:lnTo>
                      <a:pt x="2948" y="220"/>
                    </a:lnTo>
                    <a:lnTo>
                      <a:pt x="3776" y="98"/>
                    </a:lnTo>
                    <a:lnTo>
                      <a:pt x="4799" y="25"/>
                    </a:lnTo>
                    <a:lnTo>
                      <a:pt x="5408" y="1"/>
                    </a:lnTo>
                    <a:lnTo>
                      <a:pt x="6065" y="1"/>
                    </a:lnTo>
                    <a:lnTo>
                      <a:pt x="6065" y="1"/>
                    </a:lnTo>
                    <a:lnTo>
                      <a:pt x="6723" y="1"/>
                    </a:lnTo>
                    <a:lnTo>
                      <a:pt x="7332" y="25"/>
                    </a:lnTo>
                    <a:lnTo>
                      <a:pt x="8355" y="98"/>
                    </a:lnTo>
                    <a:lnTo>
                      <a:pt x="9183" y="220"/>
                    </a:lnTo>
                    <a:lnTo>
                      <a:pt x="9816" y="342"/>
                    </a:lnTo>
                    <a:lnTo>
                      <a:pt x="10279" y="464"/>
                    </a:lnTo>
                    <a:lnTo>
                      <a:pt x="10595" y="561"/>
                    </a:lnTo>
                    <a:lnTo>
                      <a:pt x="10814" y="658"/>
                    </a:lnTo>
                    <a:lnTo>
                      <a:pt x="10814" y="658"/>
                    </a:lnTo>
                    <a:lnTo>
                      <a:pt x="10863" y="707"/>
                    </a:lnTo>
                    <a:lnTo>
                      <a:pt x="10936" y="829"/>
                    </a:lnTo>
                    <a:lnTo>
                      <a:pt x="11107" y="1292"/>
                    </a:lnTo>
                    <a:lnTo>
                      <a:pt x="11326" y="1925"/>
                    </a:lnTo>
                    <a:lnTo>
                      <a:pt x="11545" y="2656"/>
                    </a:lnTo>
                    <a:lnTo>
                      <a:pt x="11959" y="4019"/>
                    </a:lnTo>
                    <a:lnTo>
                      <a:pt x="12130" y="4628"/>
                    </a:lnTo>
                    <a:lnTo>
                      <a:pt x="12130" y="4628"/>
                    </a:lnTo>
                    <a:lnTo>
                      <a:pt x="12105" y="4677"/>
                    </a:lnTo>
                    <a:lnTo>
                      <a:pt x="12057" y="4750"/>
                    </a:lnTo>
                    <a:lnTo>
                      <a:pt x="11959" y="4823"/>
                    </a:lnTo>
                    <a:lnTo>
                      <a:pt x="11813" y="4921"/>
                    </a:lnTo>
                    <a:lnTo>
                      <a:pt x="11618" y="5042"/>
                    </a:lnTo>
                    <a:lnTo>
                      <a:pt x="11375" y="5164"/>
                    </a:lnTo>
                    <a:lnTo>
                      <a:pt x="11058" y="5262"/>
                    </a:lnTo>
                    <a:lnTo>
                      <a:pt x="10717" y="5383"/>
                    </a:lnTo>
                    <a:lnTo>
                      <a:pt x="10327" y="5505"/>
                    </a:lnTo>
                    <a:lnTo>
                      <a:pt x="9865" y="5627"/>
                    </a:lnTo>
                    <a:lnTo>
                      <a:pt x="9377" y="5724"/>
                    </a:lnTo>
                    <a:lnTo>
                      <a:pt x="8817" y="5822"/>
                    </a:lnTo>
                    <a:lnTo>
                      <a:pt x="8208" y="5895"/>
                    </a:lnTo>
                    <a:lnTo>
                      <a:pt x="7551" y="5944"/>
                    </a:lnTo>
                    <a:lnTo>
                      <a:pt x="6845" y="5992"/>
                    </a:lnTo>
                    <a:lnTo>
                      <a:pt x="6065" y="5992"/>
                    </a:lnTo>
                    <a:lnTo>
                      <a:pt x="6065" y="5992"/>
                    </a:lnTo>
                    <a:lnTo>
                      <a:pt x="5286" y="5992"/>
                    </a:lnTo>
                    <a:lnTo>
                      <a:pt x="4580" y="5944"/>
                    </a:lnTo>
                    <a:lnTo>
                      <a:pt x="3922" y="5895"/>
                    </a:lnTo>
                    <a:lnTo>
                      <a:pt x="3313" y="5822"/>
                    </a:lnTo>
                    <a:lnTo>
                      <a:pt x="2753" y="5724"/>
                    </a:lnTo>
                    <a:lnTo>
                      <a:pt x="2266" y="5627"/>
                    </a:lnTo>
                    <a:lnTo>
                      <a:pt x="1803" y="5505"/>
                    </a:lnTo>
                    <a:lnTo>
                      <a:pt x="1413" y="5383"/>
                    </a:lnTo>
                    <a:lnTo>
                      <a:pt x="1072" y="5262"/>
                    </a:lnTo>
                    <a:lnTo>
                      <a:pt x="756" y="5164"/>
                    </a:lnTo>
                    <a:lnTo>
                      <a:pt x="512" y="5042"/>
                    </a:lnTo>
                    <a:lnTo>
                      <a:pt x="317" y="4921"/>
                    </a:lnTo>
                    <a:lnTo>
                      <a:pt x="171" y="4823"/>
                    </a:lnTo>
                    <a:lnTo>
                      <a:pt x="74" y="4750"/>
                    </a:lnTo>
                    <a:lnTo>
                      <a:pt x="25" y="4677"/>
                    </a:lnTo>
                    <a:lnTo>
                      <a:pt x="1" y="4628"/>
                    </a:lnTo>
                    <a:lnTo>
                      <a:pt x="1" y="4628"/>
                    </a:lnTo>
                  </a:path>
                </a:pathLst>
              </a:custGeom>
              <a:solidFill>
                <a:schemeClr val="lt1"/>
              </a:solidFill>
              <a:ln w="22225" cap="rnd" cmpd="sng">
                <a:solidFill>
                  <a:srgbClr val="22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74"/>
              <p:cNvSpPr/>
              <p:nvPr/>
            </p:nvSpPr>
            <p:spPr>
              <a:xfrm>
                <a:off x="5326675" y="4569025"/>
                <a:ext cx="810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607" fill="none" extrusionOk="0">
                    <a:moveTo>
                      <a:pt x="1632" y="2607"/>
                    </a:moveTo>
                    <a:lnTo>
                      <a:pt x="1632" y="2607"/>
                    </a:lnTo>
                    <a:lnTo>
                      <a:pt x="1291" y="2582"/>
                    </a:lnTo>
                    <a:lnTo>
                      <a:pt x="999" y="2509"/>
                    </a:lnTo>
                    <a:lnTo>
                      <a:pt x="731" y="2388"/>
                    </a:lnTo>
                    <a:lnTo>
                      <a:pt x="488" y="2217"/>
                    </a:lnTo>
                    <a:lnTo>
                      <a:pt x="293" y="2047"/>
                    </a:lnTo>
                    <a:lnTo>
                      <a:pt x="122" y="1803"/>
                    </a:lnTo>
                    <a:lnTo>
                      <a:pt x="74" y="1706"/>
                    </a:lnTo>
                    <a:lnTo>
                      <a:pt x="49" y="1559"/>
                    </a:lnTo>
                    <a:lnTo>
                      <a:pt x="25" y="1438"/>
                    </a:lnTo>
                    <a:lnTo>
                      <a:pt x="1" y="1316"/>
                    </a:lnTo>
                    <a:lnTo>
                      <a:pt x="1" y="1316"/>
                    </a:lnTo>
                    <a:lnTo>
                      <a:pt x="25" y="1170"/>
                    </a:lnTo>
                    <a:lnTo>
                      <a:pt x="49" y="1048"/>
                    </a:lnTo>
                    <a:lnTo>
                      <a:pt x="74" y="926"/>
                    </a:lnTo>
                    <a:lnTo>
                      <a:pt x="122" y="804"/>
                    </a:lnTo>
                    <a:lnTo>
                      <a:pt x="293" y="585"/>
                    </a:lnTo>
                    <a:lnTo>
                      <a:pt x="488" y="390"/>
                    </a:lnTo>
                    <a:lnTo>
                      <a:pt x="731" y="220"/>
                    </a:lnTo>
                    <a:lnTo>
                      <a:pt x="999" y="98"/>
                    </a:lnTo>
                    <a:lnTo>
                      <a:pt x="1291" y="25"/>
                    </a:lnTo>
                    <a:lnTo>
                      <a:pt x="1632" y="1"/>
                    </a:lnTo>
                    <a:lnTo>
                      <a:pt x="1632" y="1"/>
                    </a:lnTo>
                    <a:lnTo>
                      <a:pt x="1803" y="1"/>
                    </a:lnTo>
                    <a:lnTo>
                      <a:pt x="1949" y="49"/>
                    </a:lnTo>
                    <a:lnTo>
                      <a:pt x="2120" y="98"/>
                    </a:lnTo>
                    <a:lnTo>
                      <a:pt x="2266" y="171"/>
                    </a:lnTo>
                    <a:lnTo>
                      <a:pt x="2412" y="269"/>
                    </a:lnTo>
                    <a:lnTo>
                      <a:pt x="2534" y="390"/>
                    </a:lnTo>
                    <a:lnTo>
                      <a:pt x="2777" y="634"/>
                    </a:lnTo>
                    <a:lnTo>
                      <a:pt x="2972" y="926"/>
                    </a:lnTo>
                    <a:lnTo>
                      <a:pt x="3118" y="1219"/>
                    </a:lnTo>
                    <a:lnTo>
                      <a:pt x="3215" y="1535"/>
                    </a:lnTo>
                    <a:lnTo>
                      <a:pt x="3240" y="1681"/>
                    </a:lnTo>
                    <a:lnTo>
                      <a:pt x="3240" y="1803"/>
                    </a:lnTo>
                    <a:lnTo>
                      <a:pt x="3240" y="1803"/>
                    </a:lnTo>
                    <a:lnTo>
                      <a:pt x="3240" y="1949"/>
                    </a:lnTo>
                    <a:lnTo>
                      <a:pt x="3215" y="2047"/>
                    </a:lnTo>
                    <a:lnTo>
                      <a:pt x="3167" y="2144"/>
                    </a:lnTo>
                    <a:lnTo>
                      <a:pt x="3118" y="2241"/>
                    </a:lnTo>
                    <a:lnTo>
                      <a:pt x="3045" y="2314"/>
                    </a:lnTo>
                    <a:lnTo>
                      <a:pt x="2972" y="2388"/>
                    </a:lnTo>
                    <a:lnTo>
                      <a:pt x="2777" y="2485"/>
                    </a:lnTo>
                    <a:lnTo>
                      <a:pt x="2534" y="2558"/>
                    </a:lnTo>
                    <a:lnTo>
                      <a:pt x="2266" y="2582"/>
                    </a:lnTo>
                    <a:lnTo>
                      <a:pt x="1949" y="2607"/>
                    </a:lnTo>
                    <a:lnTo>
                      <a:pt x="1632" y="2607"/>
                    </a:lnTo>
                    <a:lnTo>
                      <a:pt x="1632" y="2607"/>
                    </a:lnTo>
                  </a:path>
                </a:pathLst>
              </a:custGeom>
              <a:solidFill>
                <a:schemeClr val="lt1"/>
              </a:solidFill>
              <a:ln w="22225" cap="rnd" cmpd="sng">
                <a:solidFill>
                  <a:srgbClr val="22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74"/>
              <p:cNvSpPr/>
              <p:nvPr/>
            </p:nvSpPr>
            <p:spPr>
              <a:xfrm>
                <a:off x="5447225" y="4615925"/>
                <a:ext cx="110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" fill="none" extrusionOk="0">
                    <a:moveTo>
                      <a:pt x="1" y="0"/>
                    </a:moveTo>
                    <a:lnTo>
                      <a:pt x="4434" y="0"/>
                    </a:lnTo>
                  </a:path>
                </a:pathLst>
              </a:custGeom>
              <a:solidFill>
                <a:schemeClr val="lt1"/>
              </a:solidFill>
              <a:ln w="22225" cap="rnd" cmpd="sng">
                <a:solidFill>
                  <a:srgbClr val="22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74"/>
              <p:cNvSpPr/>
              <p:nvPr/>
            </p:nvSpPr>
            <p:spPr>
              <a:xfrm>
                <a:off x="5439925" y="4589125"/>
                <a:ext cx="125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18" h="1" fill="none" extrusionOk="0">
                    <a:moveTo>
                      <a:pt x="1" y="0"/>
                    </a:moveTo>
                    <a:lnTo>
                      <a:pt x="5018" y="0"/>
                    </a:lnTo>
                  </a:path>
                </a:pathLst>
              </a:custGeom>
              <a:solidFill>
                <a:schemeClr val="lt1"/>
              </a:solidFill>
              <a:ln w="22225" cap="rnd" cmpd="sng">
                <a:solidFill>
                  <a:srgbClr val="22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74"/>
              <p:cNvSpPr/>
              <p:nvPr/>
            </p:nvSpPr>
            <p:spPr>
              <a:xfrm>
                <a:off x="5597625" y="4569025"/>
                <a:ext cx="810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607" fill="none" extrusionOk="0">
                    <a:moveTo>
                      <a:pt x="1608" y="2607"/>
                    </a:moveTo>
                    <a:lnTo>
                      <a:pt x="1608" y="2607"/>
                    </a:lnTo>
                    <a:lnTo>
                      <a:pt x="1291" y="2607"/>
                    </a:lnTo>
                    <a:lnTo>
                      <a:pt x="975" y="2582"/>
                    </a:lnTo>
                    <a:lnTo>
                      <a:pt x="707" y="2558"/>
                    </a:lnTo>
                    <a:lnTo>
                      <a:pt x="463" y="2485"/>
                    </a:lnTo>
                    <a:lnTo>
                      <a:pt x="268" y="2388"/>
                    </a:lnTo>
                    <a:lnTo>
                      <a:pt x="195" y="2314"/>
                    </a:lnTo>
                    <a:lnTo>
                      <a:pt x="122" y="2241"/>
                    </a:lnTo>
                    <a:lnTo>
                      <a:pt x="74" y="2144"/>
                    </a:lnTo>
                    <a:lnTo>
                      <a:pt x="25" y="2047"/>
                    </a:lnTo>
                    <a:lnTo>
                      <a:pt x="1" y="1949"/>
                    </a:lnTo>
                    <a:lnTo>
                      <a:pt x="1" y="1803"/>
                    </a:lnTo>
                    <a:lnTo>
                      <a:pt x="1" y="1803"/>
                    </a:lnTo>
                    <a:lnTo>
                      <a:pt x="1" y="1681"/>
                    </a:lnTo>
                    <a:lnTo>
                      <a:pt x="25" y="1535"/>
                    </a:lnTo>
                    <a:lnTo>
                      <a:pt x="122" y="1219"/>
                    </a:lnTo>
                    <a:lnTo>
                      <a:pt x="268" y="926"/>
                    </a:lnTo>
                    <a:lnTo>
                      <a:pt x="463" y="634"/>
                    </a:lnTo>
                    <a:lnTo>
                      <a:pt x="707" y="390"/>
                    </a:lnTo>
                    <a:lnTo>
                      <a:pt x="829" y="269"/>
                    </a:lnTo>
                    <a:lnTo>
                      <a:pt x="975" y="171"/>
                    </a:lnTo>
                    <a:lnTo>
                      <a:pt x="1121" y="98"/>
                    </a:lnTo>
                    <a:lnTo>
                      <a:pt x="1291" y="49"/>
                    </a:lnTo>
                    <a:lnTo>
                      <a:pt x="1438" y="1"/>
                    </a:lnTo>
                    <a:lnTo>
                      <a:pt x="1608" y="1"/>
                    </a:lnTo>
                    <a:lnTo>
                      <a:pt x="1608" y="1"/>
                    </a:lnTo>
                    <a:lnTo>
                      <a:pt x="1949" y="25"/>
                    </a:lnTo>
                    <a:lnTo>
                      <a:pt x="2241" y="98"/>
                    </a:lnTo>
                    <a:lnTo>
                      <a:pt x="2509" y="220"/>
                    </a:lnTo>
                    <a:lnTo>
                      <a:pt x="2753" y="390"/>
                    </a:lnTo>
                    <a:lnTo>
                      <a:pt x="2948" y="585"/>
                    </a:lnTo>
                    <a:lnTo>
                      <a:pt x="3118" y="804"/>
                    </a:lnTo>
                    <a:lnTo>
                      <a:pt x="3167" y="926"/>
                    </a:lnTo>
                    <a:lnTo>
                      <a:pt x="3191" y="1048"/>
                    </a:lnTo>
                    <a:lnTo>
                      <a:pt x="3215" y="1170"/>
                    </a:lnTo>
                    <a:lnTo>
                      <a:pt x="3240" y="1316"/>
                    </a:lnTo>
                    <a:lnTo>
                      <a:pt x="3240" y="1316"/>
                    </a:lnTo>
                    <a:lnTo>
                      <a:pt x="3215" y="1438"/>
                    </a:lnTo>
                    <a:lnTo>
                      <a:pt x="3191" y="1559"/>
                    </a:lnTo>
                    <a:lnTo>
                      <a:pt x="3167" y="1706"/>
                    </a:lnTo>
                    <a:lnTo>
                      <a:pt x="3118" y="1803"/>
                    </a:lnTo>
                    <a:lnTo>
                      <a:pt x="2948" y="2047"/>
                    </a:lnTo>
                    <a:lnTo>
                      <a:pt x="2753" y="2217"/>
                    </a:lnTo>
                    <a:lnTo>
                      <a:pt x="2509" y="2388"/>
                    </a:lnTo>
                    <a:lnTo>
                      <a:pt x="2241" y="2509"/>
                    </a:lnTo>
                    <a:lnTo>
                      <a:pt x="1949" y="2582"/>
                    </a:lnTo>
                    <a:lnTo>
                      <a:pt x="1608" y="2607"/>
                    </a:lnTo>
                    <a:lnTo>
                      <a:pt x="1608" y="2607"/>
                    </a:lnTo>
                  </a:path>
                </a:pathLst>
              </a:custGeom>
              <a:solidFill>
                <a:schemeClr val="lt1"/>
              </a:solidFill>
              <a:ln w="22225" cap="rnd" cmpd="sng">
                <a:solidFill>
                  <a:srgbClr val="22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3" name="Google Shape;1243;p74"/>
            <p:cNvSpPr/>
            <p:nvPr/>
          </p:nvSpPr>
          <p:spPr>
            <a:xfrm>
              <a:off x="7938366" y="1862543"/>
              <a:ext cx="1608943" cy="1653778"/>
            </a:xfrm>
            <a:custGeom>
              <a:avLst/>
              <a:gdLst/>
              <a:ahLst/>
              <a:cxnLst/>
              <a:rect l="l" t="t" r="r" b="b"/>
              <a:pathLst>
                <a:path w="15247" h="16075" fill="none" extrusionOk="0">
                  <a:moveTo>
                    <a:pt x="9401" y="10717"/>
                  </a:moveTo>
                  <a:lnTo>
                    <a:pt x="9401" y="10717"/>
                  </a:lnTo>
                  <a:lnTo>
                    <a:pt x="9085" y="10692"/>
                  </a:lnTo>
                  <a:lnTo>
                    <a:pt x="9085" y="9596"/>
                  </a:lnTo>
                  <a:lnTo>
                    <a:pt x="9401" y="9377"/>
                  </a:lnTo>
                  <a:lnTo>
                    <a:pt x="9718" y="9133"/>
                  </a:lnTo>
                  <a:lnTo>
                    <a:pt x="10010" y="8866"/>
                  </a:lnTo>
                  <a:lnTo>
                    <a:pt x="10302" y="8573"/>
                  </a:lnTo>
                  <a:lnTo>
                    <a:pt x="10546" y="8232"/>
                  </a:lnTo>
                  <a:lnTo>
                    <a:pt x="10765" y="7867"/>
                  </a:lnTo>
                  <a:lnTo>
                    <a:pt x="10984" y="7502"/>
                  </a:lnTo>
                  <a:lnTo>
                    <a:pt x="11155" y="7088"/>
                  </a:lnTo>
                  <a:lnTo>
                    <a:pt x="11228" y="7112"/>
                  </a:lnTo>
                  <a:lnTo>
                    <a:pt x="11374" y="7112"/>
                  </a:lnTo>
                  <a:lnTo>
                    <a:pt x="11496" y="7039"/>
                  </a:lnTo>
                  <a:lnTo>
                    <a:pt x="11617" y="6942"/>
                  </a:lnTo>
                  <a:lnTo>
                    <a:pt x="11715" y="6771"/>
                  </a:lnTo>
                  <a:lnTo>
                    <a:pt x="11812" y="6601"/>
                  </a:lnTo>
                  <a:lnTo>
                    <a:pt x="11910" y="6381"/>
                  </a:lnTo>
                  <a:lnTo>
                    <a:pt x="11958" y="6138"/>
                  </a:lnTo>
                  <a:lnTo>
                    <a:pt x="12007" y="5870"/>
                  </a:lnTo>
                  <a:lnTo>
                    <a:pt x="12031" y="5626"/>
                  </a:lnTo>
                  <a:lnTo>
                    <a:pt x="12007" y="5383"/>
                  </a:lnTo>
                  <a:lnTo>
                    <a:pt x="11983" y="5188"/>
                  </a:lnTo>
                  <a:lnTo>
                    <a:pt x="11934" y="4993"/>
                  </a:lnTo>
                  <a:lnTo>
                    <a:pt x="11885" y="4823"/>
                  </a:lnTo>
                  <a:lnTo>
                    <a:pt x="11812" y="4677"/>
                  </a:lnTo>
                  <a:lnTo>
                    <a:pt x="11715" y="4579"/>
                  </a:lnTo>
                  <a:lnTo>
                    <a:pt x="11593" y="4506"/>
                  </a:lnTo>
                  <a:lnTo>
                    <a:pt x="11666" y="4141"/>
                  </a:lnTo>
                  <a:lnTo>
                    <a:pt x="11690" y="3800"/>
                  </a:lnTo>
                  <a:lnTo>
                    <a:pt x="11690" y="3483"/>
                  </a:lnTo>
                  <a:lnTo>
                    <a:pt x="11690" y="3191"/>
                  </a:lnTo>
                  <a:lnTo>
                    <a:pt x="11666" y="2899"/>
                  </a:lnTo>
                  <a:lnTo>
                    <a:pt x="11617" y="2631"/>
                  </a:lnTo>
                  <a:lnTo>
                    <a:pt x="11544" y="2387"/>
                  </a:lnTo>
                  <a:lnTo>
                    <a:pt x="11471" y="2144"/>
                  </a:lnTo>
                  <a:lnTo>
                    <a:pt x="11374" y="1924"/>
                  </a:lnTo>
                  <a:lnTo>
                    <a:pt x="11276" y="1705"/>
                  </a:lnTo>
                  <a:lnTo>
                    <a:pt x="11155" y="1510"/>
                  </a:lnTo>
                  <a:lnTo>
                    <a:pt x="11009" y="1340"/>
                  </a:lnTo>
                  <a:lnTo>
                    <a:pt x="10862" y="1169"/>
                  </a:lnTo>
                  <a:lnTo>
                    <a:pt x="10716" y="1023"/>
                  </a:lnTo>
                  <a:lnTo>
                    <a:pt x="10400" y="755"/>
                  </a:lnTo>
                  <a:lnTo>
                    <a:pt x="10034" y="561"/>
                  </a:lnTo>
                  <a:lnTo>
                    <a:pt x="9669" y="366"/>
                  </a:lnTo>
                  <a:lnTo>
                    <a:pt x="9304" y="244"/>
                  </a:lnTo>
                  <a:lnTo>
                    <a:pt x="8938" y="146"/>
                  </a:lnTo>
                  <a:lnTo>
                    <a:pt x="8573" y="73"/>
                  </a:lnTo>
                  <a:lnTo>
                    <a:pt x="8232" y="25"/>
                  </a:lnTo>
                  <a:lnTo>
                    <a:pt x="7915" y="0"/>
                  </a:lnTo>
                  <a:lnTo>
                    <a:pt x="7623" y="0"/>
                  </a:lnTo>
                  <a:lnTo>
                    <a:pt x="7282" y="25"/>
                  </a:lnTo>
                  <a:lnTo>
                    <a:pt x="6990" y="98"/>
                  </a:lnTo>
                  <a:lnTo>
                    <a:pt x="6746" y="171"/>
                  </a:lnTo>
                  <a:lnTo>
                    <a:pt x="6527" y="293"/>
                  </a:lnTo>
                  <a:lnTo>
                    <a:pt x="6332" y="390"/>
                  </a:lnTo>
                  <a:lnTo>
                    <a:pt x="6186" y="536"/>
                  </a:lnTo>
                  <a:lnTo>
                    <a:pt x="6040" y="658"/>
                  </a:lnTo>
                  <a:lnTo>
                    <a:pt x="5943" y="780"/>
                  </a:lnTo>
                  <a:lnTo>
                    <a:pt x="5553" y="853"/>
                  </a:lnTo>
                  <a:lnTo>
                    <a:pt x="5188" y="975"/>
                  </a:lnTo>
                  <a:lnTo>
                    <a:pt x="4871" y="1145"/>
                  </a:lnTo>
                  <a:lnTo>
                    <a:pt x="4603" y="1316"/>
                  </a:lnTo>
                  <a:lnTo>
                    <a:pt x="4360" y="1535"/>
                  </a:lnTo>
                  <a:lnTo>
                    <a:pt x="4165" y="1754"/>
                  </a:lnTo>
                  <a:lnTo>
                    <a:pt x="4019" y="2022"/>
                  </a:lnTo>
                  <a:lnTo>
                    <a:pt x="3897" y="2290"/>
                  </a:lnTo>
                  <a:lnTo>
                    <a:pt x="3799" y="2558"/>
                  </a:lnTo>
                  <a:lnTo>
                    <a:pt x="3726" y="2826"/>
                  </a:lnTo>
                  <a:lnTo>
                    <a:pt x="3678" y="3118"/>
                  </a:lnTo>
                  <a:lnTo>
                    <a:pt x="3629" y="3410"/>
                  </a:lnTo>
                  <a:lnTo>
                    <a:pt x="3629" y="3702"/>
                  </a:lnTo>
                  <a:lnTo>
                    <a:pt x="3629" y="3970"/>
                  </a:lnTo>
                  <a:lnTo>
                    <a:pt x="3678" y="4482"/>
                  </a:lnTo>
                  <a:lnTo>
                    <a:pt x="3678" y="4506"/>
                  </a:lnTo>
                  <a:lnTo>
                    <a:pt x="3556" y="4555"/>
                  </a:lnTo>
                  <a:lnTo>
                    <a:pt x="3459" y="4652"/>
                  </a:lnTo>
                  <a:lnTo>
                    <a:pt x="3385" y="4798"/>
                  </a:lnTo>
                  <a:lnTo>
                    <a:pt x="3312" y="4969"/>
                  </a:lnTo>
                  <a:lnTo>
                    <a:pt x="3264" y="5164"/>
                  </a:lnTo>
                  <a:lnTo>
                    <a:pt x="3239" y="5383"/>
                  </a:lnTo>
                  <a:lnTo>
                    <a:pt x="3215" y="5626"/>
                  </a:lnTo>
                  <a:lnTo>
                    <a:pt x="3239" y="5870"/>
                  </a:lnTo>
                  <a:lnTo>
                    <a:pt x="3288" y="6138"/>
                  </a:lnTo>
                  <a:lnTo>
                    <a:pt x="3337" y="6381"/>
                  </a:lnTo>
                  <a:lnTo>
                    <a:pt x="3434" y="6601"/>
                  </a:lnTo>
                  <a:lnTo>
                    <a:pt x="3532" y="6771"/>
                  </a:lnTo>
                  <a:lnTo>
                    <a:pt x="3629" y="6942"/>
                  </a:lnTo>
                  <a:lnTo>
                    <a:pt x="3751" y="7039"/>
                  </a:lnTo>
                  <a:lnTo>
                    <a:pt x="3873" y="7112"/>
                  </a:lnTo>
                  <a:lnTo>
                    <a:pt x="4019" y="7112"/>
                  </a:lnTo>
                  <a:lnTo>
                    <a:pt x="4092" y="7088"/>
                  </a:lnTo>
                  <a:lnTo>
                    <a:pt x="4262" y="7502"/>
                  </a:lnTo>
                  <a:lnTo>
                    <a:pt x="4481" y="7867"/>
                  </a:lnTo>
                  <a:lnTo>
                    <a:pt x="4701" y="8232"/>
                  </a:lnTo>
                  <a:lnTo>
                    <a:pt x="4969" y="8573"/>
                  </a:lnTo>
                  <a:lnTo>
                    <a:pt x="5236" y="8866"/>
                  </a:lnTo>
                  <a:lnTo>
                    <a:pt x="5529" y="9133"/>
                  </a:lnTo>
                  <a:lnTo>
                    <a:pt x="5845" y="9377"/>
                  </a:lnTo>
                  <a:lnTo>
                    <a:pt x="6162" y="9596"/>
                  </a:lnTo>
                  <a:lnTo>
                    <a:pt x="6162" y="10668"/>
                  </a:lnTo>
                  <a:lnTo>
                    <a:pt x="5650" y="10717"/>
                  </a:lnTo>
                  <a:lnTo>
                    <a:pt x="5066" y="10814"/>
                  </a:lnTo>
                  <a:lnTo>
                    <a:pt x="4506" y="10936"/>
                  </a:lnTo>
                  <a:lnTo>
                    <a:pt x="3946" y="11058"/>
                  </a:lnTo>
                  <a:lnTo>
                    <a:pt x="3410" y="11228"/>
                  </a:lnTo>
                  <a:lnTo>
                    <a:pt x="2923" y="11423"/>
                  </a:lnTo>
                  <a:lnTo>
                    <a:pt x="2460" y="11642"/>
                  </a:lnTo>
                  <a:lnTo>
                    <a:pt x="2022" y="11886"/>
                  </a:lnTo>
                  <a:lnTo>
                    <a:pt x="1632" y="12153"/>
                  </a:lnTo>
                  <a:lnTo>
                    <a:pt x="1267" y="12421"/>
                  </a:lnTo>
                  <a:lnTo>
                    <a:pt x="950" y="12738"/>
                  </a:lnTo>
                  <a:lnTo>
                    <a:pt x="682" y="13079"/>
                  </a:lnTo>
                  <a:lnTo>
                    <a:pt x="439" y="13420"/>
                  </a:lnTo>
                  <a:lnTo>
                    <a:pt x="268" y="13810"/>
                  </a:lnTo>
                  <a:lnTo>
                    <a:pt x="122" y="14199"/>
                  </a:lnTo>
                  <a:lnTo>
                    <a:pt x="49" y="14638"/>
                  </a:lnTo>
                  <a:lnTo>
                    <a:pt x="0" y="15076"/>
                  </a:lnTo>
                  <a:lnTo>
                    <a:pt x="49" y="15125"/>
                  </a:lnTo>
                  <a:lnTo>
                    <a:pt x="244" y="15222"/>
                  </a:lnTo>
                  <a:lnTo>
                    <a:pt x="414" y="15295"/>
                  </a:lnTo>
                  <a:lnTo>
                    <a:pt x="633" y="15393"/>
                  </a:lnTo>
                  <a:lnTo>
                    <a:pt x="901" y="15490"/>
                  </a:lnTo>
                  <a:lnTo>
                    <a:pt x="1267" y="15563"/>
                  </a:lnTo>
                  <a:lnTo>
                    <a:pt x="1705" y="15661"/>
                  </a:lnTo>
                  <a:lnTo>
                    <a:pt x="2216" y="15758"/>
                  </a:lnTo>
                  <a:lnTo>
                    <a:pt x="2825" y="15831"/>
                  </a:lnTo>
                  <a:lnTo>
                    <a:pt x="3556" y="15928"/>
                  </a:lnTo>
                  <a:lnTo>
                    <a:pt x="4384" y="15977"/>
                  </a:lnTo>
                  <a:lnTo>
                    <a:pt x="5309" y="16026"/>
                  </a:lnTo>
                  <a:lnTo>
                    <a:pt x="6381" y="16050"/>
                  </a:lnTo>
                  <a:lnTo>
                    <a:pt x="7599" y="16075"/>
                  </a:lnTo>
                  <a:lnTo>
                    <a:pt x="8792" y="16050"/>
                  </a:lnTo>
                  <a:lnTo>
                    <a:pt x="9864" y="16026"/>
                  </a:lnTo>
                  <a:lnTo>
                    <a:pt x="10814" y="15977"/>
                  </a:lnTo>
                  <a:lnTo>
                    <a:pt x="11642" y="15928"/>
                  </a:lnTo>
                  <a:lnTo>
                    <a:pt x="12372" y="15831"/>
                  </a:lnTo>
                  <a:lnTo>
                    <a:pt x="12981" y="15758"/>
                  </a:lnTo>
                  <a:lnTo>
                    <a:pt x="13517" y="15661"/>
                  </a:lnTo>
                  <a:lnTo>
                    <a:pt x="13955" y="15563"/>
                  </a:lnTo>
                  <a:lnTo>
                    <a:pt x="14321" y="15490"/>
                  </a:lnTo>
                  <a:lnTo>
                    <a:pt x="14613" y="15393"/>
                  </a:lnTo>
                  <a:lnTo>
                    <a:pt x="14832" y="15295"/>
                  </a:lnTo>
                  <a:lnTo>
                    <a:pt x="15003" y="15222"/>
                  </a:lnTo>
                  <a:lnTo>
                    <a:pt x="15173" y="15125"/>
                  </a:lnTo>
                  <a:lnTo>
                    <a:pt x="15246" y="15076"/>
                  </a:lnTo>
                  <a:lnTo>
                    <a:pt x="15198" y="14613"/>
                  </a:lnTo>
                  <a:lnTo>
                    <a:pt x="15125" y="14175"/>
                  </a:lnTo>
                  <a:lnTo>
                    <a:pt x="15003" y="13761"/>
                  </a:lnTo>
                  <a:lnTo>
                    <a:pt x="14832" y="13371"/>
                  </a:lnTo>
                  <a:lnTo>
                    <a:pt x="14589" y="13006"/>
                  </a:lnTo>
                  <a:lnTo>
                    <a:pt x="14321" y="12665"/>
                  </a:lnTo>
                  <a:lnTo>
                    <a:pt x="14004" y="12373"/>
                  </a:lnTo>
                  <a:lnTo>
                    <a:pt x="13639" y="12080"/>
                  </a:lnTo>
                  <a:lnTo>
                    <a:pt x="13249" y="11813"/>
                  </a:lnTo>
                  <a:lnTo>
                    <a:pt x="12811" y="11593"/>
                  </a:lnTo>
                  <a:lnTo>
                    <a:pt x="12324" y="11374"/>
                  </a:lnTo>
                  <a:lnTo>
                    <a:pt x="11812" y="11204"/>
                  </a:lnTo>
                  <a:lnTo>
                    <a:pt x="11252" y="11033"/>
                  </a:lnTo>
                  <a:lnTo>
                    <a:pt x="10668" y="10911"/>
                  </a:lnTo>
                  <a:lnTo>
                    <a:pt x="10034" y="10790"/>
                  </a:lnTo>
                  <a:lnTo>
                    <a:pt x="9401" y="10717"/>
                  </a:lnTo>
                  <a:close/>
                </a:path>
              </a:pathLst>
            </a:custGeom>
            <a:solidFill>
              <a:schemeClr val="lt1"/>
            </a:solidFill>
            <a:ln w="22225" cap="rnd" cmpd="sng">
              <a:solidFill>
                <a:srgbClr val="22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4" name="Google Shape;1244;p74"/>
          <p:cNvSpPr txBox="1"/>
          <p:nvPr/>
        </p:nvSpPr>
        <p:spPr>
          <a:xfrm>
            <a:off x="390623" y="1823278"/>
            <a:ext cx="5907053" cy="2949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s-MX" sz="2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 las </a:t>
            </a:r>
            <a:r>
              <a:rPr lang="es-MX" sz="2200" b="1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11,449</a:t>
            </a:r>
            <a:r>
              <a:rPr lang="es-MX" sz="22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 colisiones registradas en 2020, </a:t>
            </a:r>
            <a:r>
              <a:rPr lang="es-MX" sz="2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en más del </a:t>
            </a:r>
            <a:r>
              <a:rPr lang="es-MX" sz="22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73.8% (8,450) </a:t>
            </a:r>
            <a:r>
              <a:rPr lang="es-MX" sz="2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está presente el </a:t>
            </a:r>
            <a:r>
              <a:rPr lang="es-MX" sz="22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factor humano</a:t>
            </a:r>
            <a:r>
              <a:rPr lang="es-MX" sz="2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 10,859 causas atribuibles a dicho factor, de acuerdo con el Anuario estadístico de colisiones en carreteras federales (2020).</a:t>
            </a:r>
            <a:endParaRPr dirty="0"/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s-MX" sz="2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Sólo en el 7.4% (849) de las colisiones está presente el factor vehículo, y para este factor </a:t>
            </a:r>
            <a:r>
              <a:rPr lang="es-MX" sz="22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la carga, como causa atribuible es el 0.2% </a:t>
            </a:r>
            <a:r>
              <a:rPr lang="es-MX" sz="2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del total de causas registrados. </a:t>
            </a:r>
            <a:endParaRPr dirty="0"/>
          </a:p>
        </p:txBody>
      </p:sp>
      <p:sp>
        <p:nvSpPr>
          <p:cNvPr id="1245" name="Google Shape;1245;p74"/>
          <p:cNvSpPr/>
          <p:nvPr/>
        </p:nvSpPr>
        <p:spPr>
          <a:xfrm>
            <a:off x="120173" y="5729421"/>
            <a:ext cx="1073075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Anuario estadístico de accidentes en carreteras federales IMT (2020). Pág. </a:t>
            </a:r>
            <a:r>
              <a:rPr lang="es-MX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120</a:t>
            </a:r>
            <a:r>
              <a:rPr lang="es-MX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100"/>
            </a:pPr>
            <a:r>
              <a:rPr lang="es-MX" sz="1100" dirty="0">
                <a:latin typeface="Calibri"/>
                <a:ea typeface="Calibri"/>
                <a:cs typeface="Calibri"/>
                <a:sym typeface="Calibri"/>
                <a:hlinkClick r:id="rId5"/>
              </a:rPr>
              <a:t>https://imt.mx/archivos/Publicaciones/DocumentoTecnico/dt83.pdf</a:t>
            </a:r>
            <a:endParaRPr lang="es-MX"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74"/>
          <p:cNvSpPr txBox="1"/>
          <p:nvPr/>
        </p:nvSpPr>
        <p:spPr>
          <a:xfrm>
            <a:off x="6096000" y="20634"/>
            <a:ext cx="609600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1A76A4"/>
              </a:buClr>
              <a:buSzPts val="3000"/>
            </a:pPr>
            <a:r>
              <a:rPr lang="es-MX" sz="3000" b="1" dirty="0">
                <a:solidFill>
                  <a:srgbClr val="1A76A4"/>
                </a:solidFill>
                <a:latin typeface="Calibri"/>
                <a:ea typeface="Calibri"/>
                <a:cs typeface="Calibri"/>
                <a:sym typeface="Calibri"/>
              </a:rPr>
              <a:t>5.2.2. Distribución de casusas 2020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75"/>
          <p:cNvSpPr txBox="1"/>
          <p:nvPr/>
        </p:nvSpPr>
        <p:spPr>
          <a:xfrm>
            <a:off x="8226848" y="2446527"/>
            <a:ext cx="35107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-MX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causas atribuibles al factor vehículo, </a:t>
            </a:r>
            <a:r>
              <a:rPr lang="es-MX" sz="18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relativo a la carga (</a:t>
            </a:r>
            <a:r>
              <a:rPr lang="es-MX" sz="1800" b="1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carga mal sujeta</a:t>
            </a:r>
            <a:r>
              <a:rPr lang="es-MX" sz="18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 y vehículo sobrepeso), participan con el</a:t>
            </a:r>
            <a:r>
              <a:rPr lang="es-MX" sz="24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 0.23% </a:t>
            </a:r>
            <a:r>
              <a:rPr lang="es-MX" sz="1800" b="1" dirty="0">
                <a:solidFill>
                  <a:srgbClr val="1976A4"/>
                </a:solidFill>
                <a:latin typeface="Calibri"/>
                <a:cs typeface="Calibri"/>
                <a:sym typeface="Calibri"/>
              </a:rPr>
              <a:t>de total de causas registradas (15,365).</a:t>
            </a:r>
            <a:endParaRPr sz="1800" b="1" dirty="0">
              <a:solidFill>
                <a:srgbClr val="1976A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55" name="Google Shape;1255;p75"/>
          <p:cNvSpPr/>
          <p:nvPr/>
        </p:nvSpPr>
        <p:spPr>
          <a:xfrm>
            <a:off x="1693410" y="5206058"/>
            <a:ext cx="58295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MX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Gráfica elaborada con información del Anuario estadístico de </a:t>
            </a:r>
            <a:r>
              <a:rPr lang="es-MX" sz="1000" dirty="0">
                <a:latin typeface="Calibri"/>
                <a:ea typeface="Calibri"/>
                <a:cs typeface="Calibri"/>
                <a:sym typeface="Calibri"/>
              </a:rPr>
              <a:t>colisiones</a:t>
            </a:r>
            <a:r>
              <a:rPr lang="es-MX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carreteras federales IMT (2020).</a:t>
            </a:r>
            <a:endParaRPr sz="1000" b="0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57" name="Google Shape;1257;p75"/>
          <p:cNvSpPr txBox="1"/>
          <p:nvPr/>
        </p:nvSpPr>
        <p:spPr>
          <a:xfrm>
            <a:off x="3883068" y="-5369"/>
            <a:ext cx="830893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1A76A4"/>
              </a:buClr>
              <a:buSzPts val="3000"/>
            </a:pPr>
            <a:r>
              <a:rPr lang="es-MX" sz="3000" b="1" dirty="0">
                <a:solidFill>
                  <a:srgbClr val="1A76A4"/>
                </a:solidFill>
                <a:latin typeface="Calibri"/>
                <a:ea typeface="Calibri"/>
                <a:cs typeface="Calibri"/>
                <a:sym typeface="Calibri"/>
              </a:rPr>
              <a:t>5.2.3. Distribución de causas atribuibles al factor vehículo registradas 2020</a:t>
            </a:r>
            <a:endParaRPr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34F041F-EDFD-8847-AC94-E22755ADC9E4}"/>
              </a:ext>
            </a:extLst>
          </p:cNvPr>
          <p:cNvGraphicFramePr>
            <a:graphicFrameLocks/>
          </p:cNvGraphicFramePr>
          <p:nvPr/>
        </p:nvGraphicFramePr>
        <p:xfrm>
          <a:off x="326570" y="697732"/>
          <a:ext cx="7736774" cy="446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Google Shape;1245;p74">
            <a:extLst>
              <a:ext uri="{FF2B5EF4-FFF2-40B4-BE49-F238E27FC236}">
                <a16:creationId xmlns:a16="http://schemas.microsoft.com/office/drawing/2014/main" id="{10E3F50C-61C4-AA4E-91F5-CACD616C857D}"/>
              </a:ext>
            </a:extLst>
          </p:cNvPr>
          <p:cNvSpPr/>
          <p:nvPr/>
        </p:nvSpPr>
        <p:spPr>
          <a:xfrm>
            <a:off x="120173" y="5729421"/>
            <a:ext cx="1073075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Anuario estadístico de </a:t>
            </a:r>
            <a:r>
              <a:rPr lang="es-MX" sz="1100" dirty="0">
                <a:latin typeface="Calibri"/>
                <a:ea typeface="Calibri"/>
                <a:cs typeface="Calibri"/>
                <a:sym typeface="Calibri"/>
              </a:rPr>
              <a:t>colisiones</a:t>
            </a: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carreteras federales IMT (2020). Pág. </a:t>
            </a:r>
            <a:r>
              <a:rPr lang="es-MX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120</a:t>
            </a:r>
            <a:r>
              <a:rPr lang="es-MX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100"/>
            </a:pPr>
            <a:r>
              <a:rPr lang="es-MX" sz="1100" dirty="0">
                <a:latin typeface="Calibri"/>
                <a:ea typeface="Calibri"/>
                <a:cs typeface="Calibri"/>
                <a:sym typeface="Calibri"/>
                <a:hlinkClick r:id="rId5"/>
              </a:rPr>
              <a:t>https://imt.mx/archivos/Publicaciones/DocumentoTecnico/dt83.pdf</a:t>
            </a:r>
            <a:endParaRPr lang="es-MX"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76"/>
          <p:cNvSpPr txBox="1">
            <a:spLocks noGrp="1"/>
          </p:cNvSpPr>
          <p:nvPr>
            <p:ph type="sldNum" idx="12"/>
          </p:nvPr>
        </p:nvSpPr>
        <p:spPr>
          <a:xfrm>
            <a:off x="11252200" y="6239167"/>
            <a:ext cx="93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76"/>
          <p:cNvSpPr txBox="1"/>
          <p:nvPr/>
        </p:nvSpPr>
        <p:spPr>
          <a:xfrm>
            <a:off x="6761566" y="1178280"/>
            <a:ext cx="5120468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En los meses de </a:t>
            </a:r>
            <a:r>
              <a:rPr lang="es-MX" sz="1600" b="1" dirty="0">
                <a:solidFill>
                  <a:srgbClr val="1976A4"/>
                </a:solidFill>
                <a:latin typeface="Calibri"/>
                <a:cs typeface="Calibri"/>
                <a:sym typeface="Calibri"/>
              </a:rPr>
              <a:t>agosto </a:t>
            </a:r>
            <a:r>
              <a:rPr lang="es-MX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MX" sz="16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diciembre </a:t>
            </a:r>
            <a:r>
              <a:rPr lang="es-MX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se</a:t>
            </a:r>
            <a:r>
              <a:rPr lang="es-MX" sz="16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presentaron el </a:t>
            </a:r>
            <a:r>
              <a:rPr lang="es-MX" sz="16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mayor número de colisiones </a:t>
            </a:r>
            <a:r>
              <a:rPr lang="es-MX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 el </a:t>
            </a:r>
            <a:r>
              <a:rPr lang="es-MX" sz="16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9.6% y 9.7% respectivamente.</a:t>
            </a:r>
            <a:r>
              <a:rPr lang="es-MX" sz="1600" b="0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Comparando el mes de enero con el mes de diciembre se incrementaron </a:t>
            </a:r>
            <a:r>
              <a:rPr lang="es-MX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s-MX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% las colisiones.</a:t>
            </a:r>
            <a:endParaRPr dirty="0"/>
          </a:p>
          <a:p>
            <a:pPr marL="28575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En los meses de </a:t>
            </a:r>
            <a:r>
              <a:rPr lang="es-MX" sz="1600" b="1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noviembre</a:t>
            </a:r>
            <a:r>
              <a:rPr lang="es-MX" sz="16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 y diciembre</a:t>
            </a:r>
            <a:r>
              <a:rPr lang="es-MX" sz="1600" b="0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 presentaron el </a:t>
            </a:r>
            <a:r>
              <a:rPr lang="es-MX" sz="16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mayor </a:t>
            </a:r>
            <a:r>
              <a:rPr lang="es-MX" sz="1600" b="1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porcentaje de personas fallecidas en el lugar </a:t>
            </a:r>
            <a:r>
              <a:rPr lang="es-MX" sz="16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con el 10.6%  cada uno respectivamente. </a:t>
            </a:r>
            <a:r>
              <a:rPr lang="es-MX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Comparando el mes de enero contra el mes de </a:t>
            </a:r>
            <a:r>
              <a:rPr lang="es-MX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diciembre se incrementaron 19% las personas fallecidas.</a:t>
            </a:r>
            <a:endParaRPr dirty="0"/>
          </a:p>
          <a:p>
            <a:pPr marL="285750" marR="0" lvl="0" indent="-184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MX" sz="16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mayor número de lesionados </a:t>
            </a:r>
            <a:r>
              <a:rPr lang="es-MX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 presentararon en los </a:t>
            </a:r>
            <a:r>
              <a:rPr lang="es-MX" sz="16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meses de enero y diciembre con el 10.2% y </a:t>
            </a:r>
            <a:r>
              <a:rPr lang="es-MX" sz="1600" b="1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9.6</a:t>
            </a:r>
            <a:r>
              <a:rPr lang="es-MX" sz="16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% respectivamente. </a:t>
            </a:r>
            <a:r>
              <a:rPr lang="es-MX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Disminuyeron 6% las lesiones comparando el mes de enero contra el mes de diciembre.</a:t>
            </a: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76"/>
          <p:cNvSpPr/>
          <p:nvPr/>
        </p:nvSpPr>
        <p:spPr>
          <a:xfrm>
            <a:off x="120173" y="5729421"/>
            <a:ext cx="1073075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Anuario estadístico de accidentes en carreteras federales IMT (2020). Pág. 140. </a:t>
            </a:r>
          </a:p>
          <a:p>
            <a:pPr lvl="0">
              <a:buSzPts val="1100"/>
            </a:pPr>
            <a:r>
              <a:rPr lang="es-MX" sz="11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https://imt.mx/archivos/Publicaciones/DocumentoTecnico/dt83.pdf</a:t>
            </a:r>
            <a:endParaRPr lang="es-MX"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76"/>
          <p:cNvSpPr/>
          <p:nvPr/>
        </p:nvSpPr>
        <p:spPr>
          <a:xfrm>
            <a:off x="309966" y="4518496"/>
            <a:ext cx="58295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MX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Gráfica elaborada con información del Anuario estadístico de </a:t>
            </a:r>
            <a:r>
              <a:rPr lang="es-MX" sz="1000" dirty="0">
                <a:latin typeface="Calibri"/>
                <a:ea typeface="Calibri"/>
                <a:cs typeface="Calibri"/>
                <a:sym typeface="Calibri"/>
              </a:rPr>
              <a:t>colisiones</a:t>
            </a:r>
            <a:r>
              <a:rPr lang="es-MX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carreteras federales IMT (2020).</a:t>
            </a:r>
            <a:endParaRPr sz="1000" b="0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67" name="Google Shape;1267;p76"/>
          <p:cNvSpPr txBox="1"/>
          <p:nvPr/>
        </p:nvSpPr>
        <p:spPr>
          <a:xfrm>
            <a:off x="5251623" y="14886"/>
            <a:ext cx="694037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1A76A4"/>
              </a:buClr>
              <a:buSzPts val="3000"/>
            </a:pPr>
            <a:r>
              <a:rPr lang="es-MX" sz="3000" b="1" dirty="0">
                <a:solidFill>
                  <a:srgbClr val="1A76A4"/>
                </a:solidFill>
                <a:latin typeface="Calibri"/>
                <a:ea typeface="Calibri"/>
                <a:cs typeface="Calibri"/>
                <a:sym typeface="Calibri"/>
              </a:rPr>
              <a:t>5.2.4. Temporalidad de las colisiones 2020</a:t>
            </a:r>
            <a:endParaRPr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CC4CD60-6D8E-134D-AB96-0B07784BAEA7}"/>
              </a:ext>
            </a:extLst>
          </p:cNvPr>
          <p:cNvGraphicFramePr>
            <a:graphicFrameLocks/>
          </p:cNvGraphicFramePr>
          <p:nvPr/>
        </p:nvGraphicFramePr>
        <p:xfrm>
          <a:off x="441793" y="1401626"/>
          <a:ext cx="6319773" cy="311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11177" y="3559160"/>
          <a:ext cx="10405105" cy="1941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1302">
                <a:tc>
                  <a:txBody>
                    <a:bodyPr/>
                    <a:lstStyle/>
                    <a:p>
                      <a:pPr marR="72263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Tipo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vehículo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282575" marR="91440" indent="-1098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7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eh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lo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ligero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Midibús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y vagoneta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460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Autobús</a:t>
                      </a: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Motocicleta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Bicicleta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160" marR="129539" indent="133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Camión </a:t>
                      </a:r>
                      <a:r>
                        <a:rPr sz="1400" b="1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Articulado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720" marR="36830" indent="1676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Doble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ticulado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Otros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64">
                <a:tc>
                  <a:txBody>
                    <a:bodyPr/>
                    <a:lstStyle/>
                    <a:p>
                      <a:pPr marR="72199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Núm.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unidades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400" spc="-5" dirty="0">
                          <a:latin typeface="Calibri"/>
                          <a:cs typeface="Calibri"/>
                        </a:rPr>
                        <a:t>0,888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293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352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lang="es-ES" sz="1400" spc="-5" dirty="0">
                          <a:latin typeface="Calibri"/>
                          <a:cs typeface="Calibri"/>
                        </a:rPr>
                        <a:t>154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107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lang="es-ES" sz="1400" spc="-5" dirty="0">
                          <a:latin typeface="Calibri"/>
                          <a:cs typeface="Calibri"/>
                        </a:rPr>
                        <a:t>464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lang="es-ES" sz="1400" spc="-5" dirty="0">
                          <a:latin typeface="Calibri"/>
                          <a:cs typeface="Calibri"/>
                        </a:rPr>
                        <a:t>272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lang="es-ES" sz="1400" spc="-5" dirty="0">
                          <a:latin typeface="Calibri"/>
                          <a:cs typeface="Calibri"/>
                        </a:rPr>
                        <a:t>01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881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65">
                <a:tc gridSpan="10">
                  <a:txBody>
                    <a:bodyPr/>
                    <a:lstStyle/>
                    <a:p>
                      <a:pPr marR="72136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víctimas como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responsable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64">
                <a:tc>
                  <a:txBody>
                    <a:bodyPr/>
                    <a:lstStyle/>
                    <a:p>
                      <a:pPr marR="72390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Fallecidos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lugar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lang="es-ES" sz="1400" spc="-5" dirty="0">
                          <a:latin typeface="Calibri"/>
                          <a:cs typeface="Calibri"/>
                        </a:rPr>
                        <a:t>698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37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79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400" spc="-5" dirty="0">
                          <a:latin typeface="Calibri"/>
                          <a:cs typeface="Calibri"/>
                        </a:rPr>
                        <a:t>67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42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400" spc="-5" dirty="0">
                          <a:latin typeface="Calibri"/>
                          <a:cs typeface="Calibri"/>
                        </a:rPr>
                        <a:t>48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400" spc="-5" dirty="0">
                          <a:latin typeface="Calibri"/>
                          <a:cs typeface="Calibri"/>
                        </a:rPr>
                        <a:t>09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64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lang="es-ES" sz="1400" spc="-5" dirty="0">
                          <a:latin typeface="Calibri"/>
                          <a:cs typeface="Calibri"/>
                        </a:rPr>
                        <a:t>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 marR="72263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Lesionados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4,527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211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373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397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28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lang="es-ES" sz="1400" spc="-5" dirty="0">
                          <a:latin typeface="Calibri"/>
                          <a:cs typeface="Calibri"/>
                        </a:rPr>
                        <a:t>33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437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120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ES" sz="1400" spc="-5" dirty="0">
                          <a:latin typeface="Calibri"/>
                          <a:cs typeface="Calibri"/>
                        </a:rPr>
                        <a:t>180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767232" y="3581400"/>
            <a:ext cx="11162030" cy="1899920"/>
            <a:chOff x="767232" y="3580765"/>
            <a:chExt cx="11162030" cy="1899920"/>
          </a:xfrm>
        </p:grpSpPr>
        <p:sp>
          <p:nvSpPr>
            <p:cNvPr id="5" name="object 5"/>
            <p:cNvSpPr/>
            <p:nvPr/>
          </p:nvSpPr>
          <p:spPr>
            <a:xfrm>
              <a:off x="773582" y="3587115"/>
              <a:ext cx="11149330" cy="1887220"/>
            </a:xfrm>
            <a:custGeom>
              <a:avLst/>
              <a:gdLst/>
              <a:ahLst/>
              <a:cxnLst/>
              <a:rect l="l" t="t" r="r" b="b"/>
              <a:pathLst>
                <a:path w="11149330" h="1887220">
                  <a:moveTo>
                    <a:pt x="3252063" y="0"/>
                  </a:moveTo>
                  <a:lnTo>
                    <a:pt x="3252063" y="859917"/>
                  </a:lnTo>
                </a:path>
                <a:path w="11149330" h="1887220">
                  <a:moveTo>
                    <a:pt x="0" y="511302"/>
                  </a:moveTo>
                  <a:lnTo>
                    <a:pt x="11149050" y="511302"/>
                  </a:lnTo>
                </a:path>
                <a:path w="11149330" h="1887220">
                  <a:moveTo>
                    <a:pt x="0" y="853567"/>
                  </a:moveTo>
                  <a:lnTo>
                    <a:pt x="11149050" y="853567"/>
                  </a:lnTo>
                </a:path>
                <a:path w="11149330" h="1887220">
                  <a:moveTo>
                    <a:pt x="0" y="1195832"/>
                  </a:moveTo>
                  <a:lnTo>
                    <a:pt x="11149050" y="1195832"/>
                  </a:lnTo>
                </a:path>
                <a:path w="11149330" h="1887220">
                  <a:moveTo>
                    <a:pt x="0" y="1538097"/>
                  </a:moveTo>
                  <a:lnTo>
                    <a:pt x="11149050" y="1538097"/>
                  </a:lnTo>
                </a:path>
                <a:path w="11149330" h="1887220">
                  <a:moveTo>
                    <a:pt x="6350" y="0"/>
                  </a:moveTo>
                  <a:lnTo>
                    <a:pt x="6350" y="188671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582" y="3588067"/>
              <a:ext cx="6956425" cy="0"/>
            </a:xfrm>
            <a:custGeom>
              <a:avLst/>
              <a:gdLst/>
              <a:ahLst/>
              <a:cxnLst/>
              <a:rect l="l" t="t" r="r" b="b"/>
              <a:pathLst>
                <a:path w="6956425">
                  <a:moveTo>
                    <a:pt x="0" y="0"/>
                  </a:moveTo>
                  <a:lnTo>
                    <a:pt x="69561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16282" y="3587115"/>
              <a:ext cx="0" cy="1887220"/>
            </a:xfrm>
            <a:custGeom>
              <a:avLst/>
              <a:gdLst/>
              <a:ahLst/>
              <a:cxnLst/>
              <a:rect l="l" t="t" r="r" b="b"/>
              <a:pathLst>
                <a:path h="1887220">
                  <a:moveTo>
                    <a:pt x="0" y="0"/>
                  </a:moveTo>
                  <a:lnTo>
                    <a:pt x="0" y="188671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57971" y="3588067"/>
              <a:ext cx="3764915" cy="0"/>
            </a:xfrm>
            <a:custGeom>
              <a:avLst/>
              <a:gdLst/>
              <a:ahLst/>
              <a:cxnLst/>
              <a:rect l="l" t="t" r="r" b="b"/>
              <a:pathLst>
                <a:path w="3764915">
                  <a:moveTo>
                    <a:pt x="0" y="0"/>
                  </a:moveTo>
                  <a:lnTo>
                    <a:pt x="3764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3582" y="3594417"/>
              <a:ext cx="11149330" cy="0"/>
            </a:xfrm>
            <a:custGeom>
              <a:avLst/>
              <a:gdLst/>
              <a:ahLst/>
              <a:cxnLst/>
              <a:rect l="l" t="t" r="r" b="b"/>
              <a:pathLst>
                <a:path w="11149330">
                  <a:moveTo>
                    <a:pt x="0" y="0"/>
                  </a:moveTo>
                  <a:lnTo>
                    <a:pt x="111490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3582" y="5467477"/>
              <a:ext cx="11149330" cy="0"/>
            </a:xfrm>
            <a:custGeom>
              <a:avLst/>
              <a:gdLst/>
              <a:ahLst/>
              <a:cxnLst/>
              <a:rect l="l" t="t" r="r" b="b"/>
              <a:pathLst>
                <a:path w="11149330">
                  <a:moveTo>
                    <a:pt x="0" y="0"/>
                  </a:moveTo>
                  <a:lnTo>
                    <a:pt x="111490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81098" y="1093723"/>
            <a:ext cx="833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Nac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7175" y="1367739"/>
            <a:ext cx="1140460" cy="289823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5522"/>
                </a:solidFill>
                <a:latin typeface="Calibri"/>
                <a:cs typeface="Calibri"/>
              </a:rPr>
              <a:t>--------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2057" y="1676400"/>
            <a:ext cx="185293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marR="5080" indent="-335915" algn="ctr">
              <a:spcBef>
                <a:spcPts val="100"/>
              </a:spcBef>
            </a:pPr>
            <a:r>
              <a:rPr lang="es-MX" spc="-10" dirty="0">
                <a:cs typeface="Calibri"/>
              </a:rPr>
              <a:t>Distribución</a:t>
            </a:r>
            <a:endParaRPr lang="es-MX" dirty="0">
              <a:cs typeface="Calibri"/>
            </a:endParaRPr>
          </a:p>
          <a:p>
            <a:pPr marL="347980" marR="5080" indent="-335915">
              <a:lnSpc>
                <a:spcPct val="100000"/>
              </a:lnSpc>
              <a:spcBef>
                <a:spcPts val="100"/>
              </a:spcBef>
            </a:pPr>
            <a:r>
              <a:rPr lang="es-MX" sz="1800" spc="-10" dirty="0">
                <a:latin typeface="Calibri"/>
                <a:cs typeface="Calibri"/>
              </a:rPr>
              <a:t>porcentual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spc="-10" dirty="0">
                <a:latin typeface="Calibri"/>
                <a:cs typeface="Calibri"/>
              </a:rPr>
              <a:t>total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vehículos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6339" y="2709672"/>
            <a:ext cx="1802130" cy="311150"/>
          </a:xfrm>
          <a:prstGeom prst="rect">
            <a:avLst/>
          </a:prstGeom>
          <a:solidFill>
            <a:srgbClr val="4B9FC1"/>
          </a:solidFill>
        </p:spPr>
        <p:txBody>
          <a:bodyPr vert="horz" wrap="square" lIns="0" tIns="35560" rIns="0" bIns="0" rtlCol="0" anchor="ctr">
            <a:spAutoFit/>
          </a:bodyPr>
          <a:lstStyle/>
          <a:p>
            <a:pPr marL="95885" algn="ctr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Responsable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6339" y="3020567"/>
            <a:ext cx="1802130" cy="272415"/>
          </a:xfrm>
          <a:prstGeom prst="rect">
            <a:avLst/>
          </a:prstGeom>
          <a:solidFill>
            <a:srgbClr val="96CEC3"/>
          </a:solidFill>
        </p:spPr>
        <p:txBody>
          <a:bodyPr vert="horz" wrap="square" lIns="0" tIns="26034" rIns="0" bIns="0" rtlCol="0" anchor="ctr">
            <a:spAutoFit/>
          </a:bodyPr>
          <a:lstStyle/>
          <a:p>
            <a:pPr marL="95885" algn="ctr">
              <a:lnSpc>
                <a:spcPts val="1935"/>
              </a:lnSpc>
              <a:spcBef>
                <a:spcPts val="204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Involucrado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831" y="5754420"/>
            <a:ext cx="7556297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Fuente: </a:t>
            </a:r>
            <a:r>
              <a:rPr lang="es-ES" sz="1100" spc="-5" dirty="0">
                <a:latin typeface="Calibri"/>
                <a:cs typeface="Calibri"/>
              </a:rPr>
              <a:t>IMT-</a:t>
            </a:r>
            <a:r>
              <a:rPr sz="1100" spc="-5" dirty="0" err="1">
                <a:latin typeface="Calibri"/>
                <a:cs typeface="Calibri"/>
              </a:rPr>
              <a:t>Anuario</a:t>
            </a:r>
            <a:r>
              <a:rPr sz="1100" spc="-5" dirty="0">
                <a:latin typeface="Calibri"/>
                <a:cs typeface="Calibri"/>
              </a:rPr>
              <a:t> estadístico de </a:t>
            </a:r>
            <a:r>
              <a:rPr lang="es-ES" sz="1100" spc="-5" dirty="0">
                <a:latin typeface="Calibri"/>
                <a:cs typeface="Calibri"/>
              </a:rPr>
              <a:t>colisiones</a:t>
            </a:r>
            <a:r>
              <a:rPr sz="1100" dirty="0">
                <a:latin typeface="Calibri"/>
                <a:cs typeface="Calibri"/>
              </a:rPr>
              <a:t> en </a:t>
            </a:r>
            <a:r>
              <a:rPr sz="1100" dirty="0" err="1">
                <a:latin typeface="Calibri"/>
                <a:cs typeface="Calibri"/>
              </a:rPr>
              <a:t>carreteras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federales</a:t>
            </a:r>
            <a:r>
              <a:rPr lang="es-ES" sz="1100" spc="-5" dirty="0">
                <a:latin typeface="Calibri"/>
                <a:cs typeface="Calibri"/>
              </a:rPr>
              <a:t>,2020</a:t>
            </a:r>
            <a:r>
              <a:rPr sz="1100" dirty="0">
                <a:latin typeface="Calibri"/>
                <a:cs typeface="Calibri"/>
              </a:rPr>
              <a:t>. Pág. 1</a:t>
            </a:r>
            <a:r>
              <a:rPr lang="es-ES" sz="1100" dirty="0">
                <a:latin typeface="Calibri"/>
                <a:cs typeface="Calibri"/>
              </a:rPr>
              <a:t>55</a:t>
            </a:r>
            <a:r>
              <a:rPr sz="1100" dirty="0">
                <a:latin typeface="Calibri"/>
                <a:cs typeface="Calibri"/>
              </a:rPr>
              <a:t>. </a:t>
            </a:r>
            <a:r>
              <a:rPr sz="1100" spc="-5" dirty="0">
                <a:latin typeface="Calibri"/>
                <a:cs typeface="Calibri"/>
              </a:rPr>
              <a:t>Fecha de consulta </a:t>
            </a:r>
            <a:r>
              <a:rPr lang="es-ES" sz="1100" spc="-5" dirty="0">
                <a:latin typeface="Calibri"/>
                <a:cs typeface="Calibri"/>
              </a:rPr>
              <a:t>18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lang="es-ES" sz="1100" dirty="0">
                <a:latin typeface="Calibri"/>
                <a:cs typeface="Calibri"/>
              </a:rPr>
              <a:t>noviembre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dirty="0">
                <a:latin typeface="Calibri"/>
                <a:cs typeface="Calibri"/>
              </a:rPr>
              <a:t>202</a:t>
            </a:r>
            <a:r>
              <a:rPr lang="es-ES" sz="1100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. </a:t>
            </a:r>
            <a:r>
              <a:rPr sz="1100" spc="-235" dirty="0">
                <a:latin typeface="Calibri"/>
                <a:cs typeface="Calibri"/>
              </a:rPr>
              <a:t> </a:t>
            </a:r>
            <a:endParaRPr lang="es-ES" sz="1100" spc="-235" dirty="0">
              <a:latin typeface="Calibri"/>
              <a:cs typeface="Calibri"/>
            </a:endParaRPr>
          </a:p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lang="es-MX" sz="1100" dirty="0">
                <a:cs typeface="Calibri"/>
                <a:hlinkClick r:id="rId2"/>
              </a:rPr>
              <a:t>https://imt.mx/archivos/Publicaciones/DocumentoTecnico/dt83.pdf</a:t>
            </a:r>
            <a:endParaRPr lang="es-MX" sz="1100" dirty="0">
              <a:cs typeface="Calibri"/>
            </a:endParaRPr>
          </a:p>
        </p:txBody>
      </p:sp>
      <p:graphicFrame>
        <p:nvGraphicFramePr>
          <p:cNvPr id="109" name="Gráfico 108">
            <a:extLst>
              <a:ext uri="{FF2B5EF4-FFF2-40B4-BE49-F238E27FC236}">
                <a16:creationId xmlns:a16="http://schemas.microsoft.com/office/drawing/2014/main" id="{8FCF3AD2-53EE-5C4B-8932-3AB0197EB873}"/>
              </a:ext>
            </a:extLst>
          </p:cNvPr>
          <p:cNvGraphicFramePr>
            <a:graphicFrameLocks/>
          </p:cNvGraphicFramePr>
          <p:nvPr/>
        </p:nvGraphicFramePr>
        <p:xfrm>
          <a:off x="3886200" y="914400"/>
          <a:ext cx="81906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Google Shape;1281;p77">
            <a:extLst>
              <a:ext uri="{FF2B5EF4-FFF2-40B4-BE49-F238E27FC236}">
                <a16:creationId xmlns:a16="http://schemas.microsoft.com/office/drawing/2014/main" id="{E03FAC54-B007-F74D-87DD-8AC67BC71628}"/>
              </a:ext>
            </a:extLst>
          </p:cNvPr>
          <p:cNvSpPr txBox="1">
            <a:spLocks/>
          </p:cNvSpPr>
          <p:nvPr/>
        </p:nvSpPr>
        <p:spPr>
          <a:xfrm>
            <a:off x="2078182" y="10494"/>
            <a:ext cx="1011381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00000"/>
              </a:lnSpc>
              <a:buClr>
                <a:srgbClr val="1A76A4"/>
              </a:buClr>
              <a:buSzPts val="3000"/>
            </a:pPr>
            <a:r>
              <a:rPr lang="es-MX" sz="3000" b="1" dirty="0">
                <a:solidFill>
                  <a:srgbClr val="1A76A4"/>
                </a:solidFill>
              </a:rPr>
              <a:t>5.2.5. Distribución por tipo de participación, vehículo y víctimas del siniestro a nivel nacional 2020</a:t>
            </a:r>
            <a:endParaRPr lang="es-MX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78"/>
          <p:cNvSpPr/>
          <p:nvPr/>
        </p:nvSpPr>
        <p:spPr>
          <a:xfrm>
            <a:off x="1073353" y="4888961"/>
            <a:ext cx="58295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MX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Gráfica elaborada con información del Anuario estadístico de colisiones en carreteras federales IMT (2020).</a:t>
            </a:r>
            <a:endParaRPr sz="1000" b="0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88" name="Google Shape;1288;p78"/>
          <p:cNvSpPr txBox="1"/>
          <p:nvPr/>
        </p:nvSpPr>
        <p:spPr>
          <a:xfrm>
            <a:off x="7426712" y="963749"/>
            <a:ext cx="4521889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s-MX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En el </a:t>
            </a:r>
            <a:r>
              <a:rPr lang="es-MX" sz="18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periodo de 2010 a 2020</a:t>
            </a:r>
            <a:r>
              <a:rPr lang="es-MX" sz="1800" b="0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s-MX" sz="18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tasa de crecimiento promedio en las colisiones ha sido de -8.5%. </a:t>
            </a:r>
            <a:r>
              <a:rPr lang="es-MX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Comparando el año 2019 contra el 2020 se tiene una disminución de. 5.0%.</a:t>
            </a:r>
            <a:endParaRPr dirty="0"/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1976A4"/>
              </a:buClr>
              <a:buSzPts val="1800"/>
              <a:buFont typeface="Arial"/>
              <a:buChar char="•"/>
            </a:pPr>
            <a:r>
              <a:rPr lang="es-MX" sz="1800" b="1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La tasa de crecimiento promedio de los lesionados en el periodo </a:t>
            </a:r>
            <a:r>
              <a:rPr lang="es-MX" sz="18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2010-2020</a:t>
            </a:r>
            <a:r>
              <a:rPr lang="es-MX" sz="1800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8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es de -13.40</a:t>
            </a:r>
            <a:r>
              <a:rPr lang="es-MX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%. Comparando el año 2019 contra el 2020 se tiene una disminución del 21.1%.</a:t>
            </a:r>
            <a:endParaRPr dirty="0"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1976A4"/>
              </a:buClr>
              <a:buSzPts val="1800"/>
              <a:buFont typeface="Arial"/>
              <a:buChar char="•"/>
            </a:pPr>
            <a:r>
              <a:rPr lang="es-MX" sz="1800" b="1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Para los muertos la tasa de crecimiento promedio ha sido del -5.84% del 2010 al 2020. </a:t>
            </a:r>
            <a:r>
              <a:rPr lang="es-MX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 presenta una disminución de 10.6% comparando los años 2019 contra el 2020.</a:t>
            </a:r>
            <a:endParaRPr dirty="0"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78"/>
          <p:cNvSpPr txBox="1"/>
          <p:nvPr/>
        </p:nvSpPr>
        <p:spPr>
          <a:xfrm>
            <a:off x="4120573" y="23777"/>
            <a:ext cx="80839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r">
              <a:buClr>
                <a:srgbClr val="1A76A4"/>
              </a:buClr>
              <a:buSzPts val="3000"/>
            </a:pPr>
            <a:r>
              <a:rPr lang="es-MX" sz="3000" b="1" dirty="0">
                <a:solidFill>
                  <a:srgbClr val="1A76A4"/>
                </a:solidFill>
                <a:latin typeface="Calibri"/>
                <a:ea typeface="Calibri"/>
                <a:cs typeface="Calibri"/>
                <a:sym typeface="Calibri"/>
              </a:rPr>
              <a:t>5.2.6. Evolución de la siniestralidad 2010-2019</a:t>
            </a:r>
            <a:endParaRPr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527361B-6047-0C41-8724-8B9078C3B6B3}"/>
              </a:ext>
            </a:extLst>
          </p:cNvPr>
          <p:cNvGraphicFramePr>
            <a:graphicFrameLocks/>
          </p:cNvGraphicFramePr>
          <p:nvPr/>
        </p:nvGraphicFramePr>
        <p:xfrm>
          <a:off x="448792" y="1112220"/>
          <a:ext cx="6977919" cy="375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ject 16">
            <a:extLst>
              <a:ext uri="{FF2B5EF4-FFF2-40B4-BE49-F238E27FC236}">
                <a16:creationId xmlns:a16="http://schemas.microsoft.com/office/drawing/2014/main" id="{D8AF3F18-269B-0047-9791-B49700D73A68}"/>
              </a:ext>
            </a:extLst>
          </p:cNvPr>
          <p:cNvSpPr txBox="1"/>
          <p:nvPr/>
        </p:nvSpPr>
        <p:spPr>
          <a:xfrm>
            <a:off x="198831" y="5754420"/>
            <a:ext cx="7556297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Fuente: </a:t>
            </a:r>
            <a:r>
              <a:rPr lang="es-ES" sz="1100" spc="-5" dirty="0">
                <a:latin typeface="Calibri"/>
                <a:cs typeface="Calibri"/>
              </a:rPr>
              <a:t>IMT-</a:t>
            </a:r>
            <a:r>
              <a:rPr sz="1100" spc="-5" dirty="0" err="1">
                <a:latin typeface="Calibri"/>
                <a:cs typeface="Calibri"/>
              </a:rPr>
              <a:t>Anuario</a:t>
            </a:r>
            <a:r>
              <a:rPr sz="1100" spc="-5" dirty="0">
                <a:latin typeface="Calibri"/>
                <a:cs typeface="Calibri"/>
              </a:rPr>
              <a:t> estadístico de </a:t>
            </a:r>
            <a:r>
              <a:rPr lang="es-ES" sz="1100" spc="-5" dirty="0">
                <a:latin typeface="Calibri"/>
                <a:cs typeface="Calibri"/>
              </a:rPr>
              <a:t>colisiones</a:t>
            </a:r>
            <a:r>
              <a:rPr sz="1100" dirty="0">
                <a:latin typeface="Calibri"/>
                <a:cs typeface="Calibri"/>
              </a:rPr>
              <a:t> en </a:t>
            </a:r>
            <a:r>
              <a:rPr sz="1100" dirty="0" err="1">
                <a:latin typeface="Calibri"/>
                <a:cs typeface="Calibri"/>
              </a:rPr>
              <a:t>carreteras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federales</a:t>
            </a:r>
            <a:r>
              <a:rPr lang="es-ES" sz="1100" spc="-5" dirty="0">
                <a:latin typeface="Calibri"/>
                <a:cs typeface="Calibri"/>
              </a:rPr>
              <a:t>,2020</a:t>
            </a:r>
            <a:r>
              <a:rPr sz="1100" dirty="0">
                <a:latin typeface="Calibri"/>
                <a:cs typeface="Calibri"/>
              </a:rPr>
              <a:t>. Pág. 1</a:t>
            </a:r>
            <a:r>
              <a:rPr lang="es-ES" sz="1100" dirty="0">
                <a:latin typeface="Calibri"/>
                <a:cs typeface="Calibri"/>
              </a:rPr>
              <a:t>76</a:t>
            </a:r>
            <a:r>
              <a:rPr sz="1100" dirty="0">
                <a:latin typeface="Calibri"/>
                <a:cs typeface="Calibri"/>
              </a:rPr>
              <a:t>. </a:t>
            </a:r>
            <a:r>
              <a:rPr sz="1100" spc="-5" dirty="0">
                <a:latin typeface="Calibri"/>
                <a:cs typeface="Calibri"/>
              </a:rPr>
              <a:t>Fecha de consulta </a:t>
            </a:r>
            <a:r>
              <a:rPr lang="es-ES" sz="1100" spc="-5" dirty="0">
                <a:latin typeface="Calibri"/>
                <a:cs typeface="Calibri"/>
              </a:rPr>
              <a:t>18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lang="es-ES" sz="1100" dirty="0">
                <a:latin typeface="Calibri"/>
                <a:cs typeface="Calibri"/>
              </a:rPr>
              <a:t>noviembre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dirty="0">
                <a:latin typeface="Calibri"/>
                <a:cs typeface="Calibri"/>
              </a:rPr>
              <a:t>202</a:t>
            </a:r>
            <a:r>
              <a:rPr lang="es-ES" sz="1100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. </a:t>
            </a:r>
            <a:r>
              <a:rPr sz="1100" spc="-235" dirty="0">
                <a:latin typeface="Calibri"/>
                <a:cs typeface="Calibri"/>
              </a:rPr>
              <a:t> </a:t>
            </a:r>
            <a:endParaRPr lang="es-ES" sz="1100" spc="-235" dirty="0">
              <a:latin typeface="Calibri"/>
              <a:cs typeface="Calibri"/>
            </a:endParaRPr>
          </a:p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lang="es-MX" sz="1100" dirty="0">
                <a:cs typeface="Calibri"/>
                <a:hlinkClick r:id="rId5"/>
              </a:rPr>
              <a:t>https://imt.mx/archivos/Publicaciones/DocumentoTecnico/dt83.pdf</a:t>
            </a:r>
            <a:endParaRPr lang="es-MX" sz="1100" dirty="0"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65"/>
          <p:cNvSpPr txBox="1"/>
          <p:nvPr/>
        </p:nvSpPr>
        <p:spPr>
          <a:xfrm>
            <a:off x="2141836" y="2459504"/>
            <a:ext cx="790832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76A4"/>
              </a:buClr>
              <a:buSzPts val="4000"/>
              <a:buFont typeface="Calibri"/>
              <a:buNone/>
            </a:pPr>
            <a:r>
              <a:rPr lang="es-MX" sz="40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5.1. Accidentes de tránsito terrestre en zonas urbanas y suburbanas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1976A4"/>
              </a:buClr>
              <a:buSzPts val="4000"/>
              <a:buFont typeface="Calibri"/>
              <a:buNone/>
            </a:pPr>
            <a:r>
              <a:rPr lang="es-MX" sz="40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INEGI 2020</a:t>
            </a:r>
            <a:endParaRPr dirty="0"/>
          </a:p>
        </p:txBody>
      </p:sp>
      <p:pic>
        <p:nvPicPr>
          <p:cNvPr id="1112" name="Google Shape;111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9772" y="3635619"/>
            <a:ext cx="2401909" cy="2499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66"/>
          <p:cNvSpPr txBox="1"/>
          <p:nvPr/>
        </p:nvSpPr>
        <p:spPr>
          <a:xfrm>
            <a:off x="2954215" y="1129551"/>
            <a:ext cx="659970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Anualmente INEGI publica las cifras sobre los siniestros viales a nivel nacional por entidad federativa y municipio, </a:t>
            </a:r>
            <a:r>
              <a:rPr lang="es-MX" sz="2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sin considerar lo ocurrido en zonas federales</a:t>
            </a:r>
            <a:r>
              <a:rPr lang="es-MX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 siguiente reporte es un resumen de las ultimas cifras publicadas por el INEGI.</a:t>
            </a:r>
            <a:endParaRPr/>
          </a:p>
        </p:txBody>
      </p:sp>
      <p:pic>
        <p:nvPicPr>
          <p:cNvPr id="1118" name="Google Shape;1118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3522" y="3068543"/>
            <a:ext cx="2401909" cy="2499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67"/>
          <p:cNvSpPr txBox="1"/>
          <p:nvPr/>
        </p:nvSpPr>
        <p:spPr>
          <a:xfrm>
            <a:off x="7546701" y="2274858"/>
            <a:ext cx="419174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 2020 se registraron </a:t>
            </a:r>
            <a:r>
              <a:rPr lang="es-MX" sz="1600" b="1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301,678 accidentes, 17% menos que en 2019 (362,856).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endParaRPr lang="es-MX" sz="1600" b="1" dirty="0">
              <a:latin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Comparando el año 2010 contra el 2020 se tiene una </a:t>
            </a:r>
            <a:r>
              <a:rPr lang="es-MX" sz="1600" b="1" dirty="0">
                <a:solidFill>
                  <a:srgbClr val="1976A4"/>
                </a:solidFill>
                <a:ea typeface="Calibri"/>
                <a:cs typeface="Calibri"/>
                <a:sym typeface="Calibri"/>
              </a:rPr>
              <a:t>disminución del 29.4%.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endParaRPr lang="es-MX" sz="1600" b="1" dirty="0">
              <a:solidFill>
                <a:srgbClr val="1976A4"/>
              </a:solidFill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cs typeface="Calibri"/>
                <a:sym typeface="Calibri"/>
              </a:rPr>
              <a:t>La tasa de crecmiento promedio de los accidentes </a:t>
            </a:r>
            <a:r>
              <a:rPr lang="es-MX" sz="1600" b="1" dirty="0">
                <a:solidFill>
                  <a:srgbClr val="1976A4"/>
                </a:solidFill>
                <a:cs typeface="Calibri"/>
                <a:sym typeface="Calibri"/>
              </a:rPr>
              <a:t>en este periodo es de -3.3%.</a:t>
            </a:r>
            <a:endParaRPr lang="es-MX" sz="1600" b="1" dirty="0">
              <a:solidFill>
                <a:srgbClr val="1976A4"/>
              </a:solidFill>
              <a:cs typeface="Calibri"/>
            </a:endParaRPr>
          </a:p>
        </p:txBody>
      </p:sp>
      <p:sp>
        <p:nvSpPr>
          <p:cNvPr id="1125" name="Google Shape;1125;p67"/>
          <p:cNvSpPr/>
          <p:nvPr/>
        </p:nvSpPr>
        <p:spPr>
          <a:xfrm>
            <a:off x="135429" y="5772981"/>
            <a:ext cx="1161827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Accidentes de tránsito terrestre en zonas urbanas y suburbanas (INEGI).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MX" sz="11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https://www.inegi.org.mx/programas/accidentes/default.html#Tabulados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67"/>
          <p:cNvSpPr/>
          <p:nvPr/>
        </p:nvSpPr>
        <p:spPr>
          <a:xfrm>
            <a:off x="231903" y="5447521"/>
            <a:ext cx="782397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MX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Gráfica de elaboración propia con información de Accidentes de tránsito terrestre en zonas urbanas y suburbanas  (INEGI).</a:t>
            </a:r>
            <a:endParaRPr/>
          </a:p>
        </p:txBody>
      </p:sp>
      <p:sp>
        <p:nvSpPr>
          <p:cNvPr id="1128" name="Google Shape;1128;p67"/>
          <p:cNvSpPr/>
          <p:nvPr/>
        </p:nvSpPr>
        <p:spPr>
          <a:xfrm>
            <a:off x="3895595" y="-3233"/>
            <a:ext cx="829640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s-MX" sz="3000" b="1" dirty="0">
                <a:solidFill>
                  <a:srgbClr val="1A76A4"/>
                </a:solidFill>
                <a:latin typeface="Calibri"/>
                <a:ea typeface="Calibri"/>
                <a:cs typeface="Calibri"/>
                <a:sym typeface="Calibri"/>
              </a:rPr>
              <a:t>5.1.1. Accidentes de tránsito en México 2010-2020.</a:t>
            </a:r>
            <a:endParaRPr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A3E2F2A-78FE-EE47-A290-946771B9C11E}"/>
              </a:ext>
            </a:extLst>
          </p:cNvPr>
          <p:cNvGraphicFramePr>
            <a:graphicFrameLocks/>
          </p:cNvGraphicFramePr>
          <p:nvPr/>
        </p:nvGraphicFramePr>
        <p:xfrm>
          <a:off x="475784" y="1290559"/>
          <a:ext cx="7028985" cy="415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36AF858-573C-6E49-9075-099E8FE39546}"/>
              </a:ext>
            </a:extLst>
          </p:cNvPr>
          <p:cNvSpPr/>
          <p:nvPr/>
        </p:nvSpPr>
        <p:spPr>
          <a:xfrm>
            <a:off x="3793880" y="183930"/>
            <a:ext cx="8398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000" b="1" dirty="0">
                <a:solidFill>
                  <a:srgbClr val="1A76A4"/>
                </a:solidFill>
                <a:latin typeface="Calibri"/>
                <a:ea typeface="Calibri"/>
                <a:cs typeface="Calibri"/>
                <a:sym typeface="Calibri"/>
              </a:rPr>
              <a:t>5.1.2. </a:t>
            </a:r>
            <a:r>
              <a:rPr lang="es-MX" sz="3000" b="1" dirty="0">
                <a:solidFill>
                  <a:srgbClr val="1A76A4"/>
                </a:solidFill>
                <a:latin typeface="Calibri"/>
                <a:cs typeface="Calibri"/>
              </a:rPr>
              <a:t>% de participación de vehículos en los accidentes (2020).</a:t>
            </a:r>
          </a:p>
        </p:txBody>
      </p:sp>
      <p:sp>
        <p:nvSpPr>
          <p:cNvPr id="6" name="Google Shape;1125;p67">
            <a:extLst>
              <a:ext uri="{FF2B5EF4-FFF2-40B4-BE49-F238E27FC236}">
                <a16:creationId xmlns:a16="http://schemas.microsoft.com/office/drawing/2014/main" id="{07DEAEEB-AEF9-C143-89F0-08B6C73D8A18}"/>
              </a:ext>
            </a:extLst>
          </p:cNvPr>
          <p:cNvSpPr/>
          <p:nvPr/>
        </p:nvSpPr>
        <p:spPr>
          <a:xfrm>
            <a:off x="7546701" y="5793571"/>
            <a:ext cx="1161827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Accidentes de tránsito terrestre en zonas urbanas y suburbanas (INEGI).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MX" sz="11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https://www.inegi.org.mx/programas/accidentes/default.html#Tabulados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24;p67">
            <a:extLst>
              <a:ext uri="{FF2B5EF4-FFF2-40B4-BE49-F238E27FC236}">
                <a16:creationId xmlns:a16="http://schemas.microsoft.com/office/drawing/2014/main" id="{0B3C79E4-16B7-8442-BC6E-E8415F6D310B}"/>
              </a:ext>
            </a:extLst>
          </p:cNvPr>
          <p:cNvSpPr txBox="1"/>
          <p:nvPr/>
        </p:nvSpPr>
        <p:spPr>
          <a:xfrm>
            <a:off x="7546701" y="2028637"/>
            <a:ext cx="4191748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 comparación con 2019 (691,270) </a:t>
            </a:r>
            <a:r>
              <a:rPr lang="es-MX" sz="1600" b="1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hubo 18% menos vehículos involucrados.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</a:pPr>
            <a:endParaRPr lang="es-MX" sz="1600" b="1" dirty="0">
              <a:solidFill>
                <a:srgbClr val="1976A4"/>
              </a:solidFill>
              <a:cs typeface="Calibri"/>
              <a:sym typeface="Calibri"/>
            </a:endParaRPr>
          </a:p>
          <a:p>
            <a:pPr marL="285750" indent="-285750" algn="just"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El </a:t>
            </a:r>
            <a:r>
              <a:rPr lang="es-MX" sz="1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automóvil</a:t>
            </a:r>
            <a:r>
              <a:rPr lang="es-MX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es el vehículo que representa el mayor porcentaje de vehículos involucrados con un </a:t>
            </a:r>
            <a:r>
              <a:rPr lang="es-MX" sz="1600" b="1" dirty="0">
                <a:solidFill>
                  <a:srgbClr val="1976A4"/>
                </a:solidFill>
                <a:ea typeface="Calibri"/>
                <a:cs typeface="Calibri"/>
                <a:sym typeface="Calibri"/>
              </a:rPr>
              <a:t>62.1%, </a:t>
            </a:r>
            <a:r>
              <a:rPr lang="es-MX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mientras que </a:t>
            </a:r>
            <a:r>
              <a:rPr lang="es-MX" sz="1600" b="1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transporte de carga</a:t>
            </a:r>
            <a:r>
              <a:rPr lang="es-MX" sz="160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(Camión de carga,  tractor con o sin remolque el y camioneta de carga) representa el </a:t>
            </a:r>
            <a:r>
              <a:rPr lang="es-MX" sz="1600" dirty="0">
                <a:solidFill>
                  <a:srgbClr val="1976A4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MX" sz="1600" b="1" dirty="0">
                <a:solidFill>
                  <a:srgbClr val="1976A4"/>
                </a:solidFill>
                <a:ea typeface="Calibri"/>
                <a:cs typeface="Calibri"/>
                <a:sym typeface="Calibri"/>
              </a:rPr>
              <a:t>11.5%. </a:t>
            </a:r>
          </a:p>
          <a:p>
            <a:pPr marL="285750" indent="-285750" algn="just">
              <a:buClr>
                <a:srgbClr val="3F3F3F"/>
              </a:buClr>
              <a:buSzPts val="1800"/>
              <a:buFont typeface="Arial"/>
              <a:buChar char="•"/>
            </a:pPr>
            <a:endParaRPr lang="es-MX" sz="1600" b="1" dirty="0">
              <a:solidFill>
                <a:srgbClr val="1976A4"/>
              </a:solidFill>
              <a:cs typeface="Calibri"/>
              <a:sym typeface="Calibri"/>
            </a:endParaRPr>
          </a:p>
          <a:p>
            <a:pPr marL="285750" indent="-285750" algn="just"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cs typeface="Calibri"/>
                <a:sym typeface="Calibri"/>
              </a:rPr>
              <a:t>La tasa de crecmiento promedio de los vehículos involucrados </a:t>
            </a:r>
            <a:r>
              <a:rPr lang="es-MX" sz="1600" b="1" dirty="0">
                <a:solidFill>
                  <a:srgbClr val="1976A4"/>
                </a:solidFill>
                <a:cs typeface="Calibri"/>
                <a:sym typeface="Calibri"/>
              </a:rPr>
              <a:t>en este periodo es de -6.5%.</a:t>
            </a:r>
            <a:endParaRPr lang="es-MX" sz="1600" dirty="0"/>
          </a:p>
        </p:txBody>
      </p:sp>
      <p:sp>
        <p:nvSpPr>
          <p:cNvPr id="8" name="Google Shape;1126;p67">
            <a:extLst>
              <a:ext uri="{FF2B5EF4-FFF2-40B4-BE49-F238E27FC236}">
                <a16:creationId xmlns:a16="http://schemas.microsoft.com/office/drawing/2014/main" id="{1CCFE93B-5807-964F-AA0C-366057F320D9}"/>
              </a:ext>
            </a:extLst>
          </p:cNvPr>
          <p:cNvSpPr/>
          <p:nvPr/>
        </p:nvSpPr>
        <p:spPr>
          <a:xfrm>
            <a:off x="258028" y="5950289"/>
            <a:ext cx="782397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MX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Gráfica de elaboración propia con información de Accidentes de tránsito terrestre en zonas urbanas y suburbanas  (INEGI).</a:t>
            </a:r>
            <a:endParaRPr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2FB9578-BFD5-9149-9A81-26213F220259}"/>
              </a:ext>
            </a:extLst>
          </p:cNvPr>
          <p:cNvGraphicFramePr/>
          <p:nvPr/>
        </p:nvGraphicFramePr>
        <p:xfrm>
          <a:off x="120172" y="851058"/>
          <a:ext cx="8128000" cy="521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183FDD4B-8472-DE49-A619-AD20721C9367}"/>
              </a:ext>
            </a:extLst>
          </p:cNvPr>
          <p:cNvSpPr/>
          <p:nvPr/>
        </p:nvSpPr>
        <p:spPr>
          <a:xfrm>
            <a:off x="3793880" y="2444987"/>
            <a:ext cx="3006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Calibri" panose="020F0502020204030204" pitchFamily="34" charset="0"/>
                <a:cs typeface="Calibri" panose="020F0502020204030204" pitchFamily="34" charset="0"/>
              </a:rPr>
              <a:t>567,426 </a:t>
            </a:r>
          </a:p>
          <a:p>
            <a:pPr algn="ctr"/>
            <a:r>
              <a:rPr lang="es-MX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vehículos </a:t>
            </a:r>
          </a:p>
          <a:p>
            <a:pPr algn="ctr"/>
            <a:r>
              <a:rPr lang="es-MX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involucrados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45882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28;p67">
            <a:extLst>
              <a:ext uri="{FF2B5EF4-FFF2-40B4-BE49-F238E27FC236}">
                <a16:creationId xmlns:a16="http://schemas.microsoft.com/office/drawing/2014/main" id="{94E1A813-1DC2-4C47-A792-2FBE2703F0FA}"/>
              </a:ext>
            </a:extLst>
          </p:cNvPr>
          <p:cNvSpPr/>
          <p:nvPr/>
        </p:nvSpPr>
        <p:spPr>
          <a:xfrm>
            <a:off x="3645877" y="-3233"/>
            <a:ext cx="854612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1A76A4"/>
                </a:solidFill>
                <a:latin typeface="Calibri"/>
                <a:ea typeface="Calibri"/>
                <a:cs typeface="Calibri"/>
                <a:sym typeface="Calibri"/>
              </a:rPr>
              <a:t>5.1.3. Muertos y heridos de tránsito en México 2010-2020.</a:t>
            </a:r>
            <a:endParaRPr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C0D75D2-7CE1-934D-912D-E08F50622059}"/>
              </a:ext>
            </a:extLst>
          </p:cNvPr>
          <p:cNvGraphicFramePr>
            <a:graphicFrameLocks/>
          </p:cNvGraphicFramePr>
          <p:nvPr/>
        </p:nvGraphicFramePr>
        <p:xfrm>
          <a:off x="475784" y="1180470"/>
          <a:ext cx="7048684" cy="42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Google Shape;1126;p67">
            <a:extLst>
              <a:ext uri="{FF2B5EF4-FFF2-40B4-BE49-F238E27FC236}">
                <a16:creationId xmlns:a16="http://schemas.microsoft.com/office/drawing/2014/main" id="{87AC5E30-2682-6C48-883E-D06427FCEED6}"/>
              </a:ext>
            </a:extLst>
          </p:cNvPr>
          <p:cNvSpPr/>
          <p:nvPr/>
        </p:nvSpPr>
        <p:spPr>
          <a:xfrm>
            <a:off x="231903" y="5447521"/>
            <a:ext cx="782397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MX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Gráfica de elaboración propia con información de Accidentes de tránsito terrestre en zonas urbanas y suburbanas  (INEGI).</a:t>
            </a:r>
            <a:endParaRPr/>
          </a:p>
        </p:txBody>
      </p:sp>
      <p:sp>
        <p:nvSpPr>
          <p:cNvPr id="8" name="Google Shape;1124;p67">
            <a:extLst>
              <a:ext uri="{FF2B5EF4-FFF2-40B4-BE49-F238E27FC236}">
                <a16:creationId xmlns:a16="http://schemas.microsoft.com/office/drawing/2014/main" id="{F680C201-B447-5D4E-9F5D-E18B6A0AF2B2}"/>
              </a:ext>
            </a:extLst>
          </p:cNvPr>
          <p:cNvSpPr txBox="1"/>
          <p:nvPr/>
        </p:nvSpPr>
        <p:spPr>
          <a:xfrm>
            <a:off x="7546701" y="779337"/>
            <a:ext cx="4191748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 2020 se registraron </a:t>
            </a:r>
            <a:r>
              <a:rPr lang="es-MX" sz="1600" b="1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3,826 muertes 7% menos que en 2019 (4,127).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endParaRPr lang="es-MX" sz="1600" b="1" dirty="0">
              <a:latin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Comparando el año 2010 contra el 2020 se tiene una </a:t>
            </a:r>
            <a:r>
              <a:rPr lang="es-MX" sz="1600" b="1" dirty="0">
                <a:solidFill>
                  <a:srgbClr val="1976A4"/>
                </a:solidFill>
                <a:ea typeface="Calibri"/>
                <a:cs typeface="Calibri"/>
                <a:sym typeface="Calibri"/>
              </a:rPr>
              <a:t>disminución en las muertes del 46%.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endParaRPr lang="es-MX" sz="1600" b="1" dirty="0">
              <a:solidFill>
                <a:srgbClr val="1976A4"/>
              </a:solidFill>
              <a:cs typeface="Calibri"/>
              <a:sym typeface="Calibri"/>
            </a:endParaRPr>
          </a:p>
          <a:p>
            <a:pPr marL="285750" indent="-285750" algn="just"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cs typeface="Calibri"/>
                <a:sym typeface="Calibri"/>
              </a:rPr>
              <a:t>La tasa de crecmiento promedio de las muertes </a:t>
            </a:r>
            <a:r>
              <a:rPr lang="es-MX" sz="1600" b="1" dirty="0">
                <a:solidFill>
                  <a:srgbClr val="1976A4"/>
                </a:solidFill>
                <a:cs typeface="Calibri"/>
                <a:sym typeface="Calibri"/>
              </a:rPr>
              <a:t>en este periodo es de -5.4%.</a:t>
            </a:r>
            <a:endParaRPr lang="es-MX" sz="1600" b="1" dirty="0">
              <a:solidFill>
                <a:srgbClr val="1976A4"/>
              </a:solidFill>
              <a:cs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endParaRPr lang="es-MX" sz="1600" dirty="0"/>
          </a:p>
        </p:txBody>
      </p:sp>
      <p:sp>
        <p:nvSpPr>
          <p:cNvPr id="9" name="Google Shape;1125;p67">
            <a:extLst>
              <a:ext uri="{FF2B5EF4-FFF2-40B4-BE49-F238E27FC236}">
                <a16:creationId xmlns:a16="http://schemas.microsoft.com/office/drawing/2014/main" id="{E929AA99-0BED-7A4D-9F94-F94DEF3B3D7D}"/>
              </a:ext>
            </a:extLst>
          </p:cNvPr>
          <p:cNvSpPr/>
          <p:nvPr/>
        </p:nvSpPr>
        <p:spPr>
          <a:xfrm>
            <a:off x="120172" y="5863239"/>
            <a:ext cx="1161827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Accidentes de tránsito terrestre en zonas urbanas y suburbanas (INEGI).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MX" sz="11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https://www.inegi.org.mx/programas/accidentes/default.html#Tabulados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24;p67">
            <a:extLst>
              <a:ext uri="{FF2B5EF4-FFF2-40B4-BE49-F238E27FC236}">
                <a16:creationId xmlns:a16="http://schemas.microsoft.com/office/drawing/2014/main" id="{5CEEC204-BE95-1E47-902A-CAE241B51C43}"/>
              </a:ext>
            </a:extLst>
          </p:cNvPr>
          <p:cNvSpPr txBox="1"/>
          <p:nvPr/>
        </p:nvSpPr>
        <p:spPr>
          <a:xfrm>
            <a:off x="7546701" y="3540370"/>
            <a:ext cx="4191748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 2020 se registraron </a:t>
            </a:r>
            <a:r>
              <a:rPr lang="es-MX" sz="1600" b="1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71,935 heridos 22% menos que en 2019 (91,761).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endParaRPr lang="es-MX" sz="1600" b="1" dirty="0">
              <a:latin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Comparando el año 2010 contra el 2020 se tiene una </a:t>
            </a:r>
            <a:r>
              <a:rPr lang="es-MX" sz="1600" b="1" dirty="0">
                <a:solidFill>
                  <a:srgbClr val="1976A4"/>
                </a:solidFill>
                <a:ea typeface="Calibri"/>
                <a:cs typeface="Calibri"/>
                <a:sym typeface="Calibri"/>
              </a:rPr>
              <a:t>disminución en los heridos del 50%.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endParaRPr lang="es-MX" sz="1600" b="1" dirty="0">
              <a:solidFill>
                <a:srgbClr val="1976A4"/>
              </a:solidFill>
              <a:cs typeface="Calibri"/>
              <a:sym typeface="Calibri"/>
            </a:endParaRPr>
          </a:p>
          <a:p>
            <a:pPr marL="285750" indent="-285750" algn="just"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600" dirty="0">
                <a:solidFill>
                  <a:srgbClr val="3F3F3F"/>
                </a:solidFill>
                <a:cs typeface="Calibri"/>
                <a:sym typeface="Calibri"/>
              </a:rPr>
              <a:t>La tasa de crecmiento promedio de los heridos </a:t>
            </a:r>
            <a:r>
              <a:rPr lang="es-MX" sz="1600" b="1" dirty="0">
                <a:solidFill>
                  <a:srgbClr val="1976A4"/>
                </a:solidFill>
                <a:cs typeface="Calibri"/>
                <a:sym typeface="Calibri"/>
              </a:rPr>
              <a:t>en este periodo es de -6.5%.</a:t>
            </a:r>
            <a:endParaRPr lang="es-MX" sz="1600" b="1" dirty="0">
              <a:solidFill>
                <a:srgbClr val="1976A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48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69"/>
          <p:cNvSpPr txBox="1"/>
          <p:nvPr/>
        </p:nvSpPr>
        <p:spPr>
          <a:xfrm>
            <a:off x="290286" y="4992063"/>
            <a:ext cx="116343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s-MX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MX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stados de </a:t>
            </a:r>
            <a:r>
              <a:rPr lang="es-MX" sz="18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Nuevo León </a:t>
            </a:r>
            <a:r>
              <a:rPr lang="es-MX" sz="18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fue el que </a:t>
            </a:r>
            <a:r>
              <a:rPr lang="es-MX" sz="18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registró un mayor porcentaje de accidentes </a:t>
            </a:r>
            <a:r>
              <a:rPr lang="es-MX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 zonas urbanas y suburbanas, con el 21.2% y el Estado con el menor numero de accidentes fue Nayarit con el 0.3%</a:t>
            </a:r>
            <a:endParaRPr dirty="0"/>
          </a:p>
        </p:txBody>
      </p:sp>
      <p:sp>
        <p:nvSpPr>
          <p:cNvPr id="1146" name="Google Shape;1146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69"/>
          <p:cNvSpPr txBox="1"/>
          <p:nvPr/>
        </p:nvSpPr>
        <p:spPr>
          <a:xfrm>
            <a:off x="4049149" y="4115269"/>
            <a:ext cx="26645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MX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Mapa de elaboración propia con datos de INEGI</a:t>
            </a:r>
            <a:endParaRPr/>
          </a:p>
        </p:txBody>
      </p:sp>
      <p:graphicFrame>
        <p:nvGraphicFramePr>
          <p:cNvPr id="1149" name="Google Shape;1149;p69"/>
          <p:cNvGraphicFramePr/>
          <p:nvPr/>
        </p:nvGraphicFramePr>
        <p:xfrm>
          <a:off x="443925" y="1086945"/>
          <a:ext cx="2892750" cy="3169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</a:t>
                      </a:r>
                      <a:endParaRPr sz="1100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6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Accidentes</a:t>
                      </a:r>
                      <a:endParaRPr sz="110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Nuevo León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64,058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Chihuahua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22,175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México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16,940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Jalisco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15,812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Guanajuato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15,702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Michoacán de Ocampo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13,791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Sonora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12,893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Baja California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12,706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Coahuila de Zaragoza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10,574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Tamaulipas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10,560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725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Veracruz de Ignacio de la Llave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10,395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Querétaro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10,050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8,383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Sinaloa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7,287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Puebla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6,601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9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Ciudad de México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6,549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150" name="Google Shape;1150;p69"/>
          <p:cNvGraphicFramePr/>
          <p:nvPr/>
        </p:nvGraphicFramePr>
        <p:xfrm>
          <a:off x="8610612" y="1086945"/>
          <a:ext cx="3314046" cy="3169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97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9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</a:t>
                      </a:r>
                      <a:endParaRPr sz="1100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6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Accidentes</a:t>
                      </a:r>
                      <a:endParaRPr sz="110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Durango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5,623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Guerrero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5,118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Colima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5,076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Yucatán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4,831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San Luis Potosí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4,745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Quintana Roo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4,693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Aguascalientes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4,173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Oaxaca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4,148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Chiapas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3,166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Campeche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3,006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Baja California Sur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2,633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Tabasco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2,373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Zacatecas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2,316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Hidalgo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2,282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Tlaxcala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2,070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24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Nayarit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949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52" name="Google Shape;1152;p69"/>
          <p:cNvSpPr/>
          <p:nvPr/>
        </p:nvSpPr>
        <p:spPr>
          <a:xfrm>
            <a:off x="2409568" y="10399"/>
            <a:ext cx="97673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s-MX" sz="3000" b="1" dirty="0">
                <a:solidFill>
                  <a:srgbClr val="1A76A4"/>
                </a:solidFill>
                <a:latin typeface="Calibri"/>
                <a:ea typeface="Calibri"/>
                <a:cs typeface="Calibri"/>
                <a:sym typeface="Calibri"/>
              </a:rPr>
              <a:t>5.1.4. Accidentes de tránsito por entidad federativa 2020.</a:t>
            </a:r>
            <a:endParaRPr dirty="0"/>
          </a:p>
        </p:txBody>
      </p:sp>
      <p:sp>
        <p:nvSpPr>
          <p:cNvPr id="10" name="Google Shape;1125;p67">
            <a:extLst>
              <a:ext uri="{FF2B5EF4-FFF2-40B4-BE49-F238E27FC236}">
                <a16:creationId xmlns:a16="http://schemas.microsoft.com/office/drawing/2014/main" id="{EF9853FB-C47D-2844-A120-10156EA95E9F}"/>
              </a:ext>
            </a:extLst>
          </p:cNvPr>
          <p:cNvSpPr/>
          <p:nvPr/>
        </p:nvSpPr>
        <p:spPr>
          <a:xfrm>
            <a:off x="164498" y="5771055"/>
            <a:ext cx="1161827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Accidentes de tránsito terrestre en zonas urbanas y suburbanas (INEGI).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MX" sz="11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https://www.inegi.org.mx/programas/accidentes/default.html#Tabulados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A7180362-BDA1-7E4E-A42F-18C9667E41EA}"/>
                  </a:ext>
                </a:extLst>
              </p:cNvPr>
              <p:cNvGraphicFramePr/>
              <p:nvPr/>
            </p:nvGraphicFramePr>
            <p:xfrm>
              <a:off x="3687637" y="1372615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9" name="Gráfico 8">
                <a:extLst>
                  <a:ext uri="{FF2B5EF4-FFF2-40B4-BE49-F238E27FC236}">
                    <a16:creationId xmlns:a16="http://schemas.microsoft.com/office/drawing/2014/main" id="{A7180362-BDA1-7E4E-A42F-18C9667E41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7637" y="1372615"/>
                <a:ext cx="4572000" cy="27432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ángulo 1">
            <a:extLst>
              <a:ext uri="{FF2B5EF4-FFF2-40B4-BE49-F238E27FC236}">
                <a16:creationId xmlns:a16="http://schemas.microsoft.com/office/drawing/2014/main" id="{2374085A-C515-2946-AD37-DC537B08AF6A}"/>
              </a:ext>
            </a:extLst>
          </p:cNvPr>
          <p:cNvSpPr/>
          <p:nvPr/>
        </p:nvSpPr>
        <p:spPr>
          <a:xfrm>
            <a:off x="5511847" y="978962"/>
            <a:ext cx="200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1976A4"/>
                </a:solidFill>
                <a:ea typeface="Calibri"/>
                <a:cs typeface="Calibri"/>
                <a:sym typeface="Calibri"/>
              </a:rPr>
              <a:t>301,678 </a:t>
            </a:r>
          </a:p>
          <a:p>
            <a:pPr algn="ctr"/>
            <a:r>
              <a:rPr lang="es-MX" b="1" dirty="0">
                <a:solidFill>
                  <a:srgbClr val="1976A4"/>
                </a:solidFill>
                <a:ea typeface="Calibri"/>
                <a:cs typeface="Calibri"/>
                <a:sym typeface="Calibri"/>
              </a:rPr>
              <a:t>Total de accidentes</a:t>
            </a: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0" name="Google Shape;1160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374" y="1216783"/>
            <a:ext cx="2713008" cy="228827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61" name="Google Shape;1161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9339" y="897847"/>
            <a:ext cx="2024273" cy="1370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70"/>
          <p:cNvSpPr txBox="1"/>
          <p:nvPr/>
        </p:nvSpPr>
        <p:spPr>
          <a:xfrm>
            <a:off x="8728678" y="2378727"/>
            <a:ext cx="18649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s-MX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Peatón pasajero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s-MX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0.7%</a:t>
            </a:r>
            <a:endParaRPr dirty="0"/>
          </a:p>
        </p:txBody>
      </p:sp>
      <p:pic>
        <p:nvPicPr>
          <p:cNvPr id="1163" name="Google Shape;1163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7894" y="1145921"/>
            <a:ext cx="1406474" cy="10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70"/>
          <p:cNvSpPr txBox="1"/>
          <p:nvPr/>
        </p:nvSpPr>
        <p:spPr>
          <a:xfrm>
            <a:off x="4558023" y="4881029"/>
            <a:ext cx="297767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s-MX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Mala condición del camino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s-MX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1.6%</a:t>
            </a:r>
            <a:endParaRPr dirty="0"/>
          </a:p>
        </p:txBody>
      </p:sp>
      <p:pic>
        <p:nvPicPr>
          <p:cNvPr id="1165" name="Google Shape;1165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53280" y="3480041"/>
            <a:ext cx="1241088" cy="1358643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70"/>
          <p:cNvSpPr txBox="1"/>
          <p:nvPr/>
        </p:nvSpPr>
        <p:spPr>
          <a:xfrm>
            <a:off x="4843370" y="2404164"/>
            <a:ext cx="21582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s-MX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Falla en el vehículo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s-MX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1.0%</a:t>
            </a:r>
            <a:endParaRPr dirty="0"/>
          </a:p>
        </p:txBody>
      </p:sp>
      <p:sp>
        <p:nvSpPr>
          <p:cNvPr id="1167" name="Google Shape;1167;p70"/>
          <p:cNvSpPr/>
          <p:nvPr/>
        </p:nvSpPr>
        <p:spPr>
          <a:xfrm>
            <a:off x="8398041" y="3948368"/>
            <a:ext cx="179010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76A4"/>
              </a:buClr>
              <a:buSzPts val="5400"/>
              <a:buFont typeface="Calibri"/>
              <a:buNone/>
            </a:pPr>
            <a:r>
              <a:rPr lang="es-MX" sz="44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endParaRPr sz="1100" dirty="0"/>
          </a:p>
        </p:txBody>
      </p:sp>
      <p:sp>
        <p:nvSpPr>
          <p:cNvPr id="1168" name="Google Shape;1168;p70"/>
          <p:cNvSpPr txBox="1"/>
          <p:nvPr/>
        </p:nvSpPr>
        <p:spPr>
          <a:xfrm>
            <a:off x="10188147" y="3948368"/>
            <a:ext cx="69602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s-MX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r>
              <a:rPr lang="es-MX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dirty="0"/>
          </a:p>
        </p:txBody>
      </p:sp>
      <p:sp>
        <p:nvSpPr>
          <p:cNvPr id="1169" name="Google Shape;1169;p70"/>
          <p:cNvSpPr/>
          <p:nvPr/>
        </p:nvSpPr>
        <p:spPr>
          <a:xfrm>
            <a:off x="4102443" y="25617"/>
            <a:ext cx="808955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s-MX" sz="3000" b="1" dirty="0">
                <a:solidFill>
                  <a:srgbClr val="1A76A4"/>
                </a:solidFill>
                <a:latin typeface="Calibri"/>
                <a:ea typeface="Calibri"/>
                <a:cs typeface="Calibri"/>
                <a:sym typeface="Calibri"/>
              </a:rPr>
              <a:t>5.1.5. Causas de los accidentes de tránsito 2020.</a:t>
            </a:r>
            <a:endParaRPr dirty="0"/>
          </a:p>
        </p:txBody>
      </p:sp>
      <p:sp>
        <p:nvSpPr>
          <p:cNvPr id="1170" name="Google Shape;1170;p70"/>
          <p:cNvSpPr/>
          <p:nvPr/>
        </p:nvSpPr>
        <p:spPr>
          <a:xfrm>
            <a:off x="696417" y="3505057"/>
            <a:ext cx="2942921" cy="15009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Conductor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95.5%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Google Shape;1125;p67">
            <a:extLst>
              <a:ext uri="{FF2B5EF4-FFF2-40B4-BE49-F238E27FC236}">
                <a16:creationId xmlns:a16="http://schemas.microsoft.com/office/drawing/2014/main" id="{C4CD45E4-278A-C045-BA4A-241A2D85B5C5}"/>
              </a:ext>
            </a:extLst>
          </p:cNvPr>
          <p:cNvSpPr/>
          <p:nvPr/>
        </p:nvSpPr>
        <p:spPr>
          <a:xfrm>
            <a:off x="164685" y="5793331"/>
            <a:ext cx="1161827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Accidentes de tránsito terrestre en zonas urbanas y suburbanas (INEGI).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MX" sz="11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https://www.inegi.org.mx/programas/accidentes/default.html#Tabulados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72"/>
          <p:cNvSpPr txBox="1"/>
          <p:nvPr/>
        </p:nvSpPr>
        <p:spPr>
          <a:xfrm>
            <a:off x="2810704" y="2459504"/>
            <a:ext cx="657059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76A4"/>
              </a:buClr>
              <a:buSzPts val="4000"/>
              <a:buFont typeface="Calibri"/>
              <a:buNone/>
            </a:pPr>
            <a:r>
              <a:rPr lang="es-MX" sz="4000" b="1" i="0" u="none" strike="noStrike" cap="none" dirty="0">
                <a:solidFill>
                  <a:srgbClr val="1976A4"/>
                </a:solidFill>
                <a:latin typeface="Calibri"/>
                <a:ea typeface="Calibri"/>
                <a:cs typeface="Calibri"/>
                <a:sym typeface="Calibri"/>
              </a:rPr>
              <a:t>5.2. Anuario estadístico de colisiones en carreteras federales IMT (2020)</a:t>
            </a:r>
            <a:endParaRPr dirty="0"/>
          </a:p>
        </p:txBody>
      </p:sp>
      <p:pic>
        <p:nvPicPr>
          <p:cNvPr id="1187" name="Google Shape;1187;p72" descr="Instituto Mexicano del Transporte | Linked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3073" y="3462456"/>
            <a:ext cx="254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1542</Words>
  <Application>Microsoft Macintosh PowerPoint</Application>
  <PresentationFormat>Panorámica</PresentationFormat>
  <Paragraphs>262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Montserrat</vt:lpstr>
      <vt:lpstr>Montserrat Light</vt:lpstr>
      <vt:lpstr>Rockwell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Chávez Lara</dc:creator>
  <cp:lastModifiedBy>Gustavo Chávez Lara</cp:lastModifiedBy>
  <cp:revision>5</cp:revision>
  <dcterms:created xsi:type="dcterms:W3CDTF">2021-08-04T00:14:58Z</dcterms:created>
  <dcterms:modified xsi:type="dcterms:W3CDTF">2021-11-22T21:49:32Z</dcterms:modified>
</cp:coreProperties>
</file>